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1"/>
  </p:notesMasterIdLst>
  <p:handoutMasterIdLst>
    <p:handoutMasterId r:id="rId62"/>
  </p:handoutMasterIdLst>
  <p:sldIdLst>
    <p:sldId id="258" r:id="rId2"/>
    <p:sldId id="259" r:id="rId3"/>
    <p:sldId id="260" r:id="rId4"/>
    <p:sldId id="261" r:id="rId5"/>
    <p:sldId id="315" r:id="rId6"/>
    <p:sldId id="262" r:id="rId7"/>
    <p:sldId id="263" r:id="rId8"/>
    <p:sldId id="264" r:id="rId9"/>
    <p:sldId id="266" r:id="rId10"/>
    <p:sldId id="268" r:id="rId11"/>
    <p:sldId id="316"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317" r:id="rId29"/>
    <p:sldId id="285" r:id="rId30"/>
    <p:sldId id="286" r:id="rId31"/>
    <p:sldId id="287" r:id="rId32"/>
    <p:sldId id="288" r:id="rId33"/>
    <p:sldId id="318" r:id="rId34"/>
    <p:sldId id="289" r:id="rId35"/>
    <p:sldId id="319" r:id="rId36"/>
    <p:sldId id="320" r:id="rId37"/>
    <p:sldId id="290" r:id="rId38"/>
    <p:sldId id="291" r:id="rId39"/>
    <p:sldId id="292" r:id="rId40"/>
    <p:sldId id="293" r:id="rId41"/>
    <p:sldId id="294" r:id="rId42"/>
    <p:sldId id="295" r:id="rId43"/>
    <p:sldId id="297" r:id="rId44"/>
    <p:sldId id="298" r:id="rId45"/>
    <p:sldId id="299" r:id="rId46"/>
    <p:sldId id="300" r:id="rId47"/>
    <p:sldId id="321" r:id="rId48"/>
    <p:sldId id="301" r:id="rId49"/>
    <p:sldId id="302" r:id="rId50"/>
    <p:sldId id="304" r:id="rId51"/>
    <p:sldId id="305" r:id="rId52"/>
    <p:sldId id="306" r:id="rId53"/>
    <p:sldId id="307" r:id="rId54"/>
    <p:sldId id="309" r:id="rId55"/>
    <p:sldId id="310" r:id="rId56"/>
    <p:sldId id="311" r:id="rId57"/>
    <p:sldId id="312" r:id="rId58"/>
    <p:sldId id="313" r:id="rId59"/>
    <p:sldId id="314" r:id="rId60"/>
  </p:sldIdLst>
  <p:sldSz cx="9144000" cy="6858000" type="screen4x3"/>
  <p:notesSz cx="6858000" cy="9144000"/>
  <p:defaultTextStyle>
    <a:defPPr>
      <a:defRPr lang="en-GB"/>
    </a:defPPr>
    <a:lvl1pPr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1pPr>
    <a:lvl2pPr marL="4572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2pPr>
    <a:lvl3pPr marL="9144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3pPr>
    <a:lvl4pPr marL="13716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4pPr>
    <a:lvl5pPr marL="18288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5pPr>
    <a:lvl6pPr marL="2286000" algn="l" defTabSz="914400" rtl="0" eaLnBrk="1" latinLnBrk="0" hangingPunct="1">
      <a:defRPr kern="1200">
        <a:solidFill>
          <a:schemeClr val="bg1"/>
        </a:solidFill>
        <a:latin typeface="Arial" charset="0"/>
        <a:ea typeface="MS Gothic" pitchFamily="49" charset="-128"/>
        <a:cs typeface="+mn-cs"/>
      </a:defRPr>
    </a:lvl6pPr>
    <a:lvl7pPr marL="2743200" algn="l" defTabSz="914400" rtl="0" eaLnBrk="1" latinLnBrk="0" hangingPunct="1">
      <a:defRPr kern="1200">
        <a:solidFill>
          <a:schemeClr val="bg1"/>
        </a:solidFill>
        <a:latin typeface="Arial" charset="0"/>
        <a:ea typeface="MS Gothic" pitchFamily="49" charset="-128"/>
        <a:cs typeface="+mn-cs"/>
      </a:defRPr>
    </a:lvl7pPr>
    <a:lvl8pPr marL="3200400" algn="l" defTabSz="914400" rtl="0" eaLnBrk="1" latinLnBrk="0" hangingPunct="1">
      <a:defRPr kern="1200">
        <a:solidFill>
          <a:schemeClr val="bg1"/>
        </a:solidFill>
        <a:latin typeface="Arial" charset="0"/>
        <a:ea typeface="MS Gothic" pitchFamily="49" charset="-128"/>
        <a:cs typeface="+mn-cs"/>
      </a:defRPr>
    </a:lvl8pPr>
    <a:lvl9pPr marL="3657600" algn="l" defTabSz="914400" rtl="0" eaLnBrk="1" latinLnBrk="0" hangingPunct="1">
      <a:defRPr kern="1200">
        <a:solidFill>
          <a:schemeClr val="bg1"/>
        </a:solidFill>
        <a:latin typeface="Arial" charset="0"/>
        <a:ea typeface="MS Gothic" pitchFamily="49"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00000"/>
    <a:srgbClr val="006600"/>
    <a:srgbClr val="008000"/>
    <a:srgbClr val="800000"/>
    <a:srgbClr val="A50021"/>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3" autoAdjust="0"/>
    <p:restoredTop sz="89035" autoAdjust="0"/>
  </p:normalViewPr>
  <p:slideViewPr>
    <p:cSldViewPr>
      <p:cViewPr varScale="1">
        <p:scale>
          <a:sx n="65" d="100"/>
          <a:sy n="65" d="100"/>
        </p:scale>
        <p:origin x="-1536" y="-108"/>
      </p:cViewPr>
      <p:guideLst>
        <p:guide orient="horz" pos="2160"/>
        <p:guide pos="2880"/>
      </p:guideLst>
    </p:cSldViewPr>
  </p:slideViewPr>
  <p:outlineViewPr>
    <p:cViewPr varScale="1">
      <p:scale>
        <a:sx n="25" d="100"/>
        <a:sy n="25" d="100"/>
      </p:scale>
      <p:origin x="0" y="21138"/>
    </p:cViewPr>
    <p:sldLst>
      <p:sld r:id="rId1" collapse="1"/>
    </p:sldLst>
  </p:outlineViewPr>
  <p:notesTextViewPr>
    <p:cViewPr>
      <p:scale>
        <a:sx n="100" d="100"/>
        <a:sy n="100" d="100"/>
      </p:scale>
      <p:origin x="0" y="0"/>
    </p:cViewPr>
  </p:notesTextViewPr>
  <p:sorterViewPr>
    <p:cViewPr>
      <p:scale>
        <a:sx n="150" d="100"/>
        <a:sy n="150" d="100"/>
      </p:scale>
      <p:origin x="0" y="22410"/>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_rels/viewProps.xml.rels><?xml version="1.0" encoding="UTF-8" standalone="yes"?>
<Relationships xmlns="http://schemas.openxmlformats.org/package/2006/relationships"><Relationship Id="rId1"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DEC0836C-30D6-4107-90E7-87137C46E89F}" type="datetimeFigureOut">
              <a:rPr lang="en-US"/>
              <a:pPr>
                <a:defRPr/>
              </a:pPr>
              <a:t>6/20/2016</a:t>
            </a:fld>
            <a:endParaRPr lang="en-US" dirty="0"/>
          </a:p>
        </p:txBody>
      </p:sp>
      <p:sp>
        <p:nvSpPr>
          <p:cNvPr id="5632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7A27140B-9501-466F-855B-259EACC2DBD0}" type="slidenum">
              <a:rPr lang="en-US"/>
              <a:pPr>
                <a:defRPr/>
              </a:pPr>
              <a:t>‹#›</a:t>
            </a:fld>
            <a:endParaRPr lang="en-US" dirty="0"/>
          </a:p>
        </p:txBody>
      </p:sp>
    </p:spTree>
    <p:extLst>
      <p:ext uri="{BB962C8B-B14F-4D97-AF65-F5344CB8AC3E}">
        <p14:creationId xmlns:p14="http://schemas.microsoft.com/office/powerpoint/2010/main" val="22641375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3555" name="Text Box 2"/>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3556" name="Text Box 3"/>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8677" name="Rectangle 4"/>
          <p:cNvSpPr>
            <a:spLocks noGrp="1" noRot="1" noChangeAspect="1" noChangeArrowheads="1"/>
          </p:cNvSpPr>
          <p:nvPr>
            <p:ph type="sldImg"/>
          </p:nvPr>
        </p:nvSpPr>
        <p:spPr bwMode="auto">
          <a:xfrm>
            <a:off x="1143000" y="685800"/>
            <a:ext cx="4570413" cy="3427413"/>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23559" name="Text Box 6"/>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055" name="Rectangle 7"/>
          <p:cNvSpPr>
            <a:spLocks noGrp="1" noChangeArrowheads="1"/>
          </p:cNvSpPr>
          <p:nvPr>
            <p:ph type="sldNum"/>
          </p:nvPr>
        </p:nvSpPr>
        <p:spPr bwMode="auto">
          <a:xfrm>
            <a:off x="3884613" y="8685213"/>
            <a:ext cx="2970212"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Font typeface="Arial"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smtClean="0">
                <a:solidFill>
                  <a:srgbClr val="000000"/>
                </a:solidFill>
                <a:latin typeface="Arial" pitchFamily="34" charset="0"/>
              </a:defRPr>
            </a:lvl1pPr>
          </a:lstStyle>
          <a:p>
            <a:pPr>
              <a:defRPr/>
            </a:pPr>
            <a:fld id="{87EF17A8-8DED-444C-A874-FE5A782D1865}" type="slidenum">
              <a:rPr lang="en-GB"/>
              <a:pPr>
                <a:defRPr/>
              </a:pPr>
              <a:t>‹#›</a:t>
            </a:fld>
            <a:endParaRPr lang="en-GB" dirty="0"/>
          </a:p>
        </p:txBody>
      </p:sp>
    </p:spTree>
    <p:extLst>
      <p:ext uri="{BB962C8B-B14F-4D97-AF65-F5344CB8AC3E}">
        <p14:creationId xmlns:p14="http://schemas.microsoft.com/office/powerpoint/2010/main" val="70001394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ＭＳ Ｐゴシック" charset="0"/>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6AB495C-ED12-4EFA-AE7B-274B56EFFD86}" type="slidenum">
              <a:rPr lang="en-US" altLang="en-US"/>
              <a:pPr eaLnBrk="1" hangingPunct="1"/>
              <a:t>1</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882854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31B008D1-7C9F-4FB6-896D-0B99917EB1C0}" type="slidenum">
              <a:rPr lang="en-US" altLang="en-US"/>
              <a:pPr eaLnBrk="1" hangingPunct="1"/>
              <a:t>10</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b="1" dirty="0">
                <a:latin typeface="Arial" panose="020B0604020202020204" pitchFamily="34" charset="0"/>
              </a:rPr>
              <a:t>Safety Alert</a:t>
            </a:r>
            <a:endParaRPr lang="en-US" altLang="en-US" dirty="0">
              <a:latin typeface="Arial" panose="020B0604020202020204" pitchFamily="34" charset="0"/>
            </a:endParaRPr>
          </a:p>
          <a:p>
            <a:pPr eaLnBrk="1" hangingPunct="1"/>
            <a:r>
              <a:rPr lang="en-US" altLang="en-US" dirty="0">
                <a:latin typeface="Arial" panose="020B0604020202020204" pitchFamily="34" charset="0"/>
              </a:rPr>
              <a:t>Do not flip the switch if you are in an area serviced by 230 volts. In a 115-volt power grid, flipping the switch to 230 will simply make the PSU appear dead, without any real harm. If you are in a 230-volt area, flipping the switch to 115 will likely burn up the power supply, and it could cause a fire!</a:t>
            </a:r>
          </a:p>
        </p:txBody>
      </p:sp>
    </p:spTree>
    <p:extLst>
      <p:ext uri="{BB962C8B-B14F-4D97-AF65-F5344CB8AC3E}">
        <p14:creationId xmlns:p14="http://schemas.microsoft.com/office/powerpoint/2010/main" val="29898962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D0C57D1F-0940-4AB1-9E57-B8F7813C87C8}" type="slidenum">
              <a:rPr lang="en-US" altLang="en-US"/>
              <a:pPr eaLnBrk="1" hangingPunct="1"/>
              <a:t>12</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b="1" dirty="0">
                <a:latin typeface="Arial" panose="020B0604020202020204" pitchFamily="34" charset="0"/>
              </a:rPr>
              <a:t>Discussion Point</a:t>
            </a:r>
          </a:p>
          <a:p>
            <a:pPr eaLnBrk="1" hangingPunct="1"/>
            <a:r>
              <a:rPr lang="en-US" altLang="en-US" b="1" dirty="0">
                <a:latin typeface="Arial" panose="020B0604020202020204" pitchFamily="34" charset="0"/>
              </a:rPr>
              <a:t>Electrical Ground</a:t>
            </a:r>
            <a:endParaRPr lang="en-US" altLang="en-US" dirty="0">
              <a:latin typeface="Arial" panose="020B0604020202020204" pitchFamily="34" charset="0"/>
            </a:endParaRPr>
          </a:p>
          <a:p>
            <a:pPr eaLnBrk="1" hangingPunct="1"/>
            <a:r>
              <a:rPr lang="en-US" altLang="en-US" dirty="0">
                <a:latin typeface="Arial" panose="020B0604020202020204" pitchFamily="34" charset="0"/>
              </a:rPr>
              <a:t>Remember the days when electrical plugs with a ground plug were </a:t>
            </a:r>
            <a:r>
              <a:rPr lang="ja-JP" altLang="en-US" dirty="0">
                <a:latin typeface="Arial" panose="020B0604020202020204" pitchFamily="34" charset="0"/>
              </a:rPr>
              <a:t>“</a:t>
            </a:r>
            <a:r>
              <a:rPr lang="en-US" altLang="ja-JP" dirty="0">
                <a:latin typeface="Arial" panose="020B0604020202020204" pitchFamily="34" charset="0"/>
              </a:rPr>
              <a:t>optional</a:t>
            </a:r>
            <a:r>
              <a:rPr lang="ja-JP" altLang="en-US" dirty="0">
                <a:latin typeface="Arial" panose="020B0604020202020204" pitchFamily="34" charset="0"/>
              </a:rPr>
              <a:t>”</a:t>
            </a:r>
            <a:r>
              <a:rPr lang="en-US" altLang="ja-JP" dirty="0">
                <a:latin typeface="Arial" panose="020B0604020202020204" pitchFamily="34" charset="0"/>
              </a:rPr>
              <a:t>? It was around the same time polarized plugs with one blade wider than the other were introduced in the market. It was common to ground down that wider blade or simply snip off the ground plug because the wall outlets or the extension cords were not yet compatible. However, this is unacceptable for computers! Electronics are susceptible to electrical damage. You must have a properly grounded source, including any extension cords.</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The plug is called an IEC-320.</a:t>
            </a:r>
          </a:p>
        </p:txBody>
      </p:sp>
    </p:spTree>
    <p:extLst>
      <p:ext uri="{BB962C8B-B14F-4D97-AF65-F5344CB8AC3E}">
        <p14:creationId xmlns:p14="http://schemas.microsoft.com/office/powerpoint/2010/main" val="22243575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8A79E97D-7D6D-4271-BBAF-20CCE8653322}" type="slidenum">
              <a:rPr lang="en-US" altLang="en-US"/>
              <a:pPr eaLnBrk="1" hangingPunct="1"/>
              <a:t>13</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b="1" dirty="0">
                <a:latin typeface="Arial" panose="020B0604020202020204" pitchFamily="34" charset="0"/>
              </a:rPr>
              <a:t>Discussion Point</a:t>
            </a:r>
          </a:p>
          <a:p>
            <a:pPr eaLnBrk="1" hangingPunct="1"/>
            <a:r>
              <a:rPr lang="en-US" altLang="en-US" b="1" dirty="0">
                <a:latin typeface="Arial" panose="020B0604020202020204" pitchFamily="34" charset="0"/>
              </a:rPr>
              <a:t>Testing Equipment</a:t>
            </a:r>
            <a:endParaRPr lang="en-US" altLang="en-US" dirty="0">
              <a:latin typeface="Arial" panose="020B0604020202020204" pitchFamily="34" charset="0"/>
            </a:endParaRPr>
          </a:p>
          <a:p>
            <a:pPr eaLnBrk="1" hangingPunct="1"/>
            <a:r>
              <a:rPr lang="en-US" altLang="en-US" dirty="0">
                <a:latin typeface="Arial" panose="020B0604020202020204" pitchFamily="34" charset="0"/>
              </a:rPr>
              <a:t>A decent multimeter (or Volt-Ohm meter) can be purchased inexpensively at most electronics or hardware stores; it can test for AC and DC voltage, amperage, continuity, and resistance. Also available is a less-expensive small module tester to test your AC outlet. This simply plugs into the AC outlet and checks for proper voltage, proper wiring, and proper grounding. A series of LED lights on the module shows the results.</a:t>
            </a:r>
          </a:p>
        </p:txBody>
      </p:sp>
    </p:spTree>
    <p:extLst>
      <p:ext uri="{BB962C8B-B14F-4D97-AF65-F5344CB8AC3E}">
        <p14:creationId xmlns:p14="http://schemas.microsoft.com/office/powerpoint/2010/main" val="23260271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11B163BC-074C-4304-8FE2-3C9040ED170F}" type="slidenum">
              <a:rPr lang="en-US" altLang="en-US"/>
              <a:pPr eaLnBrk="1" hangingPunct="1"/>
              <a:t>14</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40196299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39F4EBA5-9091-4AF4-A5D9-573DA4D97979}" type="slidenum">
              <a:rPr lang="en-US" altLang="en-US"/>
              <a:pPr eaLnBrk="1" hangingPunct="1"/>
              <a:t>15</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Simple AC voltage tester/tool (Figure 8.7). </a:t>
            </a:r>
          </a:p>
        </p:txBody>
      </p:sp>
    </p:spTree>
    <p:extLst>
      <p:ext uri="{BB962C8B-B14F-4D97-AF65-F5344CB8AC3E}">
        <p14:creationId xmlns:p14="http://schemas.microsoft.com/office/powerpoint/2010/main" val="4966862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With AC, it doesn’</a:t>
            </a:r>
            <a:r>
              <a:rPr lang="en-US" altLang="ja-JP" dirty="0">
                <a:latin typeface="Arial" panose="020B0604020202020204" pitchFamily="34" charset="0"/>
              </a:rPr>
              <a:t>t matter which lead you plug into the outlet. The current cycles back and forth. </a:t>
            </a:r>
            <a:endParaRPr lang="en-US" altLang="en-US" dirty="0">
              <a:latin typeface="Arial" panose="020B0604020202020204" pitchFamily="34" charset="0"/>
            </a:endParaRPr>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F9C467D0-8763-456B-B2AE-750ECBE0AB19}" type="slidenum">
              <a:rPr lang="en-US" altLang="en-US"/>
              <a:pPr eaLnBrk="1" hangingPunct="1"/>
              <a:t>16</a:t>
            </a:fld>
            <a:endParaRPr lang="en-US" altLang="en-US" dirty="0"/>
          </a:p>
        </p:txBody>
      </p:sp>
    </p:spTree>
    <p:extLst>
      <p:ext uri="{BB962C8B-B14F-4D97-AF65-F5344CB8AC3E}">
        <p14:creationId xmlns:p14="http://schemas.microsoft.com/office/powerpoint/2010/main" val="23013259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724287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107A08AA-B330-4031-A504-41B15C1BE026}" type="slidenum">
              <a:rPr lang="en-US" altLang="en-US"/>
              <a:pPr eaLnBrk="1" hangingPunct="1"/>
              <a:t>18</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b="1" dirty="0">
                <a:latin typeface="Arial" panose="020B0604020202020204" pitchFamily="34" charset="0"/>
              </a:rPr>
              <a:t>Important:</a:t>
            </a:r>
            <a:r>
              <a:rPr lang="en-US" altLang="en-US" dirty="0">
                <a:latin typeface="Arial" panose="020B0604020202020204" pitchFamily="34" charset="0"/>
              </a:rPr>
              <a:t> No surge suppressor in the world can handle the ultimate surge, the ESD of a lightning strike. If your electrical system takes such a hit, you can kiss your PC goodbye if it was plugged in at the time. Always unplug electronics during electrical storms!</a:t>
            </a:r>
            <a:endParaRPr lang="en-US" altLang="en-US" sz="1100" b="1" dirty="0">
              <a:latin typeface="Arial" panose="020B0604020202020204" pitchFamily="34" charset="0"/>
            </a:endParaRPr>
          </a:p>
          <a:p>
            <a:pPr eaLnBrk="1" hangingPunct="1"/>
            <a:endParaRPr lang="en-US" altLang="en-US" sz="1100" b="1" dirty="0">
              <a:latin typeface="Arial" panose="020B0604020202020204" pitchFamily="34" charset="0"/>
            </a:endParaRPr>
          </a:p>
          <a:p>
            <a:pPr eaLnBrk="1" hangingPunct="1"/>
            <a:r>
              <a:rPr lang="en-US" altLang="en-US" sz="1100" b="1" dirty="0">
                <a:latin typeface="Arial" panose="020B0604020202020204" pitchFamily="34" charset="0"/>
              </a:rPr>
              <a:t>Recommendations</a:t>
            </a:r>
          </a:p>
          <a:p>
            <a:pPr lvl="1" eaLnBrk="1" hangingPunct="1">
              <a:buFontTx/>
              <a:buChar char="•"/>
            </a:pPr>
            <a:r>
              <a:rPr lang="en-US" altLang="en-US" sz="1000" dirty="0">
                <a:latin typeface="Arial" panose="020B0604020202020204" pitchFamily="34" charset="0"/>
              </a:rPr>
              <a:t>UL 1449 for 330 V rating </a:t>
            </a:r>
          </a:p>
          <a:p>
            <a:pPr lvl="1" eaLnBrk="1" hangingPunct="1">
              <a:buFontTx/>
              <a:buChar char="•"/>
            </a:pPr>
            <a:r>
              <a:rPr lang="en-US" altLang="en-US" sz="1000" dirty="0">
                <a:latin typeface="Arial" panose="020B0604020202020204" pitchFamily="34" charset="0"/>
              </a:rPr>
              <a:t>Minimum of 2000 joules</a:t>
            </a:r>
          </a:p>
          <a:p>
            <a:pPr lvl="1" eaLnBrk="1" hangingPunct="1">
              <a:buFontTx/>
              <a:buChar char="•"/>
            </a:pPr>
            <a:r>
              <a:rPr lang="en-US" altLang="en-US" sz="1000" dirty="0">
                <a:latin typeface="Arial" panose="020B0604020202020204" pitchFamily="34" charset="0"/>
              </a:rPr>
              <a:t>UL 497A for modem protection</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3598179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B0F6B0D1-660F-41A8-BE16-4B5E7FC4508E}" type="slidenum">
              <a:rPr lang="en-US" altLang="en-US"/>
              <a:pPr eaLnBrk="1" hangingPunct="1"/>
              <a:t>19</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To protect your power supply, a dedicated surge suppressor works between the power supply and the outlet to protect the system from power surges (see Figure 8.8).</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If you use a modem, DSL, or cable modem, make sure to get a surge suppressor that includes support for these types of connections. Many manufacturers make surge suppressors with telephone line protection (see Figure 8.9).</a:t>
            </a:r>
          </a:p>
        </p:txBody>
      </p:sp>
    </p:spTree>
    <p:extLst>
      <p:ext uri="{BB962C8B-B14F-4D97-AF65-F5344CB8AC3E}">
        <p14:creationId xmlns:p14="http://schemas.microsoft.com/office/powerpoint/2010/main" val="10718622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BAC934DB-9801-4272-8552-08860E7A2CEF}" type="slidenum">
              <a:rPr lang="en-US" altLang="en-US"/>
              <a:pPr eaLnBrk="1" hangingPunct="1"/>
              <a:t>20</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Note that devices take the power from the UPS with less than 100 percent efficiency. A UPS tries to deliver perfect power, but some percentage is lost to inefficient devices. Thus, the guess at the effective wattage of the UPS made by the manufacturer.</a:t>
            </a:r>
          </a:p>
        </p:txBody>
      </p:sp>
    </p:spTree>
    <p:extLst>
      <p:ext uri="{BB962C8B-B14F-4D97-AF65-F5344CB8AC3E}">
        <p14:creationId xmlns:p14="http://schemas.microsoft.com/office/powerpoint/2010/main" val="17529619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C4E43AF3-542E-466A-9131-4A08075A215B}" type="slidenum">
              <a:rPr lang="en-US" altLang="en-US"/>
              <a:pPr eaLnBrk="1" hangingPunct="1"/>
              <a:t>2</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b="1" dirty="0">
                <a:latin typeface="Arial" panose="020B0604020202020204" pitchFamily="34" charset="0"/>
              </a:rPr>
              <a:t>Instructor Tip</a:t>
            </a:r>
            <a:endParaRPr lang="en-US" altLang="en-US" dirty="0">
              <a:latin typeface="Arial" panose="020B0604020202020204" pitchFamily="34" charset="0"/>
            </a:endParaRPr>
          </a:p>
          <a:p>
            <a:pPr eaLnBrk="1" hangingPunct="1"/>
            <a:r>
              <a:rPr lang="en-US" altLang="en-US" dirty="0">
                <a:latin typeface="Arial" panose="020B0604020202020204" pitchFamily="34" charset="0"/>
              </a:rPr>
              <a:t>When gaining attention and establishing common ground, ask questions of the class such as, </a:t>
            </a:r>
            <a:r>
              <a:rPr lang="ja-JP" altLang="en-US" dirty="0">
                <a:latin typeface="Arial" panose="020B0604020202020204" pitchFamily="34" charset="0"/>
              </a:rPr>
              <a:t>“</a:t>
            </a:r>
            <a:r>
              <a:rPr lang="en-US" altLang="ja-JP" dirty="0">
                <a:latin typeface="Arial" panose="020B0604020202020204" pitchFamily="34" charset="0"/>
              </a:rPr>
              <a:t>Who here knows the difference between an AT power supply and an ATX power supply?</a:t>
            </a:r>
            <a:r>
              <a:rPr lang="ja-JP" altLang="en-US" dirty="0">
                <a:latin typeface="Arial" panose="020B0604020202020204" pitchFamily="34" charset="0"/>
              </a:rPr>
              <a:t>”</a:t>
            </a:r>
            <a:endParaRPr lang="en-US" altLang="ja-JP" dirty="0">
              <a:latin typeface="Arial" panose="020B0604020202020204" pitchFamily="34" charset="0"/>
            </a:endParaRPr>
          </a:p>
          <a:p>
            <a:pPr eaLnBrk="1" hangingPunct="1"/>
            <a:r>
              <a:rPr lang="en-US" altLang="en-US" dirty="0">
                <a:latin typeface="Arial" panose="020B0604020202020204" pitchFamily="34" charset="0"/>
              </a:rPr>
              <a:t>For a positive statement, tell the class, </a:t>
            </a:r>
            <a:r>
              <a:rPr lang="ja-JP" altLang="en-US" dirty="0">
                <a:latin typeface="Arial" panose="020B0604020202020204" pitchFamily="34" charset="0"/>
              </a:rPr>
              <a:t>“</a:t>
            </a:r>
            <a:r>
              <a:rPr lang="en-US" altLang="ja-JP" dirty="0">
                <a:latin typeface="Arial" panose="020B0604020202020204" pitchFamily="34" charset="0"/>
              </a:rPr>
              <a:t>In this lesson, we are going to learn about power supplies and how to test them, and how to protect the computer from electrical sags and spikes.</a:t>
            </a:r>
            <a:r>
              <a:rPr lang="ja-JP" altLang="en-US" dirty="0">
                <a:latin typeface="Arial" panose="020B0604020202020204" pitchFamily="34" charset="0"/>
              </a:rPr>
              <a:t>”</a:t>
            </a:r>
            <a:endParaRPr lang="en-US" altLang="en-US" dirty="0">
              <a:latin typeface="Arial" panose="020B0604020202020204" pitchFamily="34" charset="0"/>
            </a:endParaRPr>
          </a:p>
        </p:txBody>
      </p:sp>
    </p:spTree>
    <p:extLst>
      <p:ext uri="{BB962C8B-B14F-4D97-AF65-F5344CB8AC3E}">
        <p14:creationId xmlns:p14="http://schemas.microsoft.com/office/powerpoint/2010/main" val="1427221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673901A4-ADAB-4054-A58A-31DCD104841F}" type="slidenum">
              <a:rPr lang="en-US" altLang="en-US"/>
              <a:pPr eaLnBrk="1" hangingPunct="1"/>
              <a:t>21</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An uninterruptible power supply (UPS) protects your computer (and, more importantly, your data) in the event of a power sag or power outage. Figure 8.10 shows a typical UPS. </a:t>
            </a:r>
          </a:p>
        </p:txBody>
      </p:sp>
    </p:spTree>
    <p:extLst>
      <p:ext uri="{BB962C8B-B14F-4D97-AF65-F5344CB8AC3E}">
        <p14:creationId xmlns:p14="http://schemas.microsoft.com/office/powerpoint/2010/main" val="5755111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DE7A005A-3476-4485-8D84-B6384BBB2895}" type="slidenum">
              <a:rPr lang="en-US" altLang="en-US"/>
              <a:pPr eaLnBrk="1" hangingPunct="1"/>
              <a:t>22</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UPSs come with monitoring and maintenance software (see Figure 11) that tells you the status of your system and the amount of battery power available, logs power events, and provides other handy options.</a:t>
            </a:r>
          </a:p>
        </p:txBody>
      </p:sp>
    </p:spTree>
    <p:extLst>
      <p:ext uri="{BB962C8B-B14F-4D97-AF65-F5344CB8AC3E}">
        <p14:creationId xmlns:p14="http://schemas.microsoft.com/office/powerpoint/2010/main" val="14088152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69436A48-D7D8-4C24-89F0-DBE2599EF19D}" type="slidenum">
              <a:rPr lang="en-US" altLang="en-US"/>
              <a:pPr eaLnBrk="1" hangingPunct="1"/>
              <a:t>23</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Table 8.1 gives you a quick look at the low end and the very high end of UPS products (as of early 2016).</a:t>
            </a:r>
          </a:p>
        </p:txBody>
      </p:sp>
    </p:spTree>
    <p:extLst>
      <p:ext uri="{BB962C8B-B14F-4D97-AF65-F5344CB8AC3E}">
        <p14:creationId xmlns:p14="http://schemas.microsoft.com/office/powerpoint/2010/main" val="39617501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AA738041-C43B-46FE-A282-13C794732EFF}" type="slidenum">
              <a:rPr lang="en-US" altLang="en-US"/>
              <a:pPr eaLnBrk="1" hangingPunct="1"/>
              <a:t>24</a:t>
            </a:fld>
            <a:endParaRPr lang="en-US" alt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b="1" dirty="0">
                <a:latin typeface="Arial" panose="020B0604020202020204" pitchFamily="34" charset="0"/>
              </a:rPr>
              <a:t>Discussion Topic</a:t>
            </a:r>
          </a:p>
          <a:p>
            <a:pPr eaLnBrk="1" hangingPunct="1"/>
            <a:r>
              <a:rPr lang="en-US" altLang="en-US" b="1" dirty="0">
                <a:latin typeface="Arial" panose="020B0604020202020204" pitchFamily="34" charset="0"/>
              </a:rPr>
              <a:t>Power Supply</a:t>
            </a:r>
            <a:endParaRPr lang="en-US" altLang="en-US" dirty="0">
              <a:latin typeface="Arial" panose="020B0604020202020204" pitchFamily="34" charset="0"/>
            </a:endParaRPr>
          </a:p>
          <a:p>
            <a:pPr eaLnBrk="1" hangingPunct="1"/>
            <a:r>
              <a:rPr lang="en-US" altLang="en-US" dirty="0">
                <a:latin typeface="Arial" panose="020B0604020202020204" pitchFamily="34" charset="0"/>
              </a:rPr>
              <a:t>All PCs run on DC. All utilities companies provide AC, either as 110–120 VAC or 220–230 VAC, depending on the country you are in. Therefore, we need a method of taking that AC and safely converting, or </a:t>
            </a:r>
            <a:r>
              <a:rPr lang="ja-JP" altLang="en-US" dirty="0">
                <a:latin typeface="Arial" panose="020B0604020202020204" pitchFamily="34" charset="0"/>
              </a:rPr>
              <a:t>“</a:t>
            </a:r>
            <a:r>
              <a:rPr lang="en-US" altLang="ja-JP" dirty="0">
                <a:latin typeface="Arial" panose="020B0604020202020204" pitchFamily="34" charset="0"/>
              </a:rPr>
              <a:t>transforming,</a:t>
            </a:r>
            <a:r>
              <a:rPr lang="ja-JP" altLang="en-US" dirty="0">
                <a:latin typeface="Arial" panose="020B0604020202020204" pitchFamily="34" charset="0"/>
              </a:rPr>
              <a:t>”</a:t>
            </a:r>
            <a:r>
              <a:rPr lang="en-US" altLang="ja-JP" dirty="0">
                <a:latin typeface="Arial" panose="020B0604020202020204" pitchFamily="34" charset="0"/>
              </a:rPr>
              <a:t> it to the 12, 5, and 3.3 volts of DC. All power supplies, regardless of form factor, size, internal, or external, act as </a:t>
            </a:r>
            <a:r>
              <a:rPr lang="ja-JP" altLang="en-US" dirty="0">
                <a:latin typeface="Arial" panose="020B0604020202020204" pitchFamily="34" charset="0"/>
              </a:rPr>
              <a:t>“</a:t>
            </a:r>
            <a:r>
              <a:rPr lang="en-US" altLang="ja-JP" dirty="0">
                <a:latin typeface="Arial" panose="020B0604020202020204" pitchFamily="34" charset="0"/>
              </a:rPr>
              <a:t>step-down</a:t>
            </a:r>
            <a:r>
              <a:rPr lang="ja-JP" altLang="en-US" dirty="0">
                <a:latin typeface="Arial" panose="020B0604020202020204" pitchFamily="34" charset="0"/>
              </a:rPr>
              <a:t>”</a:t>
            </a:r>
            <a:r>
              <a:rPr lang="en-US" altLang="ja-JP" dirty="0">
                <a:latin typeface="Arial" panose="020B0604020202020204" pitchFamily="34" charset="0"/>
              </a:rPr>
              <a:t> transformers to provide that conversion from household AC to the DC that the PC can use.</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Why do PCs use DC? </a:t>
            </a:r>
          </a:p>
          <a:p>
            <a:pPr eaLnBrk="1" hangingPunct="1"/>
            <a:r>
              <a:rPr lang="en-US" altLang="en-US" dirty="0">
                <a:latin typeface="Arial" panose="020B0604020202020204" pitchFamily="34" charset="0"/>
              </a:rPr>
              <a:t>Switching aside, digital devices are fundamentally </a:t>
            </a:r>
            <a:r>
              <a:rPr lang="ja-JP" altLang="en-US" dirty="0">
                <a:latin typeface="Arial" panose="020B0604020202020204" pitchFamily="34" charset="0"/>
              </a:rPr>
              <a:t>“</a:t>
            </a:r>
            <a:r>
              <a:rPr lang="en-US" altLang="ja-JP" dirty="0">
                <a:latin typeface="Arial" panose="020B0604020202020204" pitchFamily="34" charset="0"/>
              </a:rPr>
              <a:t>DC</a:t>
            </a:r>
            <a:r>
              <a:rPr lang="ja-JP" altLang="en-US" dirty="0">
                <a:latin typeface="Arial" panose="020B0604020202020204" pitchFamily="34" charset="0"/>
              </a:rPr>
              <a:t>”</a:t>
            </a:r>
            <a:r>
              <a:rPr lang="en-US" altLang="ja-JP" dirty="0">
                <a:latin typeface="Arial" panose="020B0604020202020204" pitchFamily="34" charset="0"/>
              </a:rPr>
              <a:t> in nature. You couldn’t create them any other way; in fact, that is part of the definition of a digital device.</a:t>
            </a:r>
            <a:br>
              <a:rPr lang="en-US" altLang="ja-JP" dirty="0">
                <a:latin typeface="Arial" panose="020B0604020202020204" pitchFamily="34" charset="0"/>
              </a:rPr>
            </a:br>
            <a:r>
              <a:rPr lang="en-US" altLang="ja-JP" dirty="0">
                <a:latin typeface="Arial" panose="020B0604020202020204" pitchFamily="34" charset="0"/>
              </a:rPr>
              <a:t/>
            </a:r>
            <a:br>
              <a:rPr lang="en-US" altLang="ja-JP" dirty="0">
                <a:latin typeface="Arial" panose="020B0604020202020204" pitchFamily="34" charset="0"/>
              </a:rPr>
            </a:br>
            <a:r>
              <a:rPr lang="en-US" altLang="ja-JP" dirty="0">
                <a:latin typeface="Arial" panose="020B0604020202020204" pitchFamily="34" charset="0"/>
              </a:rPr>
              <a:t>Digital devices deal with logic levels; you need a steady (DC) voltage to represent a 1 and another steady voltage to represent a 0. Power is used each time a level changes.</a:t>
            </a:r>
            <a:br>
              <a:rPr lang="en-US" altLang="ja-JP" dirty="0">
                <a:latin typeface="Arial" panose="020B0604020202020204" pitchFamily="34" charset="0"/>
              </a:rPr>
            </a:br>
            <a:r>
              <a:rPr lang="en-US" altLang="ja-JP" dirty="0">
                <a:latin typeface="Arial" panose="020B0604020202020204" pitchFamily="34" charset="0"/>
              </a:rPr>
              <a:t/>
            </a:r>
            <a:br>
              <a:rPr lang="en-US" altLang="ja-JP" dirty="0">
                <a:latin typeface="Arial" panose="020B0604020202020204" pitchFamily="34" charset="0"/>
              </a:rPr>
            </a:br>
            <a:r>
              <a:rPr lang="en-US" altLang="ja-JP" dirty="0">
                <a:latin typeface="Arial" panose="020B0604020202020204" pitchFamily="34" charset="0"/>
              </a:rPr>
              <a:t>AC is constantly changing, and is defined by a peak voltage and a frequency, so a single voltage reading is meaningless. For example, a house outlet could be 140 V one time then –30 V, etc. another time (120 V outlet swings between –170 V and 170 V).</a:t>
            </a:r>
          </a:p>
          <a:p>
            <a:pPr eaLnBrk="1" hangingPunct="1"/>
            <a:r>
              <a:rPr lang="en-US" altLang="en-US" dirty="0">
                <a:latin typeface="Arial" panose="020B0604020202020204" pitchFamily="34" charset="0"/>
              </a:rPr>
              <a:t>Source: Moridin on sharkyforums.com. </a:t>
            </a:r>
          </a:p>
          <a:p>
            <a:pPr eaLnBrk="1" hangingPunct="1"/>
            <a:r>
              <a:rPr lang="en-US" altLang="en-US" dirty="0">
                <a:latin typeface="Arial" panose="020B0604020202020204" pitchFamily="34" charset="0"/>
              </a:rPr>
              <a:t>AC makes the most sense in power distribution, but DC makes the most sense in actual devices. This is especially true in digital circuitry for exactly the reasons Moridin mentions. </a:t>
            </a:r>
            <a:br>
              <a:rPr lang="en-US" altLang="en-US" dirty="0">
                <a:latin typeface="Arial" panose="020B0604020202020204" pitchFamily="34" charset="0"/>
              </a:rPr>
            </a:br>
            <a:r>
              <a:rPr lang="en-US" altLang="en-US" dirty="0">
                <a:latin typeface="Arial" panose="020B0604020202020204" pitchFamily="34" charset="0"/>
              </a:rPr>
              <a:t/>
            </a:r>
            <a:br>
              <a:rPr lang="en-US" altLang="en-US" dirty="0">
                <a:latin typeface="Arial" panose="020B0604020202020204" pitchFamily="34" charset="0"/>
              </a:rPr>
            </a:br>
            <a:r>
              <a:rPr lang="ja-JP" altLang="en-US" dirty="0">
                <a:latin typeface="Arial" panose="020B0604020202020204" pitchFamily="34" charset="0"/>
              </a:rPr>
              <a:t>“</a:t>
            </a:r>
            <a:r>
              <a:rPr lang="en-US" altLang="ja-JP" dirty="0">
                <a:latin typeface="Arial" panose="020B0604020202020204" pitchFamily="34" charset="0"/>
              </a:rPr>
              <a:t>Around the turn of the century, Thomas Edison was a leading proponent of DC distribution (i.e., DC power lines) and a system of DC distribution was implemented in the East coast. Another inventor, Tesla IIRC, argued in favor of AC distribution as a method to improve the efficiency of power distribution and in the end AC distribution won out.</a:t>
            </a:r>
            <a:r>
              <a:rPr lang="ja-JP" altLang="en-US" dirty="0">
                <a:latin typeface="Arial" panose="020B0604020202020204" pitchFamily="34" charset="0"/>
              </a:rPr>
              <a:t>”</a:t>
            </a:r>
            <a:r>
              <a:rPr lang="en-US" altLang="ja-JP" dirty="0">
                <a:latin typeface="Arial" panose="020B0604020202020204" pitchFamily="34" charset="0"/>
              </a:rPr>
              <a:t> </a:t>
            </a:r>
            <a:br>
              <a:rPr lang="en-US" altLang="ja-JP" dirty="0">
                <a:latin typeface="Arial" panose="020B0604020202020204" pitchFamily="34" charset="0"/>
              </a:rPr>
            </a:br>
            <a:r>
              <a:rPr lang="en-US" altLang="ja-JP" dirty="0">
                <a:latin typeface="Arial" panose="020B0604020202020204" pitchFamily="34" charset="0"/>
              </a:rPr>
              <a:t/>
            </a:r>
            <a:br>
              <a:rPr lang="en-US" altLang="ja-JP" dirty="0">
                <a:latin typeface="Arial" panose="020B0604020202020204" pitchFamily="34" charset="0"/>
              </a:rPr>
            </a:br>
            <a:r>
              <a:rPr lang="en-US" altLang="ja-JP" dirty="0">
                <a:latin typeface="Arial" panose="020B0604020202020204" pitchFamily="34" charset="0"/>
              </a:rPr>
              <a:t>------------------</a:t>
            </a:r>
            <a:br>
              <a:rPr lang="en-US" altLang="ja-JP" dirty="0">
                <a:latin typeface="Arial" panose="020B0604020202020204" pitchFamily="34" charset="0"/>
              </a:rPr>
            </a:br>
            <a:r>
              <a:rPr lang="en-US" altLang="ja-JP" dirty="0">
                <a:latin typeface="Arial" panose="020B0604020202020204" pitchFamily="34" charset="0"/>
              </a:rPr>
              <a:t>Patrick Mahoney</a:t>
            </a:r>
            <a:br>
              <a:rPr lang="en-US" altLang="ja-JP" dirty="0">
                <a:latin typeface="Arial" panose="020B0604020202020204" pitchFamily="34" charset="0"/>
              </a:rPr>
            </a:br>
            <a:r>
              <a:rPr lang="en-US" altLang="ja-JP" dirty="0">
                <a:latin typeface="Arial" panose="020B0604020202020204" pitchFamily="34" charset="0"/>
              </a:rPr>
              <a:t>IPF (McKinley) Microprocessor Design</a:t>
            </a:r>
            <a:br>
              <a:rPr lang="en-US" altLang="ja-JP" dirty="0">
                <a:latin typeface="Arial" panose="020B0604020202020204" pitchFamily="34" charset="0"/>
              </a:rPr>
            </a:br>
            <a:r>
              <a:rPr lang="en-US" altLang="ja-JP" dirty="0">
                <a:latin typeface="Arial" panose="020B0604020202020204" pitchFamily="34" charset="0"/>
              </a:rPr>
              <a:t>Intel Corp.</a:t>
            </a:r>
            <a:br>
              <a:rPr lang="en-US" altLang="ja-JP" dirty="0">
                <a:latin typeface="Arial" panose="020B0604020202020204" pitchFamily="34" charset="0"/>
              </a:rPr>
            </a:br>
            <a:r>
              <a:rPr lang="en-US" altLang="ja-JP" dirty="0">
                <a:latin typeface="Arial" panose="020B0604020202020204" pitchFamily="34" charset="0"/>
              </a:rPr>
              <a:t/>
            </a:r>
            <a:br>
              <a:rPr lang="en-US" altLang="ja-JP" dirty="0">
                <a:latin typeface="Arial" panose="020B0604020202020204" pitchFamily="34" charset="0"/>
              </a:rPr>
            </a:br>
            <a:r>
              <a:rPr lang="en-US" altLang="ja-JP" dirty="0">
                <a:latin typeface="Arial" panose="020B0604020202020204" pitchFamily="34" charset="0"/>
              </a:rPr>
              <a:t>* Not speaking for Intel Corp. *</a:t>
            </a:r>
            <a:endParaRPr lang="en-US" altLang="en-US" dirty="0">
              <a:latin typeface="Arial" panose="020B0604020202020204" pitchFamily="34" charset="0"/>
            </a:endParaRPr>
          </a:p>
        </p:txBody>
      </p:sp>
    </p:spTree>
    <p:extLst>
      <p:ext uri="{BB962C8B-B14F-4D97-AF65-F5344CB8AC3E}">
        <p14:creationId xmlns:p14="http://schemas.microsoft.com/office/powerpoint/2010/main" val="25260173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CC232E3E-6DFB-4D47-8FEC-949665872231}" type="slidenum">
              <a:rPr lang="en-US" altLang="en-US"/>
              <a:pPr eaLnBrk="1" hangingPunct="1"/>
              <a:t>25</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Power supplies come in a large number of shapes and sizes, but the most common size by far is the standard 150 mm × 140 mm × 86 mm desktop PSU shown in Figure 8.12.</a:t>
            </a:r>
          </a:p>
        </p:txBody>
      </p:sp>
    </p:spTree>
    <p:extLst>
      <p:ext uri="{BB962C8B-B14F-4D97-AF65-F5344CB8AC3E}">
        <p14:creationId xmlns:p14="http://schemas.microsoft.com/office/powerpoint/2010/main" val="11138706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F131EE55-3A84-476D-8B06-45A74ADCBC81}" type="slidenum">
              <a:rPr lang="en-US" altLang="en-US"/>
              <a:pPr eaLnBrk="1" hangingPunct="1"/>
              <a:t>26</a:t>
            </a:fld>
            <a:endParaRPr lang="en-US" alt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PCI Express video cards often need more power than they can draw from the expansion slot and thus require either a Molex connector or a dedicated, six-wire PCIe connector. The latter will offer three 12-volt connections. These connectors are not tested on the CompTIA A+ exams. </a:t>
            </a:r>
          </a:p>
        </p:txBody>
      </p:sp>
    </p:spTree>
    <p:extLst>
      <p:ext uri="{BB962C8B-B14F-4D97-AF65-F5344CB8AC3E}">
        <p14:creationId xmlns:p14="http://schemas.microsoft.com/office/powerpoint/2010/main" val="25045976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6A9E2442-BFA0-425E-BFB4-DE2B7933630E}" type="slidenum">
              <a:rPr lang="en-US" altLang="en-US"/>
              <a:pPr eaLnBrk="1" hangingPunct="1"/>
              <a:t>27</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6758064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6A9E2442-BFA0-425E-BFB4-DE2B7933630E}" type="slidenum">
              <a:rPr lang="en-US" altLang="en-US"/>
              <a:pPr eaLnBrk="1" hangingPunct="1"/>
              <a:t>28</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9614752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2A12303C-F712-4512-BEE8-222F166224DB}" type="slidenum">
              <a:rPr lang="en-US" altLang="en-US"/>
              <a:pPr eaLnBrk="1" hangingPunct="1"/>
              <a:t>29</a:t>
            </a:fld>
            <a:endParaRPr lang="en-US" alt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Note:  Modern power supplies include a lot of connectors. You’</a:t>
            </a:r>
            <a:r>
              <a:rPr lang="en-US" altLang="ja-JP" dirty="0">
                <a:latin typeface="Arial" panose="020B0604020202020204" pitchFamily="34" charset="0"/>
              </a:rPr>
              <a:t>ll find cheaper ones with as few as 10 connectors. More powerful models could have 25 or more.</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3105063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C9560C3-49E9-4F41-9A3C-EBB4BB7C274A}" type="slidenum">
              <a:rPr lang="en-US" altLang="en-US"/>
              <a:pPr eaLnBrk="1" hangingPunct="1"/>
              <a:t>30</a:t>
            </a:fld>
            <a:endParaRPr lang="en-US" alt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Serial ATA (SATA) drives need a special 15-pin SATA power connector (see Figure 8.17). </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Splitters can create more connections (see Figure 8.18). </a:t>
            </a:r>
          </a:p>
        </p:txBody>
      </p:sp>
    </p:spTree>
    <p:extLst>
      <p:ext uri="{BB962C8B-B14F-4D97-AF65-F5344CB8AC3E}">
        <p14:creationId xmlns:p14="http://schemas.microsoft.com/office/powerpoint/2010/main" val="4112449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C396D2C-35DC-419D-AB95-DD20B815F0BE}" type="slidenum">
              <a:rPr lang="en-US" altLang="en-US"/>
              <a:pPr eaLnBrk="1" hangingPunct="1"/>
              <a:t>3</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Figure 8.1 shows a typical power supply inside a case. All of the wires dangling out of it connect to the motherboard and peripherals.</a:t>
            </a:r>
          </a:p>
        </p:txBody>
      </p:sp>
    </p:spTree>
    <p:extLst>
      <p:ext uri="{BB962C8B-B14F-4D97-AF65-F5344CB8AC3E}">
        <p14:creationId xmlns:p14="http://schemas.microsoft.com/office/powerpoint/2010/main" val="2011880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7132975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6EB20749-D0F4-43B9-AD80-EAAF838E7D52}" type="slidenum">
              <a:rPr lang="en-US" altLang="en-US"/>
              <a:pPr eaLnBrk="1" hangingPunct="1"/>
              <a:t>32</a:t>
            </a:fld>
            <a:endParaRPr lang="en-US" altLang="en-US"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42757734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8A6FB9A-E585-4637-BC4B-2FACFDB83762}" type="slidenum">
              <a:rPr lang="en-US" altLang="en-US"/>
              <a:pPr eaLnBrk="1" hangingPunct="1"/>
              <a:t>34</a:t>
            </a:fld>
            <a:endParaRPr lang="en-US" alt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0897996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8A6FB9A-E585-4637-BC4B-2FACFDB83762}" type="slidenum">
              <a:rPr lang="en-US" altLang="en-US"/>
              <a:pPr eaLnBrk="1" hangingPunct="1"/>
              <a:t>35</a:t>
            </a:fld>
            <a:endParaRPr lang="en-US" alt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In the past, 12-V rails only supplied about 18 amps, which wasn’</a:t>
            </a:r>
            <a:r>
              <a:rPr lang="en-US" altLang="ja-JP" dirty="0">
                <a:latin typeface="Arial" panose="020B0604020202020204" pitchFamily="34" charset="0"/>
              </a:rPr>
              <a:t>t enough to power all that high-end equipment.  Today</a:t>
            </a:r>
            <a:r>
              <a:rPr lang="ja-JP" altLang="en-US" dirty="0">
                <a:latin typeface="Arial" panose="020B0604020202020204" pitchFamily="34" charset="0"/>
              </a:rPr>
              <a:t>’</a:t>
            </a:r>
            <a:r>
              <a:rPr lang="en-US" altLang="ja-JP" dirty="0">
                <a:latin typeface="Arial" panose="020B0604020202020204" pitchFamily="34" charset="0"/>
              </a:rPr>
              <a:t>s power-supply manufacturers seem more interested in single, high-amperage, 12-V rails, ignoring the 16–18 amp rule. You can find power supplies now with 12-V rails pushing 50 amps or more.</a:t>
            </a:r>
          </a:p>
        </p:txBody>
      </p:sp>
    </p:spTree>
    <p:extLst>
      <p:ext uri="{BB962C8B-B14F-4D97-AF65-F5344CB8AC3E}">
        <p14:creationId xmlns:p14="http://schemas.microsoft.com/office/powerpoint/2010/main" val="20897996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8A6FB9A-E585-4637-BC4B-2FACFDB83762}" type="slidenum">
              <a:rPr lang="en-US" altLang="en-US"/>
              <a:pPr eaLnBrk="1" hangingPunct="1"/>
              <a:t>36</a:t>
            </a:fld>
            <a:endParaRPr lang="en-US" alt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dirty="0">
              <a:latin typeface="Arial" panose="020B0604020202020204" pitchFamily="34" charset="0"/>
            </a:endParaRPr>
          </a:p>
        </p:txBody>
      </p:sp>
    </p:spTree>
    <p:extLst>
      <p:ext uri="{BB962C8B-B14F-4D97-AF65-F5344CB8AC3E}">
        <p14:creationId xmlns:p14="http://schemas.microsoft.com/office/powerpoint/2010/main" val="20897996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The ATX12V 1.3 standard also introduced a 6-pin auxiliary connector—commonly called an AUX connector—to supply increased 3.3- and 5.0-V current to the motherboard (see Figure 8.20). This connector was based on the motherboard power connector from the precursor of ATX, called AT.</a:t>
            </a:r>
          </a:p>
          <a:p>
            <a:endParaRPr lang="en-US" altLang="en-US" dirty="0">
              <a:latin typeface="Arial" panose="020B0604020202020204" pitchFamily="34" charset="0"/>
            </a:endParaRPr>
          </a:p>
          <a:p>
            <a:r>
              <a:rPr lang="en-US" altLang="en-US" dirty="0">
                <a:latin typeface="Arial" panose="020B0604020202020204" pitchFamily="34" charset="0"/>
              </a:rPr>
              <a:t>A few motherboard makers skipped adding either connector and used a standard Molex connector so people with older power supplies wouldn’t</a:t>
            </a:r>
            <a:r>
              <a:rPr lang="en-US" altLang="ja-JP" dirty="0">
                <a:latin typeface="Arial" panose="020B0604020202020204" pitchFamily="34" charset="0"/>
              </a:rPr>
              <a:t> have to upgrade just because they bought a new motherboard (see Figure 8.21).</a:t>
            </a:r>
            <a:endParaRPr lang="en-US" altLang="en-US" dirty="0">
              <a:latin typeface="Arial" panose="020B0604020202020204" pitchFamily="34" charset="0"/>
            </a:endParaRPr>
          </a:p>
        </p:txBody>
      </p:sp>
      <p:sp>
        <p:nvSpPr>
          <p:cNvPr id="942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5A397856-EAA0-48C9-87B9-30EBED047618}" type="slidenum">
              <a:rPr lang="en-US" altLang="en-US"/>
              <a:pPr eaLnBrk="1" hangingPunct="1"/>
              <a:t>37</a:t>
            </a:fld>
            <a:endParaRPr lang="en-US" altLang="en-US" dirty="0"/>
          </a:p>
        </p:txBody>
      </p:sp>
    </p:spTree>
    <p:extLst>
      <p:ext uri="{BB962C8B-B14F-4D97-AF65-F5344CB8AC3E}">
        <p14:creationId xmlns:p14="http://schemas.microsoft.com/office/powerpoint/2010/main" val="30638853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Figure 8.22 shows 20-pin and 24-pin connectors; Figure 8.23 shows a convertible connector. Although they look similar, those extra four pins won</a:t>
            </a:r>
            <a:r>
              <a:rPr lang="ja-JP" altLang="en-US" dirty="0">
                <a:latin typeface="Arial" panose="020B0604020202020204" pitchFamily="34" charset="0"/>
              </a:rPr>
              <a:t>’</a:t>
            </a:r>
            <a:r>
              <a:rPr lang="en-US" altLang="ja-JP" dirty="0">
                <a:latin typeface="Arial" panose="020B0604020202020204" pitchFamily="34" charset="0"/>
              </a:rPr>
              <a:t>t replace the P4 connector. They are incompatible!</a:t>
            </a:r>
            <a:endParaRPr lang="en-US" altLang="en-US" dirty="0">
              <a:latin typeface="Arial" panose="020B0604020202020204" pitchFamily="34" charset="0"/>
            </a:endParaRPr>
          </a:p>
        </p:txBody>
      </p:sp>
      <p:sp>
        <p:nvSpPr>
          <p:cNvPr id="952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A52E25A1-865A-47E9-A3C1-FB8D806D73AC}" type="slidenum">
              <a:rPr lang="en-US" altLang="en-US"/>
              <a:pPr eaLnBrk="1" hangingPunct="1"/>
              <a:t>38</a:t>
            </a:fld>
            <a:endParaRPr lang="en-US" altLang="en-US" dirty="0"/>
          </a:p>
        </p:txBody>
      </p:sp>
    </p:spTree>
    <p:extLst>
      <p:ext uri="{BB962C8B-B14F-4D97-AF65-F5344CB8AC3E}">
        <p14:creationId xmlns:p14="http://schemas.microsoft.com/office/powerpoint/2010/main" val="17209348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249E05CB-40C4-4C3B-86BD-62F6BD004FB8}" type="slidenum">
              <a:rPr lang="en-US" altLang="en-US"/>
              <a:pPr eaLnBrk="1" hangingPunct="1"/>
              <a:t>39</a:t>
            </a:fld>
            <a:endParaRPr lang="en-US" altLang="en-US" dirty="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Another notable connector is the auxiliary PCI Express (PCIe) power connector. Figure 8.24 shows the 6-pin PCIe power connector. Some motherboards add a Molex socket for PCIe, and some cards come with a Molex socket as well. Higher-end cards have a dedicated 6-pin or 8-pin PCIe power connector. </a:t>
            </a:r>
          </a:p>
        </p:txBody>
      </p:sp>
    </p:spTree>
    <p:extLst>
      <p:ext uri="{BB962C8B-B14F-4D97-AF65-F5344CB8AC3E}">
        <p14:creationId xmlns:p14="http://schemas.microsoft.com/office/powerpoint/2010/main" val="21826198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30A4F72C-13FD-4A2A-9382-8E295E8E9EC4}" type="slidenum">
              <a:rPr lang="en-US" altLang="en-US"/>
              <a:pPr eaLnBrk="1" hangingPunct="1"/>
              <a:t>40</a:t>
            </a:fld>
            <a:endParaRPr lang="en-US" alt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0778839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C7AB942C-557F-44ED-8685-0D26D31097A7}" type="slidenum">
              <a:rPr lang="en-US" altLang="en-US"/>
              <a:pPr eaLnBrk="1" hangingPunct="1"/>
              <a:t>41</a:t>
            </a:fld>
            <a:endParaRPr lang="en-US" altLang="en-US" dirty="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Good PC power supplies come with active power factor correction (active PFC), extra circuitry that smoothes out the way the power supply takes power from the power company and eliminates harmonics (see Figure 8.26). </a:t>
            </a:r>
          </a:p>
        </p:txBody>
      </p:sp>
    </p:spTree>
    <p:extLst>
      <p:ext uri="{BB962C8B-B14F-4D97-AF65-F5344CB8AC3E}">
        <p14:creationId xmlns:p14="http://schemas.microsoft.com/office/powerpoint/2010/main" val="1161427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35EC735D-3A54-48CD-948C-EF267D01969E}" type="slidenum">
              <a:rPr lang="en-US" altLang="en-US"/>
              <a:pPr eaLnBrk="1" hangingPunct="1"/>
              <a:t>4</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1065623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F6A51ACB-19FF-4293-8A4D-68A3C1FE8D02}" type="slidenum">
              <a:rPr lang="en-US" altLang="en-US"/>
              <a:pPr eaLnBrk="1" hangingPunct="1"/>
              <a:t>42</a:t>
            </a:fld>
            <a:endParaRPr lang="en-US" altLang="en-US" dirty="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5786161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69E138FF-1FEB-4E90-AF06-601EF405D19E}" type="slidenum">
              <a:rPr lang="en-US" altLang="en-US"/>
              <a:pPr eaLnBrk="1" hangingPunct="1"/>
              <a:t>43</a:t>
            </a:fld>
            <a:endParaRPr lang="en-US" altLang="en-US" dirty="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5775847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25D64D5F-4BCE-45B5-9536-016EB47128AD}" type="slidenum">
              <a:rPr lang="en-US" altLang="en-US"/>
              <a:pPr eaLnBrk="1" hangingPunct="1"/>
              <a:t>44</a:t>
            </a:fld>
            <a:endParaRPr lang="en-US" altLang="en-US" dirty="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The typical power supply connects to the PC with four standard computer screws, mounted in the back of the case (see Figure 8.27). Unscrew the four screws and the power supply lifts out easily (see Figure 8.28). Insert a new power supply that fits the case and attach it by using the same four screws.</a:t>
            </a:r>
          </a:p>
        </p:txBody>
      </p:sp>
    </p:spTree>
    <p:extLst>
      <p:ext uri="{BB962C8B-B14F-4D97-AF65-F5344CB8AC3E}">
        <p14:creationId xmlns:p14="http://schemas.microsoft.com/office/powerpoint/2010/main" val="17936689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14923A78-205F-421C-B4FB-722EDC2DEEE8}" type="slidenum">
              <a:rPr lang="en-US" altLang="en-US"/>
              <a:pPr eaLnBrk="1" hangingPunct="1"/>
              <a:t>45</a:t>
            </a:fld>
            <a:endParaRPr lang="en-US" altLang="en-US" dirty="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Many ATX power supplies provide a real on/off switch on the back of the PSU (see Figure 8.29). </a:t>
            </a:r>
          </a:p>
          <a:p>
            <a:pPr eaLnBrk="1" hangingPunct="1"/>
            <a:r>
              <a:rPr lang="en-US" altLang="en-US" dirty="0">
                <a:latin typeface="Arial" panose="020B0604020202020204" pitchFamily="34" charset="0"/>
              </a:rPr>
              <a:t>One trick when in that situation is to use a set of car keys or a screwdriver to contact the two wires to start and stop the system (see Figure 8.30).</a:t>
            </a:r>
          </a:p>
        </p:txBody>
      </p:sp>
    </p:spTree>
    <p:extLst>
      <p:ext uri="{BB962C8B-B14F-4D97-AF65-F5344CB8AC3E}">
        <p14:creationId xmlns:p14="http://schemas.microsoft.com/office/powerpoint/2010/main" val="32161380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BFD23A30-8543-4989-97EF-D2E4CBDB71C7}" type="slidenum">
              <a:rPr lang="en-US" altLang="en-US"/>
              <a:pPr eaLnBrk="1" hangingPunct="1"/>
              <a:t>46</a:t>
            </a:fld>
            <a:endParaRPr lang="en-US" altLang="en-US" dirty="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2746031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BFD23A30-8543-4989-97EF-D2E4CBDB71C7}" type="slidenum">
              <a:rPr lang="en-US" altLang="en-US"/>
              <a:pPr eaLnBrk="1" hangingPunct="1"/>
              <a:t>47</a:t>
            </a:fld>
            <a:endParaRPr lang="en-US" altLang="en-US" dirty="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2746031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2E775591-4390-4886-AB73-53C14CC776E5}" type="slidenum">
              <a:rPr lang="en-US" altLang="en-US"/>
              <a:pPr eaLnBrk="1" hangingPunct="1"/>
              <a:t>48</a:t>
            </a:fld>
            <a:endParaRPr lang="en-US" altLang="en-US" dirty="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5012472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0C000F52-826C-4C25-AD34-E844D2C8FB3C}" type="slidenum">
              <a:rPr lang="en-US" altLang="en-US"/>
              <a:pPr eaLnBrk="1" hangingPunct="1"/>
              <a:t>49</a:t>
            </a:fld>
            <a:endParaRPr lang="en-US" altLang="en-US" dirty="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Some power supplies come with a built-in sensor to help regulate the airflow. If the system gets too hot, the power supply fan spins faster. The 3-pin, 3-wire fan sensor connector plugs into the motherboard directly (see Figure 8.32).</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Case fans are large, square fans that snap into special brackets on the case or screw directly to the case, providing extra cooling for key components (see Figure 8.33). </a:t>
            </a:r>
          </a:p>
        </p:txBody>
      </p:sp>
    </p:spTree>
    <p:extLst>
      <p:ext uri="{BB962C8B-B14F-4D97-AF65-F5344CB8AC3E}">
        <p14:creationId xmlns:p14="http://schemas.microsoft.com/office/powerpoint/2010/main" val="98851061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7005C7A2-DC4D-4BFC-9992-0CAC66CC613D}" type="slidenum">
              <a:rPr lang="en-US" altLang="en-US"/>
              <a:pPr eaLnBrk="1" hangingPunct="1"/>
              <a:t>50</a:t>
            </a:fld>
            <a:endParaRPr lang="en-US" altLang="en-US" dirty="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1493683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56CF49E5-A686-4579-9D12-96B86B0A14E0}" type="slidenum">
              <a:rPr lang="en-US" altLang="en-US"/>
              <a:pPr eaLnBrk="1" hangingPunct="1"/>
              <a:t>51</a:t>
            </a:fld>
            <a:endParaRPr lang="en-US" altLang="en-US" dirty="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Instructor: have the students power up the student PC and go into System Setup to see the power options. </a:t>
            </a:r>
          </a:p>
        </p:txBody>
      </p:sp>
    </p:spTree>
    <p:extLst>
      <p:ext uri="{BB962C8B-B14F-4D97-AF65-F5344CB8AC3E}">
        <p14:creationId xmlns:p14="http://schemas.microsoft.com/office/powerpoint/2010/main" val="1132290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35EC735D-3A54-48CD-948C-EF267D01969E}" type="slidenum">
              <a:rPr lang="en-US" altLang="en-US"/>
              <a:pPr eaLnBrk="1" hangingPunct="1"/>
              <a:t>5</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1334090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DA1973DA-ECB4-4EAC-A489-E65F81EFE8D8}" type="slidenum">
              <a:rPr lang="en-US" altLang="en-US"/>
              <a:pPr eaLnBrk="1" hangingPunct="1"/>
              <a:t>52</a:t>
            </a:fld>
            <a:endParaRPr lang="en-US" altLang="en-US" dirty="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3868019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23F49179-BB1F-46BA-A31B-094115087081}" type="slidenum">
              <a:rPr lang="en-US" altLang="en-US"/>
              <a:pPr eaLnBrk="1" hangingPunct="1"/>
              <a:t>53</a:t>
            </a:fld>
            <a:endParaRPr lang="en-US" altLang="en-US" dirty="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 </a:t>
            </a:r>
          </a:p>
        </p:txBody>
      </p:sp>
    </p:spTree>
    <p:extLst>
      <p:ext uri="{BB962C8B-B14F-4D97-AF65-F5344CB8AC3E}">
        <p14:creationId xmlns:p14="http://schemas.microsoft.com/office/powerpoint/2010/main" val="295212154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2C02B8C6-6211-483D-B968-298AB45DD73F}" type="slidenum">
              <a:rPr lang="en-US" altLang="en-US"/>
              <a:pPr eaLnBrk="1" hangingPunct="1"/>
              <a:t>54</a:t>
            </a:fld>
            <a:endParaRPr lang="en-US" altLang="en-US" dirty="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Many CMOS utilities and software programs monitor voltage, saving you the hassle of using a multimeter. Of course, you have to have enough functionality to get into the CMOS utilities! </a:t>
            </a:r>
            <a:endParaRPr lang="en-US" altLang="en-US" dirty="0">
              <a:latin typeface="Arial" panose="020B0604020202020204" pitchFamily="34" charset="0"/>
            </a:endParaRPr>
          </a:p>
        </p:txBody>
      </p:sp>
    </p:spTree>
    <p:extLst>
      <p:ext uri="{BB962C8B-B14F-4D97-AF65-F5344CB8AC3E}">
        <p14:creationId xmlns:p14="http://schemas.microsoft.com/office/powerpoint/2010/main" val="38314222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8029FBFB-C104-4452-B378-C5081D0981C7}" type="slidenum">
              <a:rPr lang="en-US" altLang="en-US"/>
              <a:pPr eaLnBrk="1" hangingPunct="1"/>
              <a:t>55</a:t>
            </a:fld>
            <a:endParaRPr lang="en-US" altLang="en-US" dirty="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92666878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7B6D1878-DE8A-4691-8914-4B2DD8463F95}" type="slidenum">
              <a:rPr lang="en-US" altLang="en-US"/>
              <a:pPr eaLnBrk="1" hangingPunct="1"/>
              <a:t>56</a:t>
            </a:fld>
            <a:endParaRPr lang="en-US" altLang="en-US" dirty="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           </a:t>
            </a:r>
          </a:p>
        </p:txBody>
      </p:sp>
    </p:spTree>
    <p:extLst>
      <p:ext uri="{BB962C8B-B14F-4D97-AF65-F5344CB8AC3E}">
        <p14:creationId xmlns:p14="http://schemas.microsoft.com/office/powerpoint/2010/main" val="17433529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DFB4E97A-489A-4D2F-9683-4C0663A1C665}" type="slidenum">
              <a:rPr lang="en-US" altLang="en-US"/>
              <a:pPr eaLnBrk="1" hangingPunct="1"/>
              <a:t>57</a:t>
            </a:fld>
            <a:endParaRPr lang="en-US" altLang="en-US" dirty="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734637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1B3010F-D470-4C8B-BF5C-6D6AC97056FA}" type="slidenum">
              <a:rPr lang="en-US" altLang="en-US"/>
              <a:pPr eaLnBrk="1" hangingPunct="1"/>
              <a:t>58</a:t>
            </a:fld>
            <a:endParaRPr lang="en-US" altLang="en-US" dirty="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76098821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7CF362B5-3BA0-447B-A477-A41DA29D0EA9}" type="slidenum">
              <a:rPr lang="en-US" altLang="en-US"/>
              <a:pPr eaLnBrk="1" hangingPunct="1"/>
              <a:t>59</a:t>
            </a:fld>
            <a:endParaRPr lang="en-US" altLang="en-US" dirty="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There are power supplies that light up, sport a fancy color, or have multiple fans. Figure 8.40 shows a see-through PSU.</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Unused power cables dangling around inside PCs creates a not-so-pretty picture. To help stylish people, manufacturers created power supplies with modular cables (see Figure 8.41).</a:t>
            </a:r>
          </a:p>
        </p:txBody>
      </p:sp>
    </p:spTree>
    <p:extLst>
      <p:ext uri="{BB962C8B-B14F-4D97-AF65-F5344CB8AC3E}">
        <p14:creationId xmlns:p14="http://schemas.microsoft.com/office/powerpoint/2010/main" val="3999004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8AFD84C9-934E-4BC5-8B6D-0DD28F1A8B41}" type="slidenum">
              <a:rPr lang="en-US" altLang="en-US"/>
              <a:pPr eaLnBrk="1" hangingPunct="1"/>
              <a:t>6</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757726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317852C0-28FD-4A86-84F1-9C135F40C6CA}" type="slidenum">
              <a:rPr lang="en-US" altLang="en-US"/>
              <a:pPr eaLnBrk="1" hangingPunct="1"/>
              <a:t>7</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2942804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3F3B46E0-46F1-47A0-8B04-944FE5C96514}" type="slidenum">
              <a:rPr lang="en-US" altLang="en-US"/>
              <a:pPr eaLnBrk="1" hangingPunct="1"/>
              <a:t>8</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Electricity comes in two flavors: direct current (DC), in which the electrons flow in one direction around a continuous circuit, and alternating current (AC), in which the flow of electrons alternates direction back and forth in a circuit (see Figure 8.2). Most electronic devices use DC power, but all power companies supply AC power because AC travels long distances much more efficiently than DC.</a:t>
            </a:r>
          </a:p>
        </p:txBody>
      </p:sp>
    </p:spTree>
    <p:extLst>
      <p:ext uri="{BB962C8B-B14F-4D97-AF65-F5344CB8AC3E}">
        <p14:creationId xmlns:p14="http://schemas.microsoft.com/office/powerpoint/2010/main" val="5271248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B02CAF4B-2638-4812-8B16-0E97164D97C7}" type="slidenum">
              <a:rPr lang="en-US" altLang="en-US"/>
              <a:pPr eaLnBrk="1" hangingPunct="1"/>
              <a:t>9</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Some questions on the CompTIA A+ exams could refer to a power supply as a PSU, for power supply unit. A power supply also falls into the category of field replaceable unit (FRU), which refers to the typical parts a tech should carry, such as RAM and a floppy disk drive. </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128340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1028"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19.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22.jpeg"/></Relationships>
</file>

<file path=ppt/slides/_rels/slide3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24.jpeg"/></Relationships>
</file>

<file path=ppt/slides/_rels/slide3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29.jpeg"/></Relationships>
</file>

<file path=ppt/slides/_rels/slide4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3.xml"/><Relationship Id="rId1" Type="http://schemas.openxmlformats.org/officeDocument/2006/relationships/slideLayout" Target="../slideLayouts/slideLayout5.xml"/><Relationship Id="rId4" Type="http://schemas.openxmlformats.org/officeDocument/2006/relationships/image" Target="../media/image31.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image" Target="../media/image3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7.xml"/><Relationship Id="rId1" Type="http://schemas.openxmlformats.org/officeDocument/2006/relationships/slideLayout" Target="../slideLayouts/slideLayout5.xml"/><Relationship Id="rId4" Type="http://schemas.openxmlformats.org/officeDocument/2006/relationships/image" Target="../media/image40.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lIns="91440" tIns="45720" rIns="91440" bIns="45720"/>
          <a:lstStyle/>
          <a:p>
            <a:pPr algn="ctr" eaLnBrk="1" hangingPunct="1"/>
            <a:r>
              <a:rPr lang="en-US" altLang="en-US" sz="4400" dirty="0">
                <a:solidFill>
                  <a:schemeClr val="tx1"/>
                </a:solidFill>
              </a:rPr>
              <a:t>Power Supplies</a:t>
            </a:r>
          </a:p>
        </p:txBody>
      </p:sp>
      <p:sp>
        <p:nvSpPr>
          <p:cNvPr id="2051" name="Rectangle 3"/>
          <p:cNvSpPr>
            <a:spLocks noGrp="1" noChangeArrowheads="1"/>
          </p:cNvSpPr>
          <p:nvPr>
            <p:ph type="subTitle" idx="1"/>
          </p:nvPr>
        </p:nvSpPr>
        <p:spPr/>
        <p:txBody>
          <a:bodyPr lIns="91440" tIns="45720" rIns="91440" bIns="45720"/>
          <a:lstStyle/>
          <a:p>
            <a:pPr marL="0" indent="0" algn="ctr" eaLnBrk="1" hangingPunct="1">
              <a:buFont typeface="Verdana" panose="020B0604030504040204" pitchFamily="34" charset="0"/>
              <a:buNone/>
            </a:pPr>
            <a:r>
              <a:rPr lang="en-US" altLang="en-US" dirty="0">
                <a:solidFill>
                  <a:srgbClr val="006600"/>
                </a:solidFill>
              </a:rPr>
              <a:t>Chapter 8</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21890" y="3200400"/>
            <a:ext cx="4300221" cy="2743200"/>
          </a:xfrm>
          <a:prstGeom prst="rect">
            <a:avLst/>
          </a:prstGeom>
        </p:spPr>
      </p:pic>
    </p:spTree>
    <p:extLst>
      <p:ext uri="{BB962C8B-B14F-4D97-AF65-F5344CB8AC3E}">
        <p14:creationId xmlns:p14="http://schemas.microsoft.com/office/powerpoint/2010/main" val="1375274108"/>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title"/>
          </p:nvPr>
        </p:nvSpPr>
        <p:spPr/>
        <p:txBody>
          <a:bodyPr/>
          <a:lstStyle/>
          <a:p>
            <a:r>
              <a:rPr lang="en-US" altLang="en-US" dirty="0"/>
              <a:t>Powering the PC (</a:t>
            </a:r>
            <a:r>
              <a:rPr lang="en-US" altLang="en-US" i="1" dirty="0"/>
              <a:t>continued</a:t>
            </a:r>
            <a:r>
              <a:rPr lang="en-US" altLang="en-US" dirty="0"/>
              <a:t>)</a:t>
            </a:r>
          </a:p>
        </p:txBody>
      </p:sp>
      <p:pic>
        <p:nvPicPr>
          <p:cNvPr id="12291"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14600" y="1676400"/>
            <a:ext cx="4114800" cy="358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TextBox 4"/>
          <p:cNvSpPr txBox="1">
            <a:spLocks noChangeArrowheads="1"/>
          </p:cNvSpPr>
          <p:nvPr/>
        </p:nvSpPr>
        <p:spPr bwMode="auto">
          <a:xfrm>
            <a:off x="1752600" y="5430078"/>
            <a:ext cx="56388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8.3  Back of fixed-input power supply, showing typical switches and power connection</a:t>
            </a:r>
          </a:p>
        </p:txBody>
      </p:sp>
    </p:spTree>
    <p:extLst>
      <p:ext uri="{BB962C8B-B14F-4D97-AF65-F5344CB8AC3E}">
        <p14:creationId xmlns:p14="http://schemas.microsoft.com/office/powerpoint/2010/main" val="77911224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Supplying AC</a:t>
            </a:r>
          </a:p>
        </p:txBody>
      </p:sp>
      <p:sp>
        <p:nvSpPr>
          <p:cNvPr id="3" name="Content Placeholder 2"/>
          <p:cNvSpPr>
            <a:spLocks noGrp="1"/>
          </p:cNvSpPr>
          <p:nvPr>
            <p:ph idx="1"/>
          </p:nvPr>
        </p:nvSpPr>
        <p:spPr/>
        <p:txBody>
          <a:bodyPr/>
          <a:lstStyle/>
          <a:p>
            <a:r>
              <a:rPr lang="en-US" dirty="0"/>
              <a:t>Standard </a:t>
            </a:r>
            <a:r>
              <a:rPr lang="en-US" dirty="0">
                <a:solidFill>
                  <a:srgbClr val="C00000"/>
                </a:solidFill>
              </a:rPr>
              <a:t>IEC-320 connector</a:t>
            </a:r>
            <a:r>
              <a:rPr lang="en-US" dirty="0">
                <a:solidFill>
                  <a:schemeClr val="tx1"/>
                </a:solidFill>
              </a:rPr>
              <a:t>:</a:t>
            </a:r>
          </a:p>
          <a:p>
            <a:pPr lvl="1"/>
            <a:r>
              <a:rPr lang="en-US" dirty="0"/>
              <a:t>Connects power supply to the power cord</a:t>
            </a:r>
          </a:p>
          <a:p>
            <a:r>
              <a:rPr lang="en-US" dirty="0"/>
              <a:t>Standard AC in the United States:</a:t>
            </a:r>
          </a:p>
          <a:p>
            <a:pPr lvl="1"/>
            <a:r>
              <a:rPr lang="en-US" dirty="0"/>
              <a:t>110–120 V, often written as ~115 VAC (volts of alternating current)</a:t>
            </a:r>
          </a:p>
          <a:p>
            <a:r>
              <a:rPr lang="en-US" dirty="0"/>
              <a:t>Most of rest of the world uses 220–240 VAC.</a:t>
            </a:r>
          </a:p>
          <a:p>
            <a:r>
              <a:rPr lang="en-US" dirty="0">
                <a:solidFill>
                  <a:srgbClr val="C00000"/>
                </a:solidFill>
              </a:rPr>
              <a:t>Dual-voltage</a:t>
            </a:r>
            <a:r>
              <a:rPr lang="en-US" dirty="0"/>
              <a:t> options are available.</a:t>
            </a:r>
          </a:p>
          <a:p>
            <a:pPr lvl="1"/>
            <a:r>
              <a:rPr lang="en-US" dirty="0"/>
              <a:t>Fixed input power supplies have voltage selection switches.</a:t>
            </a:r>
          </a:p>
          <a:p>
            <a:pPr lvl="1"/>
            <a:r>
              <a:rPr lang="en-US" dirty="0"/>
              <a:t>Auto-switching supplies switch automatically.</a:t>
            </a:r>
          </a:p>
        </p:txBody>
      </p:sp>
    </p:spTree>
    <p:extLst>
      <p:ext uri="{BB962C8B-B14F-4D97-AF65-F5344CB8AC3E}">
        <p14:creationId xmlns:p14="http://schemas.microsoft.com/office/powerpoint/2010/main" val="2530925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a:t>Supplying AC (</a:t>
            </a:r>
            <a:r>
              <a:rPr lang="en-US" i="1" dirty="0"/>
              <a:t>continued</a:t>
            </a:r>
            <a:r>
              <a:rPr lang="en-US" dirty="0"/>
              <a:t>)</a:t>
            </a:r>
            <a:endParaRPr lang="en-US" altLang="en-US" dirty="0"/>
          </a:p>
        </p:txBody>
      </p:sp>
      <p:sp>
        <p:nvSpPr>
          <p:cNvPr id="13315" name="Rectangle 5"/>
          <p:cNvSpPr>
            <a:spLocks noGrp="1" noChangeArrowheads="1"/>
          </p:cNvSpPr>
          <p:nvPr>
            <p:ph idx="1"/>
          </p:nvPr>
        </p:nvSpPr>
        <p:spPr>
          <a:xfrm>
            <a:off x="457201" y="1143000"/>
            <a:ext cx="4400866" cy="5334000"/>
          </a:xfrm>
        </p:spPr>
        <p:txBody>
          <a:bodyPr/>
          <a:lstStyle/>
          <a:p>
            <a:r>
              <a:rPr lang="en-US" altLang="en-US" dirty="0"/>
              <a:t>Hot and neutral provide path for AC.</a:t>
            </a:r>
          </a:p>
          <a:p>
            <a:pPr lvl="1"/>
            <a:r>
              <a:rPr lang="en-US" altLang="en-US" dirty="0"/>
              <a:t>Hot has 115 V.</a:t>
            </a:r>
          </a:p>
          <a:p>
            <a:pPr lvl="1"/>
            <a:r>
              <a:rPr lang="en-US" altLang="en-US" dirty="0"/>
              <a:t>Neutral carries no voltage but returns electricity to local source.</a:t>
            </a:r>
          </a:p>
          <a:p>
            <a:r>
              <a:rPr lang="en-US" altLang="en-US" dirty="0"/>
              <a:t>Ground is used for safety.</a:t>
            </a:r>
          </a:p>
          <a:p>
            <a:pPr lvl="1"/>
            <a:r>
              <a:rPr lang="en-US" altLang="en-US" dirty="0"/>
              <a:t>Returns excess electricity to ground</a:t>
            </a:r>
          </a:p>
          <a:p>
            <a:pPr lvl="1"/>
            <a:endParaRPr lang="en-US" altLang="en-US" dirty="0"/>
          </a:p>
        </p:txBody>
      </p:sp>
      <p:pic>
        <p:nvPicPr>
          <p:cNvPr id="13316"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2000" y="1676400"/>
            <a:ext cx="4316413" cy="260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Box 2"/>
          <p:cNvSpPr txBox="1">
            <a:spLocks noChangeArrowheads="1"/>
          </p:cNvSpPr>
          <p:nvPr/>
        </p:nvSpPr>
        <p:spPr bwMode="auto">
          <a:xfrm>
            <a:off x="5284939" y="4572000"/>
            <a:ext cx="289053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8.4  Outlet voltages</a:t>
            </a:r>
          </a:p>
        </p:txBody>
      </p:sp>
    </p:spTree>
    <p:extLst>
      <p:ext uri="{BB962C8B-B14F-4D97-AF65-F5344CB8AC3E}">
        <p14:creationId xmlns:p14="http://schemas.microsoft.com/office/powerpoint/2010/main" val="115847613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dirty="0"/>
              <a:t>Supplying AC (</a:t>
            </a:r>
            <a:r>
              <a:rPr lang="en-US" i="1" dirty="0"/>
              <a:t>continued</a:t>
            </a:r>
            <a:r>
              <a:rPr lang="en-US" dirty="0"/>
              <a:t>)</a:t>
            </a:r>
            <a:endParaRPr lang="en-US" altLang="en-US" dirty="0"/>
          </a:p>
        </p:txBody>
      </p:sp>
      <p:sp>
        <p:nvSpPr>
          <p:cNvPr id="14339" name="Rectangle 6"/>
          <p:cNvSpPr>
            <a:spLocks noGrp="1" noChangeArrowheads="1"/>
          </p:cNvSpPr>
          <p:nvPr>
            <p:ph idx="1"/>
          </p:nvPr>
        </p:nvSpPr>
        <p:spPr>
          <a:xfrm>
            <a:off x="457200" y="1143000"/>
            <a:ext cx="4800599" cy="5334000"/>
          </a:xfrm>
        </p:spPr>
        <p:txBody>
          <a:bodyPr/>
          <a:lstStyle/>
          <a:p>
            <a:r>
              <a:rPr lang="en-US" altLang="en-US" dirty="0">
                <a:solidFill>
                  <a:srgbClr val="C00000"/>
                </a:solidFill>
              </a:rPr>
              <a:t>Multimeter</a:t>
            </a:r>
            <a:r>
              <a:rPr lang="en-US" altLang="en-US" dirty="0"/>
              <a:t> measures:</a:t>
            </a:r>
          </a:p>
          <a:p>
            <a:pPr lvl="1"/>
            <a:r>
              <a:rPr lang="en-US" altLang="en-US" dirty="0"/>
              <a:t>Continuity</a:t>
            </a:r>
          </a:p>
          <a:p>
            <a:pPr lvl="1"/>
            <a:r>
              <a:rPr lang="en-US" altLang="en-US" dirty="0"/>
              <a:t>Resistance</a:t>
            </a:r>
          </a:p>
          <a:p>
            <a:pPr lvl="1"/>
            <a:r>
              <a:rPr lang="en-US" altLang="en-US" dirty="0"/>
              <a:t>AC voltage</a:t>
            </a:r>
          </a:p>
          <a:p>
            <a:pPr lvl="1"/>
            <a:r>
              <a:rPr lang="en-US" altLang="en-US" dirty="0"/>
              <a:t>DC voltage</a:t>
            </a:r>
          </a:p>
          <a:p>
            <a:r>
              <a:rPr lang="en-US" altLang="en-US" dirty="0"/>
              <a:t>Exercise caution with a multimeter.</a:t>
            </a:r>
          </a:p>
          <a:p>
            <a:pPr lvl="1"/>
            <a:r>
              <a:rPr lang="en-US" altLang="en-US" dirty="0"/>
              <a:t>Learn to use a it correctly.</a:t>
            </a:r>
          </a:p>
          <a:p>
            <a:pPr lvl="1"/>
            <a:r>
              <a:rPr lang="en-US" altLang="en-US" dirty="0"/>
              <a:t>Set it properly before measuring.</a:t>
            </a:r>
          </a:p>
        </p:txBody>
      </p:sp>
      <p:pic>
        <p:nvPicPr>
          <p:cNvPr id="14340"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57800" y="1752600"/>
            <a:ext cx="3657600"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TextBox 2"/>
          <p:cNvSpPr txBox="1">
            <a:spLocks noChangeArrowheads="1"/>
          </p:cNvSpPr>
          <p:nvPr/>
        </p:nvSpPr>
        <p:spPr bwMode="auto">
          <a:xfrm>
            <a:off x="5487445" y="5358364"/>
            <a:ext cx="319831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8.5  Digital multimeter </a:t>
            </a:r>
          </a:p>
        </p:txBody>
      </p:sp>
    </p:spTree>
    <p:extLst>
      <p:ext uri="{BB962C8B-B14F-4D97-AF65-F5344CB8AC3E}">
        <p14:creationId xmlns:p14="http://schemas.microsoft.com/office/powerpoint/2010/main" val="3256342239"/>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Testing AC Voltage</a:t>
            </a:r>
          </a:p>
        </p:txBody>
      </p:sp>
      <p:sp>
        <p:nvSpPr>
          <p:cNvPr id="15363" name="Rectangle 3"/>
          <p:cNvSpPr>
            <a:spLocks noGrp="1" noChangeArrowheads="1"/>
          </p:cNvSpPr>
          <p:nvPr>
            <p:ph idx="1"/>
          </p:nvPr>
        </p:nvSpPr>
        <p:spPr/>
        <p:txBody>
          <a:bodyPr/>
          <a:lstStyle/>
          <a:p>
            <a:r>
              <a:rPr lang="en-US" altLang="en-US" dirty="0"/>
              <a:t>Verify wiring of outlet.</a:t>
            </a:r>
          </a:p>
          <a:p>
            <a:pPr lvl="1"/>
            <a:r>
              <a:rPr lang="en-US" altLang="en-US" dirty="0"/>
              <a:t>Put one lead in hot, and the other in neutral.</a:t>
            </a:r>
          </a:p>
          <a:p>
            <a:pPr lvl="2"/>
            <a:r>
              <a:rPr lang="en-US" altLang="en-US" dirty="0"/>
              <a:t>Reading should be 110-120 </a:t>
            </a:r>
            <a:r>
              <a:rPr lang="en-US" altLang="en-US" dirty="0" smtClean="0"/>
              <a:t>V AC</a:t>
            </a:r>
            <a:r>
              <a:rPr lang="en-US" altLang="en-US" dirty="0"/>
              <a:t>.</a:t>
            </a:r>
          </a:p>
          <a:p>
            <a:pPr lvl="1"/>
            <a:r>
              <a:rPr lang="en-US" altLang="en-US" dirty="0"/>
              <a:t>Put one lead in hot, and the other in ground.</a:t>
            </a:r>
          </a:p>
          <a:p>
            <a:pPr lvl="2"/>
            <a:r>
              <a:rPr lang="en-US" altLang="en-US" dirty="0"/>
              <a:t>Reading should be 110-120 </a:t>
            </a:r>
            <a:r>
              <a:rPr lang="en-US" altLang="en-US" dirty="0" smtClean="0"/>
              <a:t>V AC</a:t>
            </a:r>
            <a:r>
              <a:rPr lang="en-US" altLang="en-US" dirty="0"/>
              <a:t>.</a:t>
            </a:r>
          </a:p>
          <a:p>
            <a:pPr lvl="1"/>
            <a:r>
              <a:rPr lang="en-US" altLang="en-US" dirty="0"/>
              <a:t>Put one lead in neutral, and the other in ground.</a:t>
            </a:r>
          </a:p>
          <a:p>
            <a:pPr lvl="2"/>
            <a:r>
              <a:rPr lang="en-US" altLang="en-US" dirty="0"/>
              <a:t>Reading should be 0 </a:t>
            </a:r>
            <a:r>
              <a:rPr lang="en-US" altLang="en-US" dirty="0" smtClean="0"/>
              <a:t>V AC</a:t>
            </a:r>
            <a:r>
              <a:rPr lang="en-US" altLang="en-US" dirty="0"/>
              <a:t>.</a:t>
            </a:r>
          </a:p>
        </p:txBody>
      </p:sp>
    </p:spTree>
    <p:extLst>
      <p:ext uri="{BB962C8B-B14F-4D97-AF65-F5344CB8AC3E}">
        <p14:creationId xmlns:p14="http://schemas.microsoft.com/office/powerpoint/2010/main" val="741615700"/>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Using Special Equipment to </a:t>
            </a:r>
            <a:r>
              <a:rPr lang="en-US" altLang="en-US" dirty="0" smtClean="0"/>
              <a:t/>
            </a:r>
            <a:br>
              <a:rPr lang="en-US" altLang="en-US" dirty="0" smtClean="0"/>
            </a:br>
            <a:r>
              <a:rPr lang="en-US" altLang="en-US" dirty="0" smtClean="0"/>
              <a:t>Test AC </a:t>
            </a:r>
            <a:r>
              <a:rPr lang="en-US" altLang="en-US" dirty="0"/>
              <a:t>Voltage</a:t>
            </a:r>
          </a:p>
        </p:txBody>
      </p:sp>
      <p:sp>
        <p:nvSpPr>
          <p:cNvPr id="16387" name="TextBox 2"/>
          <p:cNvSpPr txBox="1">
            <a:spLocks noChangeArrowheads="1"/>
          </p:cNvSpPr>
          <p:nvPr/>
        </p:nvSpPr>
        <p:spPr bwMode="auto">
          <a:xfrm>
            <a:off x="5486401" y="5210634"/>
            <a:ext cx="269557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8.7  Circuit tester</a:t>
            </a:r>
          </a:p>
        </p:txBody>
      </p:sp>
      <p:pic>
        <p:nvPicPr>
          <p:cNvPr id="16388"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5682301" y="1371600"/>
            <a:ext cx="2446647" cy="3711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9612" y="2097819"/>
            <a:ext cx="3709988"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
          <p:cNvSpPr txBox="1">
            <a:spLocks noChangeArrowheads="1"/>
          </p:cNvSpPr>
          <p:nvPr/>
        </p:nvSpPr>
        <p:spPr bwMode="auto">
          <a:xfrm>
            <a:off x="911304" y="4953000"/>
            <a:ext cx="3508296"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8.6  Multimeter featuring DC and AC symbols</a:t>
            </a:r>
          </a:p>
        </p:txBody>
      </p:sp>
    </p:spTree>
    <p:extLst>
      <p:ext uri="{BB962C8B-B14F-4D97-AF65-F5344CB8AC3E}">
        <p14:creationId xmlns:p14="http://schemas.microsoft.com/office/powerpoint/2010/main" val="297227964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Try This! Testing AC</a:t>
            </a:r>
          </a:p>
        </p:txBody>
      </p:sp>
      <p:sp>
        <p:nvSpPr>
          <p:cNvPr id="17411" name="Content Placeholder 2"/>
          <p:cNvSpPr>
            <a:spLocks noGrp="1"/>
          </p:cNvSpPr>
          <p:nvPr>
            <p:ph idx="1"/>
          </p:nvPr>
        </p:nvSpPr>
        <p:spPr/>
        <p:txBody>
          <a:bodyPr/>
          <a:lstStyle/>
          <a:p>
            <a:r>
              <a:rPr lang="en-US" altLang="en-US" dirty="0"/>
              <a:t>Set the multimeter to test AC.</a:t>
            </a:r>
          </a:p>
          <a:p>
            <a:r>
              <a:rPr lang="en-US" altLang="en-US" dirty="0"/>
              <a:t>Put the leads into a electrical outlet. </a:t>
            </a:r>
          </a:p>
          <a:p>
            <a:pPr lvl="1"/>
            <a:r>
              <a:rPr lang="en-US" altLang="en-US" dirty="0"/>
              <a:t>What</a:t>
            </a:r>
            <a:r>
              <a:rPr lang="en-US" altLang="ja-JP" dirty="0"/>
              <a:t>'s</a:t>
            </a:r>
            <a:r>
              <a:rPr lang="en-US" altLang="en-US" dirty="0"/>
              <a:t> the voltage between hot and neutral?</a:t>
            </a:r>
          </a:p>
          <a:p>
            <a:pPr lvl="1"/>
            <a:r>
              <a:rPr lang="en-US" altLang="en-US" dirty="0"/>
              <a:t>What</a:t>
            </a:r>
            <a:r>
              <a:rPr lang="en-US" altLang="ja-JP" dirty="0"/>
              <a:t>'s</a:t>
            </a:r>
            <a:r>
              <a:rPr lang="en-US" altLang="en-US" dirty="0"/>
              <a:t> the voltage between hot and ground?</a:t>
            </a:r>
          </a:p>
          <a:p>
            <a:pPr lvl="1"/>
            <a:r>
              <a:rPr lang="en-US" altLang="en-US" dirty="0"/>
              <a:t>What</a:t>
            </a:r>
            <a:r>
              <a:rPr lang="en-US" altLang="ja-JP" dirty="0"/>
              <a:t>'s</a:t>
            </a:r>
            <a:r>
              <a:rPr lang="en-US" altLang="en-US" dirty="0"/>
              <a:t> the voltage between neutral and ground? </a:t>
            </a:r>
          </a:p>
          <a:p>
            <a:pPr lvl="1"/>
            <a:r>
              <a:rPr lang="en-US" altLang="en-US" dirty="0"/>
              <a:t>Does the outlet have the proper polarity? </a:t>
            </a:r>
          </a:p>
          <a:p>
            <a:r>
              <a:rPr lang="en-US" altLang="en-US" dirty="0"/>
              <a:t>Test the voltage on the computer power cord. </a:t>
            </a:r>
          </a:p>
        </p:txBody>
      </p:sp>
    </p:spTree>
    <p:extLst>
      <p:ext uri="{BB962C8B-B14F-4D97-AF65-F5344CB8AC3E}">
        <p14:creationId xmlns:p14="http://schemas.microsoft.com/office/powerpoint/2010/main" val="2801279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Protecting the PC from Spikes and Sags in AC Power</a:t>
            </a:r>
          </a:p>
        </p:txBody>
      </p:sp>
      <p:sp>
        <p:nvSpPr>
          <p:cNvPr id="18435" name="Rectangle 3"/>
          <p:cNvSpPr>
            <a:spLocks noGrp="1" noChangeArrowheads="1"/>
          </p:cNvSpPr>
          <p:nvPr>
            <p:ph idx="1"/>
          </p:nvPr>
        </p:nvSpPr>
        <p:spPr/>
        <p:txBody>
          <a:bodyPr/>
          <a:lstStyle/>
          <a:p>
            <a:r>
              <a:rPr lang="en-US" altLang="en-US" dirty="0"/>
              <a:t>Power companies supply imperfect power.</a:t>
            </a:r>
          </a:p>
          <a:p>
            <a:pPr lvl="1"/>
            <a:r>
              <a:rPr lang="en-US" altLang="en-US" dirty="0"/>
              <a:t>Voltage varies a bit from the standard 115 V.</a:t>
            </a:r>
          </a:p>
          <a:p>
            <a:pPr lvl="1"/>
            <a:r>
              <a:rPr lang="en-US" altLang="en-US" dirty="0"/>
              <a:t>Voltage drops below (sags) the standard.</a:t>
            </a:r>
          </a:p>
          <a:p>
            <a:pPr lvl="1"/>
            <a:r>
              <a:rPr lang="en-US" altLang="en-US" dirty="0"/>
              <a:t>Voltage shoots far above (surges or spikes) the standard.</a:t>
            </a:r>
          </a:p>
          <a:p>
            <a:r>
              <a:rPr lang="en-US" dirty="0"/>
              <a:t>Two essential devices that handle spikes and sags in the AC supply:</a:t>
            </a:r>
          </a:p>
          <a:p>
            <a:pPr lvl="1"/>
            <a:r>
              <a:rPr lang="en-US" altLang="en-US" dirty="0">
                <a:solidFill>
                  <a:srgbClr val="C00000"/>
                </a:solidFill>
              </a:rPr>
              <a:t>Surge suppressor</a:t>
            </a:r>
          </a:p>
          <a:p>
            <a:pPr lvl="1"/>
            <a:r>
              <a:rPr lang="en-US" altLang="en-US" dirty="0">
                <a:solidFill>
                  <a:srgbClr val="C00000"/>
                </a:solidFill>
              </a:rPr>
              <a:t>Uninterruptible power supply (UPC)</a:t>
            </a:r>
          </a:p>
        </p:txBody>
      </p:sp>
    </p:spTree>
    <p:extLst>
      <p:ext uri="{BB962C8B-B14F-4D97-AF65-F5344CB8AC3E}">
        <p14:creationId xmlns:p14="http://schemas.microsoft.com/office/powerpoint/2010/main" val="767763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5"/>
          <p:cNvSpPr>
            <a:spLocks noGrp="1" noChangeArrowheads="1"/>
          </p:cNvSpPr>
          <p:nvPr>
            <p:ph type="title"/>
          </p:nvPr>
        </p:nvSpPr>
        <p:spPr/>
        <p:txBody>
          <a:bodyPr/>
          <a:lstStyle/>
          <a:p>
            <a:r>
              <a:rPr lang="en-US" altLang="en-US" dirty="0"/>
              <a:t>Surge Suppressors</a:t>
            </a:r>
          </a:p>
        </p:txBody>
      </p:sp>
      <p:sp>
        <p:nvSpPr>
          <p:cNvPr id="19459" name="Rectangle 3"/>
          <p:cNvSpPr>
            <a:spLocks noGrp="1" noChangeArrowheads="1"/>
          </p:cNvSpPr>
          <p:nvPr>
            <p:ph idx="1"/>
          </p:nvPr>
        </p:nvSpPr>
        <p:spPr/>
        <p:txBody>
          <a:bodyPr/>
          <a:lstStyle/>
          <a:p>
            <a:r>
              <a:rPr lang="en-US" altLang="en-US" dirty="0"/>
              <a:t>Surge suppressors provide protection against power surges.</a:t>
            </a:r>
          </a:p>
          <a:p>
            <a:pPr lvl="1"/>
            <a:r>
              <a:rPr lang="en-US" altLang="en-US" dirty="0"/>
              <a:t>Inserted between the power supply and the outlet</a:t>
            </a:r>
          </a:p>
          <a:p>
            <a:r>
              <a:rPr lang="en-US" altLang="en-US" dirty="0">
                <a:solidFill>
                  <a:srgbClr val="C00000"/>
                </a:solidFill>
              </a:rPr>
              <a:t>Joule</a:t>
            </a:r>
            <a:r>
              <a:rPr lang="en-US" altLang="en-US" dirty="0"/>
              <a:t> is a unit of electrical energy.</a:t>
            </a:r>
          </a:p>
          <a:p>
            <a:pPr lvl="1"/>
            <a:r>
              <a:rPr lang="en-US" altLang="en-US" dirty="0"/>
              <a:t>Used to rate surge suppressors</a:t>
            </a:r>
          </a:p>
          <a:p>
            <a:pPr lvl="1"/>
            <a:r>
              <a:rPr lang="en-US" altLang="en-US" dirty="0"/>
              <a:t>The higher the rating, the better the protection</a:t>
            </a:r>
          </a:p>
          <a:p>
            <a:r>
              <a:rPr lang="en-US" altLang="en-US" dirty="0"/>
              <a:t>Some support other types of connections:</a:t>
            </a:r>
          </a:p>
          <a:p>
            <a:pPr lvl="1"/>
            <a:r>
              <a:rPr lang="en-US" altLang="en-US" dirty="0"/>
              <a:t>Phone lines, modem, DSL, or cable modem</a:t>
            </a:r>
          </a:p>
        </p:txBody>
      </p:sp>
    </p:spTree>
    <p:extLst>
      <p:ext uri="{BB962C8B-B14F-4D97-AF65-F5344CB8AC3E}">
        <p14:creationId xmlns:p14="http://schemas.microsoft.com/office/powerpoint/2010/main" val="312068844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5"/>
          <p:cNvSpPr>
            <a:spLocks noGrp="1" noChangeArrowheads="1"/>
          </p:cNvSpPr>
          <p:nvPr>
            <p:ph type="title"/>
          </p:nvPr>
        </p:nvSpPr>
        <p:spPr/>
        <p:txBody>
          <a:bodyPr/>
          <a:lstStyle/>
          <a:p>
            <a:r>
              <a:rPr lang="en-US" altLang="en-US" dirty="0"/>
              <a:t>Surge Suppressors (</a:t>
            </a:r>
            <a:r>
              <a:rPr lang="en-US" altLang="en-US" i="1" dirty="0"/>
              <a:t>continued</a:t>
            </a:r>
            <a:r>
              <a:rPr lang="en-US" altLang="en-US" dirty="0"/>
              <a:t>)</a:t>
            </a:r>
          </a:p>
        </p:txBody>
      </p:sp>
      <p:sp>
        <p:nvSpPr>
          <p:cNvPr id="3" name="Content Placeholder 2"/>
          <p:cNvSpPr>
            <a:spLocks noGrp="1"/>
          </p:cNvSpPr>
          <p:nvPr>
            <p:ph idx="1"/>
          </p:nvPr>
        </p:nvSpPr>
        <p:spPr/>
        <p:txBody>
          <a:bodyPr/>
          <a:lstStyle/>
          <a:p>
            <a:r>
              <a:rPr lang="en-US" dirty="0">
                <a:solidFill>
                  <a:srgbClr val="C00000"/>
                </a:solidFill>
              </a:rPr>
              <a:t>Power conditioning</a:t>
            </a:r>
          </a:p>
          <a:p>
            <a:pPr lvl="1"/>
            <a:r>
              <a:rPr lang="en-US" dirty="0"/>
              <a:t>Feature that filters out EMI and RFI</a:t>
            </a:r>
          </a:p>
        </p:txBody>
      </p:sp>
      <p:sp>
        <p:nvSpPr>
          <p:cNvPr id="20484" name="TextBox 5"/>
          <p:cNvSpPr txBox="1">
            <a:spLocks noChangeArrowheads="1"/>
          </p:cNvSpPr>
          <p:nvPr/>
        </p:nvSpPr>
        <p:spPr bwMode="auto">
          <a:xfrm>
            <a:off x="838200" y="4572000"/>
            <a:ext cx="3429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8.8  Surge suppressor</a:t>
            </a:r>
          </a:p>
        </p:txBody>
      </p:sp>
      <p:pic>
        <p:nvPicPr>
          <p:cNvPr id="20485"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89061" y="2743200"/>
            <a:ext cx="2941638" cy="156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6" name="TextBox 7"/>
          <p:cNvSpPr txBox="1">
            <a:spLocks noChangeArrowheads="1"/>
          </p:cNvSpPr>
          <p:nvPr/>
        </p:nvSpPr>
        <p:spPr bwMode="auto">
          <a:xfrm>
            <a:off x="5059680" y="4572000"/>
            <a:ext cx="32004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8.9  Surge suppressor with telephone line protection</a:t>
            </a:r>
          </a:p>
        </p:txBody>
      </p:sp>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8200" y="3451345"/>
            <a:ext cx="3810000" cy="816145"/>
          </a:xfrm>
          <a:prstGeom prst="rect">
            <a:avLst/>
          </a:prstGeom>
        </p:spPr>
      </p:pic>
    </p:spTree>
    <p:extLst>
      <p:ext uri="{BB962C8B-B14F-4D97-AF65-F5344CB8AC3E}">
        <p14:creationId xmlns:p14="http://schemas.microsoft.com/office/powerpoint/2010/main" val="101200467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altLang="en-US" dirty="0"/>
              <a:t>Overview</a:t>
            </a:r>
          </a:p>
        </p:txBody>
      </p:sp>
      <p:sp>
        <p:nvSpPr>
          <p:cNvPr id="3075" name="Rectangle 3"/>
          <p:cNvSpPr>
            <a:spLocks noGrp="1" noChangeArrowheads="1"/>
          </p:cNvSpPr>
          <p:nvPr>
            <p:ph idx="1"/>
          </p:nvPr>
        </p:nvSpPr>
        <p:spPr/>
        <p:txBody>
          <a:bodyPr/>
          <a:lstStyle/>
          <a:p>
            <a:r>
              <a:rPr lang="en-US" dirty="0"/>
              <a:t>In this chapter, you will learn how to:</a:t>
            </a:r>
          </a:p>
          <a:p>
            <a:pPr lvl="1"/>
            <a:r>
              <a:rPr lang="en-US" dirty="0"/>
              <a:t>Explain the basics of electricity</a:t>
            </a:r>
          </a:p>
          <a:p>
            <a:pPr lvl="1"/>
            <a:r>
              <a:rPr lang="en-US" dirty="0"/>
              <a:t>Describe the details about powering the PC</a:t>
            </a:r>
          </a:p>
          <a:p>
            <a:pPr lvl="1"/>
            <a:r>
              <a:rPr lang="en-US" dirty="0"/>
              <a:t>Install and maintain power supplies</a:t>
            </a:r>
          </a:p>
          <a:p>
            <a:pPr lvl="1"/>
            <a:r>
              <a:rPr lang="en-US" dirty="0"/>
              <a:t>Understand power supply troubleshooting and fire safety</a:t>
            </a:r>
          </a:p>
        </p:txBody>
      </p:sp>
    </p:spTree>
    <p:extLst>
      <p:ext uri="{BB962C8B-B14F-4D97-AF65-F5344CB8AC3E}">
        <p14:creationId xmlns:p14="http://schemas.microsoft.com/office/powerpoint/2010/main" val="196059165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4"/>
          <p:cNvSpPr>
            <a:spLocks noGrp="1" noChangeArrowheads="1"/>
          </p:cNvSpPr>
          <p:nvPr>
            <p:ph type="title"/>
          </p:nvPr>
        </p:nvSpPr>
        <p:spPr/>
        <p:txBody>
          <a:bodyPr/>
          <a:lstStyle/>
          <a:p>
            <a:r>
              <a:rPr lang="en-US" altLang="en-US" dirty="0"/>
              <a:t>Uninterruptible Power Supply</a:t>
            </a:r>
          </a:p>
        </p:txBody>
      </p:sp>
      <p:sp>
        <p:nvSpPr>
          <p:cNvPr id="21506" name="Rectangle 3"/>
          <p:cNvSpPr>
            <a:spLocks noGrp="1" noChangeArrowheads="1"/>
          </p:cNvSpPr>
          <p:nvPr>
            <p:ph idx="1"/>
          </p:nvPr>
        </p:nvSpPr>
        <p:spPr/>
        <p:txBody>
          <a:bodyPr/>
          <a:lstStyle/>
          <a:p>
            <a:r>
              <a:rPr lang="en-US" altLang="en-US" dirty="0"/>
              <a:t>A UPS provides protection against a power sag or power outage.</a:t>
            </a:r>
          </a:p>
          <a:p>
            <a:pPr lvl="1"/>
            <a:r>
              <a:rPr lang="en-US" altLang="en-US" dirty="0"/>
              <a:t>A battery supplies continuous AC power.</a:t>
            </a:r>
          </a:p>
          <a:p>
            <a:pPr lvl="1"/>
            <a:r>
              <a:rPr lang="en-US" altLang="en-US" dirty="0"/>
              <a:t>Surge protection and power conditioning are provided.</a:t>
            </a:r>
          </a:p>
          <a:p>
            <a:pPr lvl="1"/>
            <a:r>
              <a:rPr lang="en-US" altLang="en-US" dirty="0"/>
              <a:t>All UPSs are measured in watts and volt-amps.</a:t>
            </a:r>
          </a:p>
          <a:p>
            <a:pPr lvl="2"/>
            <a:r>
              <a:rPr lang="en-US" altLang="en-US" dirty="0"/>
              <a:t>Watts are what your system uses.</a:t>
            </a:r>
          </a:p>
          <a:p>
            <a:pPr lvl="2"/>
            <a:r>
              <a:rPr lang="en-US" altLang="en-US" dirty="0"/>
              <a:t>Volt-amps are what UPS can deliver in a perfect world.</a:t>
            </a:r>
          </a:p>
          <a:p>
            <a:pPr lvl="2"/>
            <a:r>
              <a:rPr lang="en-US" altLang="en-US" dirty="0"/>
              <a:t>Try manufacturers</a:t>
            </a:r>
            <a:r>
              <a:rPr lang="en-US" altLang="ja-JP" dirty="0"/>
              <a:t>’ Web sites for matching wattage with a specific system.</a:t>
            </a:r>
          </a:p>
          <a:p>
            <a:pPr lvl="1"/>
            <a:r>
              <a:rPr lang="en-US" altLang="en-US" dirty="0"/>
              <a:t>Look for a UPS with USB or Ethernet connector.</a:t>
            </a:r>
          </a:p>
        </p:txBody>
      </p:sp>
    </p:spTree>
    <p:extLst>
      <p:ext uri="{BB962C8B-B14F-4D97-AF65-F5344CB8AC3E}">
        <p14:creationId xmlns:p14="http://schemas.microsoft.com/office/powerpoint/2010/main" val="206390431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r>
              <a:rPr lang="en-US" altLang="en-US" dirty="0"/>
              <a:t>Uninterruptible Power Supply (</a:t>
            </a:r>
            <a:r>
              <a:rPr lang="en-US" altLang="en-US" i="1" dirty="0"/>
              <a:t>continued</a:t>
            </a:r>
            <a:r>
              <a:rPr lang="en-US" altLang="en-US" dirty="0"/>
              <a:t>)</a:t>
            </a:r>
          </a:p>
        </p:txBody>
      </p:sp>
      <p:pic>
        <p:nvPicPr>
          <p:cNvPr id="22531" name="Picture 1"/>
          <p:cNvPicPr>
            <a:picLocks noChangeAspect="1"/>
          </p:cNvPicPr>
          <p:nvPr/>
        </p:nvPicPr>
        <p:blipFill rotWithShape="1">
          <a:blip r:embed="rId3" cstate="email">
            <a:extLst>
              <a:ext uri="{28A0092B-C50C-407E-A947-70E740481C1C}">
                <a14:useLocalDpi xmlns:a14="http://schemas.microsoft.com/office/drawing/2010/main"/>
              </a:ext>
            </a:extLst>
          </a:blip>
          <a:srcRect t="13779" b="13779"/>
          <a:stretch/>
        </p:blipFill>
        <p:spPr bwMode="auto">
          <a:xfrm>
            <a:off x="2057400" y="2067339"/>
            <a:ext cx="5257800" cy="285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TextBox 4"/>
          <p:cNvSpPr txBox="1">
            <a:spLocks noChangeArrowheads="1"/>
          </p:cNvSpPr>
          <p:nvPr/>
        </p:nvSpPr>
        <p:spPr bwMode="auto">
          <a:xfrm>
            <a:off x="2438400" y="4907832"/>
            <a:ext cx="44196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8.10  Uninterruptible power supply</a:t>
            </a:r>
          </a:p>
        </p:txBody>
      </p:sp>
    </p:spTree>
    <p:extLst>
      <p:ext uri="{BB962C8B-B14F-4D97-AF65-F5344CB8AC3E}">
        <p14:creationId xmlns:p14="http://schemas.microsoft.com/office/powerpoint/2010/main" val="634048216"/>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r>
              <a:rPr lang="en-US" altLang="en-US" dirty="0"/>
              <a:t>Uninterruptible Power Supply (</a:t>
            </a:r>
            <a:r>
              <a:rPr lang="en-US" altLang="en-US" i="1" dirty="0"/>
              <a:t>continued</a:t>
            </a:r>
            <a:r>
              <a:rPr lang="en-US" altLang="en-US" dirty="0"/>
              <a:t>)</a:t>
            </a:r>
          </a:p>
        </p:txBody>
      </p:sp>
      <p:sp>
        <p:nvSpPr>
          <p:cNvPr id="23555" name="TextBox 4"/>
          <p:cNvSpPr txBox="1">
            <a:spLocks noChangeArrowheads="1"/>
          </p:cNvSpPr>
          <p:nvPr/>
        </p:nvSpPr>
        <p:spPr bwMode="auto">
          <a:xfrm>
            <a:off x="2590800" y="5638800"/>
            <a:ext cx="44958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8.11  APC PowerChute software</a:t>
            </a:r>
          </a:p>
        </p:txBody>
      </p:sp>
      <p:pic>
        <p:nvPicPr>
          <p:cNvPr id="23556"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01887" y="1548606"/>
            <a:ext cx="4873625"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6962675"/>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altLang="en-US" dirty="0"/>
              <a:t>Uninterruptible Power Supply (</a:t>
            </a:r>
            <a:r>
              <a:rPr lang="en-US" altLang="en-US" i="1" dirty="0"/>
              <a:t>continued</a:t>
            </a:r>
            <a:r>
              <a:rPr lang="en-US" altLang="en-US" dirty="0"/>
              <a:t>)</a:t>
            </a:r>
          </a:p>
        </p:txBody>
      </p:sp>
      <p:graphicFrame>
        <p:nvGraphicFramePr>
          <p:cNvPr id="5" name="Table 4"/>
          <p:cNvGraphicFramePr>
            <a:graphicFrameLocks noGrp="1"/>
          </p:cNvGraphicFramePr>
          <p:nvPr>
            <p:extLst>
              <p:ext uri="{D42A27DB-BD31-4B8C-83A1-F6EECF244321}">
                <p14:modId xmlns:p14="http://schemas.microsoft.com/office/powerpoint/2010/main" val="71821122"/>
              </p:ext>
            </p:extLst>
          </p:nvPr>
        </p:nvGraphicFramePr>
        <p:xfrm>
          <a:off x="409575" y="2116548"/>
          <a:ext cx="8324850" cy="2988852"/>
        </p:xfrm>
        <a:graphic>
          <a:graphicData uri="http://schemas.openxmlformats.org/drawingml/2006/table">
            <a:tbl>
              <a:tblPr firstRow="1" firstCol="1" bandRow="1">
                <a:solidFill>
                  <a:srgbClr val="F4EFC1"/>
                </a:solidFill>
              </a:tblPr>
              <a:tblGrid>
                <a:gridCol w="1401011">
                  <a:extLst>
                    <a:ext uri="{9D8B030D-6E8A-4147-A177-3AD203B41FA5}">
                      <a16:colId xmlns="" xmlns:a16="http://schemas.microsoft.com/office/drawing/2014/main" val="20000"/>
                    </a:ext>
                  </a:extLst>
                </a:gridCol>
                <a:gridCol w="101523">
                  <a:extLst>
                    <a:ext uri="{9D8B030D-6E8A-4147-A177-3AD203B41FA5}">
                      <a16:colId xmlns="" xmlns:a16="http://schemas.microsoft.com/office/drawing/2014/main" val="20004"/>
                    </a:ext>
                  </a:extLst>
                </a:gridCol>
                <a:gridCol w="1364491">
                  <a:extLst>
                    <a:ext uri="{9D8B030D-6E8A-4147-A177-3AD203B41FA5}">
                      <a16:colId xmlns="" xmlns:a16="http://schemas.microsoft.com/office/drawing/2014/main" val="20001"/>
                    </a:ext>
                  </a:extLst>
                </a:gridCol>
                <a:gridCol w="1371600">
                  <a:extLst>
                    <a:ext uri="{9D8B030D-6E8A-4147-A177-3AD203B41FA5}">
                      <a16:colId xmlns="" xmlns:a16="http://schemas.microsoft.com/office/drawing/2014/main" val="20002"/>
                    </a:ext>
                  </a:extLst>
                </a:gridCol>
                <a:gridCol w="1828800">
                  <a:extLst>
                    <a:ext uri="{9D8B030D-6E8A-4147-A177-3AD203B41FA5}">
                      <a16:colId xmlns="" xmlns:a16="http://schemas.microsoft.com/office/drawing/2014/main" val="20005"/>
                    </a:ext>
                  </a:extLst>
                </a:gridCol>
                <a:gridCol w="1109511">
                  <a:extLst>
                    <a:ext uri="{9D8B030D-6E8A-4147-A177-3AD203B41FA5}">
                      <a16:colId xmlns="" xmlns:a16="http://schemas.microsoft.com/office/drawing/2014/main" val="20003"/>
                    </a:ext>
                  </a:extLst>
                </a:gridCol>
                <a:gridCol w="1147914">
                  <a:extLst>
                    <a:ext uri="{9D8B030D-6E8A-4147-A177-3AD203B41FA5}">
                      <a16:colId xmlns="" xmlns:a16="http://schemas.microsoft.com/office/drawing/2014/main" val="20006"/>
                    </a:ext>
                  </a:extLst>
                </a:gridCol>
              </a:tblGrid>
              <a:tr h="335471">
                <a:tc gridSpan="2">
                  <a:txBody>
                    <a:bodyPr/>
                    <a:lstStyle/>
                    <a:p>
                      <a:pPr marL="5715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8.1</a:t>
                      </a: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endParaRPr lang="en-US"/>
                    </a:p>
                  </a:txBody>
                  <a:tcPr/>
                </a:tc>
                <a:tc gridSpan="5">
                  <a:txBody>
                    <a:bodyPr/>
                    <a:lstStyle/>
                    <a:p>
                      <a:pPr marL="0" marR="0" indent="0">
                        <a:lnSpc>
                          <a:spcPct val="115000"/>
                        </a:lnSpc>
                        <a:spcBef>
                          <a:spcPts val="0"/>
                        </a:spcBef>
                        <a:spcAft>
                          <a:spcPts val="600"/>
                        </a:spcAft>
                      </a:pPr>
                      <a:r>
                        <a:rPr lang="en-US" altLang="en-US" sz="2000" b="1" dirty="0">
                          <a:latin typeface="Calibri" panose="020F0502020204030204" pitchFamily="34" charset="0"/>
                        </a:rPr>
                        <a:t>Typical UPS Devices</a:t>
                      </a: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 xmlns:a16="http://schemas.microsoft.com/office/drawing/2014/main" val="10000"/>
                  </a:ext>
                </a:extLst>
              </a:tr>
              <a:tr h="669709">
                <a:tc>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Brand</a:t>
                      </a:r>
                    </a:p>
                  </a:txBody>
                  <a:tcPr marL="68580" marR="68580" marT="0" marB="0" anchor="b">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Model</a:t>
                      </a:r>
                    </a:p>
                  </a:txBody>
                  <a:tcPr marL="68580" marR="68580" marT="0" marB="0" anchor="b">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Outlets Protected</a:t>
                      </a:r>
                    </a:p>
                  </a:txBody>
                  <a:tcPr marL="68580" marR="68580" marT="0" marB="0" anchor="b">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Backup Time</a:t>
                      </a:r>
                    </a:p>
                  </a:txBody>
                  <a:tcPr marL="68580" marR="68580" marT="0" marB="0" anchor="b">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Price</a:t>
                      </a:r>
                    </a:p>
                  </a:txBody>
                  <a:tcPr marL="68580" marR="68580" marT="0" marB="0" anchor="b">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Type</a:t>
                      </a:r>
                    </a:p>
                  </a:txBody>
                  <a:tcPr marL="68580" marR="68580" marT="0" marB="0" anchor="b">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645764">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APC</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BE350G</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3 @ 120 V</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3 min @ 200 W, 10 min @ 100 W</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$43.99</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Standby</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645764">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APC</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Pro 1000</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4 @ 120 B</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4 min @ 600 W, 64 min @ 100 W</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$134.99</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Standby</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645764">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CyberPower</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CPS1500AVR</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6 @ 120 V</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18 min @ 950 W, 6 min @ 475 W</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$279.99</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Line-interactive</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402320815"/>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4"/>
          <p:cNvSpPr>
            <a:spLocks noGrp="1" noChangeArrowheads="1"/>
          </p:cNvSpPr>
          <p:nvPr>
            <p:ph type="title"/>
          </p:nvPr>
        </p:nvSpPr>
        <p:spPr/>
        <p:txBody>
          <a:bodyPr/>
          <a:lstStyle/>
          <a:p>
            <a:r>
              <a:rPr lang="en-US" altLang="en-US" dirty="0"/>
              <a:t>Supplying DC</a:t>
            </a:r>
          </a:p>
        </p:txBody>
      </p:sp>
      <p:sp>
        <p:nvSpPr>
          <p:cNvPr id="25602" name="Rectangle 3"/>
          <p:cNvSpPr>
            <a:spLocks noGrp="1" noChangeArrowheads="1"/>
          </p:cNvSpPr>
          <p:nvPr>
            <p:ph idx="1"/>
          </p:nvPr>
        </p:nvSpPr>
        <p:spPr/>
        <p:txBody>
          <a:bodyPr/>
          <a:lstStyle/>
          <a:p>
            <a:r>
              <a:rPr lang="en-US" altLang="en-US" dirty="0"/>
              <a:t>Power supply converts high-voltage AC into several DC voltages, notably, 5.0-, 12.0-, and 3.3 V.</a:t>
            </a:r>
          </a:p>
          <a:p>
            <a:r>
              <a:rPr lang="en-US" altLang="en-US" dirty="0"/>
              <a:t>PCs use a 12.0-V current to power motors on devices such as hard drives and optical drives. </a:t>
            </a:r>
          </a:p>
          <a:p>
            <a:r>
              <a:rPr lang="en-US" altLang="en-US" dirty="0"/>
              <a:t>PCs use a 5.0-V/3.3-V current to support onboard electronics. </a:t>
            </a:r>
          </a:p>
        </p:txBody>
      </p:sp>
    </p:spTree>
    <p:extLst>
      <p:ext uri="{BB962C8B-B14F-4D97-AF65-F5344CB8AC3E}">
        <p14:creationId xmlns:p14="http://schemas.microsoft.com/office/powerpoint/2010/main" val="151400981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p:txBody>
          <a:bodyPr/>
          <a:lstStyle/>
          <a:p>
            <a:r>
              <a:rPr lang="en-US" altLang="en-US" dirty="0"/>
              <a:t>Supplying DC (</a:t>
            </a:r>
            <a:r>
              <a:rPr lang="en-US" altLang="en-US" i="1" dirty="0"/>
              <a:t>continued</a:t>
            </a:r>
            <a:r>
              <a:rPr lang="en-US" altLang="en-US" dirty="0"/>
              <a:t>)</a:t>
            </a:r>
          </a:p>
        </p:txBody>
      </p:sp>
      <p:sp>
        <p:nvSpPr>
          <p:cNvPr id="26628" name="TextBox 4"/>
          <p:cNvSpPr txBox="1">
            <a:spLocks noChangeArrowheads="1"/>
          </p:cNvSpPr>
          <p:nvPr/>
        </p:nvSpPr>
        <p:spPr bwMode="auto">
          <a:xfrm>
            <a:off x="2857500" y="4907832"/>
            <a:ext cx="3429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8.12  Desktop PSU</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14077" y="2235346"/>
            <a:ext cx="3115846" cy="2565254"/>
          </a:xfrm>
          <a:prstGeom prst="rect">
            <a:avLst/>
          </a:prstGeom>
        </p:spPr>
      </p:pic>
    </p:spTree>
    <p:extLst>
      <p:ext uri="{BB962C8B-B14F-4D97-AF65-F5344CB8AC3E}">
        <p14:creationId xmlns:p14="http://schemas.microsoft.com/office/powerpoint/2010/main" val="301832638"/>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Power Connectors</a:t>
            </a:r>
          </a:p>
        </p:txBody>
      </p:sp>
      <p:sp>
        <p:nvSpPr>
          <p:cNvPr id="27651" name="Rectangle 3"/>
          <p:cNvSpPr>
            <a:spLocks noGrp="1" noChangeArrowheads="1"/>
          </p:cNvSpPr>
          <p:nvPr>
            <p:ph idx="1"/>
          </p:nvPr>
        </p:nvSpPr>
        <p:spPr/>
        <p:txBody>
          <a:bodyPr/>
          <a:lstStyle/>
          <a:p>
            <a:r>
              <a:rPr lang="en-US" altLang="en-US" dirty="0"/>
              <a:t>Power to the motherboard</a:t>
            </a:r>
          </a:p>
          <a:p>
            <a:pPr lvl="1"/>
            <a:r>
              <a:rPr lang="en-US" altLang="en-US" dirty="0"/>
              <a:t>Modern motherboards use a 20- or 24-pin P1 power connector.</a:t>
            </a:r>
          </a:p>
          <a:p>
            <a:pPr lvl="1"/>
            <a:r>
              <a:rPr lang="en-US" altLang="en-US" dirty="0"/>
              <a:t>Some may require additional 4-, 6-, or 8-pin connectors to supply extra power.</a:t>
            </a:r>
          </a:p>
          <a:p>
            <a:r>
              <a:rPr lang="en-US" altLang="en-US" dirty="0"/>
              <a:t>Connectors for </a:t>
            </a:r>
            <a:br>
              <a:rPr lang="en-US" altLang="en-US" dirty="0"/>
            </a:br>
            <a:r>
              <a:rPr lang="en-US" altLang="en-US" dirty="0"/>
              <a:t>peripherals include:</a:t>
            </a:r>
          </a:p>
          <a:p>
            <a:pPr lvl="1"/>
            <a:r>
              <a:rPr lang="en-US" altLang="en-US" dirty="0"/>
              <a:t>Molex</a:t>
            </a:r>
          </a:p>
          <a:p>
            <a:pPr lvl="1"/>
            <a:r>
              <a:rPr lang="en-US" altLang="en-US" dirty="0"/>
              <a:t>Mini</a:t>
            </a:r>
          </a:p>
          <a:p>
            <a:pPr lvl="1"/>
            <a:r>
              <a:rPr lang="en-US" altLang="en-US" dirty="0"/>
              <a:t>SATA</a:t>
            </a:r>
          </a:p>
        </p:txBody>
      </p:sp>
      <p:pic>
        <p:nvPicPr>
          <p:cNvPr id="27652"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67250" y="3748405"/>
            <a:ext cx="3657600"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8"/>
          <p:cNvSpPr txBox="1">
            <a:spLocks noChangeArrowheads="1"/>
          </p:cNvSpPr>
          <p:nvPr/>
        </p:nvSpPr>
        <p:spPr bwMode="auto">
          <a:xfrm>
            <a:off x="4152900" y="6050832"/>
            <a:ext cx="46863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8.13 Motherboard power connectors</a:t>
            </a:r>
          </a:p>
        </p:txBody>
      </p:sp>
    </p:spTree>
    <p:extLst>
      <p:ext uri="{BB962C8B-B14F-4D97-AF65-F5344CB8AC3E}">
        <p14:creationId xmlns:p14="http://schemas.microsoft.com/office/powerpoint/2010/main" val="4127156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Power Connectors (</a:t>
            </a:r>
            <a:r>
              <a:rPr lang="en-US" altLang="en-US" i="1" dirty="0"/>
              <a:t>continued</a:t>
            </a:r>
            <a:r>
              <a:rPr lang="en-US" altLang="en-US" dirty="0"/>
              <a:t>)</a:t>
            </a:r>
          </a:p>
        </p:txBody>
      </p:sp>
      <p:sp>
        <p:nvSpPr>
          <p:cNvPr id="4" name="Content Placeholder 3"/>
          <p:cNvSpPr>
            <a:spLocks noGrp="1"/>
          </p:cNvSpPr>
          <p:nvPr>
            <p:ph idx="1"/>
          </p:nvPr>
        </p:nvSpPr>
        <p:spPr/>
        <p:txBody>
          <a:bodyPr/>
          <a:lstStyle/>
          <a:p>
            <a:r>
              <a:rPr lang="en-US" dirty="0">
                <a:solidFill>
                  <a:srgbClr val="C00000"/>
                </a:solidFill>
              </a:rPr>
              <a:t>Molex connector</a:t>
            </a:r>
          </a:p>
          <a:p>
            <a:pPr lvl="1"/>
            <a:r>
              <a:rPr lang="en-US" dirty="0"/>
              <a:t>The Molex connector supplies 5-V and 12-V current for fans and older drives.</a:t>
            </a:r>
          </a:p>
          <a:p>
            <a:pPr lvl="1"/>
            <a:r>
              <a:rPr lang="en-US" dirty="0"/>
              <a:t>Chamfers are notches on the connector that guide installation.</a:t>
            </a:r>
          </a:p>
          <a:p>
            <a:pPr lvl="1"/>
            <a:r>
              <a:rPr lang="en-US" dirty="0"/>
              <a:t>Molex connectors require a firm push to plug in properly.</a:t>
            </a:r>
          </a:p>
        </p:txBody>
      </p:sp>
      <p:pic>
        <p:nvPicPr>
          <p:cNvPr id="28676"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5482647" y="4191001"/>
            <a:ext cx="2866223" cy="1866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8" name="TextBox 7"/>
          <p:cNvSpPr txBox="1">
            <a:spLocks noChangeArrowheads="1"/>
          </p:cNvSpPr>
          <p:nvPr/>
        </p:nvSpPr>
        <p:spPr bwMode="auto">
          <a:xfrm>
            <a:off x="5257800" y="5974632"/>
            <a:ext cx="3429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8.14 Molex connector</a:t>
            </a:r>
          </a:p>
        </p:txBody>
      </p:sp>
    </p:spTree>
    <p:extLst>
      <p:ext uri="{BB962C8B-B14F-4D97-AF65-F5344CB8AC3E}">
        <p14:creationId xmlns:p14="http://schemas.microsoft.com/office/powerpoint/2010/main" val="20979778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Power Connectors (</a:t>
            </a:r>
            <a:r>
              <a:rPr lang="en-US" altLang="en-US" i="1" dirty="0"/>
              <a:t>continued</a:t>
            </a:r>
            <a:r>
              <a:rPr lang="en-US" altLang="en-US" dirty="0"/>
              <a:t>)</a:t>
            </a:r>
          </a:p>
        </p:txBody>
      </p:sp>
      <p:sp>
        <p:nvSpPr>
          <p:cNvPr id="4" name="Content Placeholder 3"/>
          <p:cNvSpPr>
            <a:spLocks noGrp="1"/>
          </p:cNvSpPr>
          <p:nvPr>
            <p:ph idx="1"/>
          </p:nvPr>
        </p:nvSpPr>
        <p:spPr/>
        <p:txBody>
          <a:bodyPr/>
          <a:lstStyle/>
          <a:p>
            <a:r>
              <a:rPr lang="en-US" dirty="0">
                <a:solidFill>
                  <a:srgbClr val="C00000"/>
                </a:solidFill>
              </a:rPr>
              <a:t>Mini connector</a:t>
            </a:r>
          </a:p>
          <a:p>
            <a:pPr lvl="1"/>
            <a:r>
              <a:rPr lang="en-US" dirty="0"/>
              <a:t>Used only for extinct 3.5 inch floppy disk drives</a:t>
            </a:r>
          </a:p>
          <a:p>
            <a:pPr lvl="1"/>
            <a:r>
              <a:rPr lang="en-US" dirty="0"/>
              <a:t>Can insert incorrectly with very little effort</a:t>
            </a:r>
          </a:p>
        </p:txBody>
      </p:sp>
      <p:sp>
        <p:nvSpPr>
          <p:cNvPr id="28675" name="TextBox 8"/>
          <p:cNvSpPr txBox="1">
            <a:spLocks noChangeArrowheads="1"/>
          </p:cNvSpPr>
          <p:nvPr/>
        </p:nvSpPr>
        <p:spPr bwMode="auto">
          <a:xfrm>
            <a:off x="30480" y="4984032"/>
            <a:ext cx="3429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8.15  Mini connector</a:t>
            </a:r>
          </a:p>
        </p:txBody>
      </p:sp>
      <p:pic>
        <p:nvPicPr>
          <p:cNvPr id="28677"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838200" y="3847939"/>
            <a:ext cx="1901825" cy="1061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29200" y="3233298"/>
            <a:ext cx="3257550" cy="245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a:spLocks noChangeArrowheads="1"/>
          </p:cNvSpPr>
          <p:nvPr/>
        </p:nvSpPr>
        <p:spPr bwMode="auto">
          <a:xfrm>
            <a:off x="5029200" y="5596726"/>
            <a:ext cx="34290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8.16  Correct orientation of a mini-connector</a:t>
            </a:r>
          </a:p>
        </p:txBody>
      </p:sp>
    </p:spTree>
    <p:extLst>
      <p:ext uri="{BB962C8B-B14F-4D97-AF65-F5344CB8AC3E}">
        <p14:creationId xmlns:p14="http://schemas.microsoft.com/office/powerpoint/2010/main" val="38061317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Power Connectors (</a:t>
            </a:r>
            <a:r>
              <a:rPr lang="en-US" altLang="en-US" i="1" dirty="0"/>
              <a:t>continued</a:t>
            </a:r>
            <a:r>
              <a:rPr lang="en-US" altLang="en-US" dirty="0"/>
              <a:t>)</a:t>
            </a:r>
          </a:p>
        </p:txBody>
      </p:sp>
      <p:sp>
        <p:nvSpPr>
          <p:cNvPr id="29699" name="Rectangle 3"/>
          <p:cNvSpPr>
            <a:spLocks noGrp="1" noChangeArrowheads="1"/>
          </p:cNvSpPr>
          <p:nvPr>
            <p:ph idx="1"/>
          </p:nvPr>
        </p:nvSpPr>
        <p:spPr/>
        <p:txBody>
          <a:bodyPr/>
          <a:lstStyle/>
          <a:p>
            <a:r>
              <a:rPr lang="en-US" altLang="en-US" dirty="0">
                <a:solidFill>
                  <a:srgbClr val="C00000"/>
                </a:solidFill>
              </a:rPr>
              <a:t>SATA power connectors</a:t>
            </a:r>
          </a:p>
          <a:p>
            <a:pPr lvl="1"/>
            <a:r>
              <a:rPr lang="en-US" altLang="en-US" dirty="0"/>
              <a:t>Used for serial ATA drives</a:t>
            </a:r>
          </a:p>
          <a:p>
            <a:pPr lvl="1"/>
            <a:r>
              <a:rPr lang="en-US" altLang="en-US" dirty="0"/>
              <a:t>15-pin connection</a:t>
            </a:r>
          </a:p>
          <a:p>
            <a:pPr lvl="1"/>
            <a:r>
              <a:rPr lang="en-US" altLang="en-US" dirty="0"/>
              <a:t>Supports the SATA hot-swappable feature and 3.3-, 5.0-, and 12.0-V devices</a:t>
            </a:r>
          </a:p>
          <a:p>
            <a:pPr lvl="1"/>
            <a:r>
              <a:rPr lang="en-US" altLang="en-US" dirty="0"/>
              <a:t>L-shaped; almost impossible to insert incorrectly</a:t>
            </a:r>
          </a:p>
          <a:p>
            <a:r>
              <a:rPr lang="en-US" altLang="en-US" dirty="0"/>
              <a:t>Splitters and adapters</a:t>
            </a:r>
          </a:p>
          <a:p>
            <a:pPr lvl="1"/>
            <a:r>
              <a:rPr lang="en-US" altLang="en-US" dirty="0"/>
              <a:t>Can create two power connectors from one</a:t>
            </a:r>
          </a:p>
          <a:p>
            <a:pPr lvl="1"/>
            <a:r>
              <a:rPr lang="en-US" altLang="en-US" dirty="0"/>
              <a:t>Can convert Molex to a SATA connector</a:t>
            </a:r>
          </a:p>
        </p:txBody>
      </p:sp>
    </p:spTree>
    <p:extLst>
      <p:ext uri="{BB962C8B-B14F-4D97-AF65-F5344CB8AC3E}">
        <p14:creationId xmlns:p14="http://schemas.microsoft.com/office/powerpoint/2010/main" val="1782822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title"/>
          </p:nvPr>
        </p:nvSpPr>
        <p:spPr/>
        <p:txBody>
          <a:bodyPr/>
          <a:lstStyle/>
          <a:p>
            <a:r>
              <a:rPr lang="en-US" altLang="en-US" dirty="0"/>
              <a:t>Introduction</a:t>
            </a:r>
          </a:p>
        </p:txBody>
      </p:sp>
      <p:sp>
        <p:nvSpPr>
          <p:cNvPr id="3" name="Content Placeholder 2"/>
          <p:cNvSpPr>
            <a:spLocks noGrp="1"/>
          </p:cNvSpPr>
          <p:nvPr>
            <p:ph idx="1"/>
          </p:nvPr>
        </p:nvSpPr>
        <p:spPr/>
        <p:txBody>
          <a:bodyPr/>
          <a:lstStyle/>
          <a:p>
            <a:r>
              <a:rPr lang="en-US" dirty="0">
                <a:solidFill>
                  <a:srgbClr val="C00000"/>
                </a:solidFill>
              </a:rPr>
              <a:t>Power supply unit (PSU)</a:t>
            </a:r>
          </a:p>
          <a:p>
            <a:pPr lvl="1"/>
            <a:r>
              <a:rPr lang="en-US" dirty="0"/>
              <a:t>Takes AC power and transforms into electricity to power the PC.</a:t>
            </a:r>
          </a:p>
          <a:p>
            <a:pPr lvl="1"/>
            <a:r>
              <a:rPr lang="en-US" dirty="0"/>
              <a:t>Falls in the category of a field </a:t>
            </a:r>
            <a:r>
              <a:rPr lang="en-US" dirty="0">
                <a:solidFill>
                  <a:srgbClr val="C00000"/>
                </a:solidFill>
              </a:rPr>
              <a:t>replaceable unit (FRU)</a:t>
            </a:r>
          </a:p>
        </p:txBody>
      </p:sp>
      <p:sp>
        <p:nvSpPr>
          <p:cNvPr id="4100" name="TextBox 2"/>
          <p:cNvSpPr txBox="1">
            <a:spLocks noChangeArrowheads="1"/>
          </p:cNvSpPr>
          <p:nvPr/>
        </p:nvSpPr>
        <p:spPr bwMode="auto">
          <a:xfrm>
            <a:off x="2667000" y="5915781"/>
            <a:ext cx="4425696"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8.1  Typical power supply mounted inside the PC system unit</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65348" y="3581399"/>
            <a:ext cx="3429000" cy="2287239"/>
          </a:xfrm>
          <a:prstGeom prst="rect">
            <a:avLst/>
          </a:prstGeom>
        </p:spPr>
      </p:pic>
    </p:spTree>
    <p:extLst>
      <p:ext uri="{BB962C8B-B14F-4D97-AF65-F5344CB8AC3E}">
        <p14:creationId xmlns:p14="http://schemas.microsoft.com/office/powerpoint/2010/main" val="1217537721"/>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a:t>Power Connectors (</a:t>
            </a:r>
            <a:r>
              <a:rPr lang="en-US" altLang="en-US" i="1" dirty="0"/>
              <a:t>continued</a:t>
            </a:r>
            <a:r>
              <a:rPr lang="en-US" altLang="en-US" dirty="0"/>
              <a:t>)</a:t>
            </a:r>
          </a:p>
        </p:txBody>
      </p:sp>
      <p:sp>
        <p:nvSpPr>
          <p:cNvPr id="30723" name="TextBox 7"/>
          <p:cNvSpPr txBox="1">
            <a:spLocks noChangeArrowheads="1"/>
          </p:cNvSpPr>
          <p:nvPr/>
        </p:nvSpPr>
        <p:spPr bwMode="auto">
          <a:xfrm>
            <a:off x="457200" y="5330718"/>
            <a:ext cx="40005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8.17  SATA power connector</a:t>
            </a:r>
          </a:p>
        </p:txBody>
      </p:sp>
      <p:pic>
        <p:nvPicPr>
          <p:cNvPr id="30724"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8650" y="3168291"/>
            <a:ext cx="36576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3"/>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05437" y="1707432"/>
            <a:ext cx="3090863"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TextBox 8"/>
          <p:cNvSpPr txBox="1">
            <a:spLocks noChangeArrowheads="1"/>
          </p:cNvSpPr>
          <p:nvPr/>
        </p:nvSpPr>
        <p:spPr bwMode="auto">
          <a:xfrm>
            <a:off x="5067300" y="5365032"/>
            <a:ext cx="3429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8.18  Molex splitter</a:t>
            </a:r>
          </a:p>
        </p:txBody>
      </p:sp>
    </p:spTree>
    <p:extLst>
      <p:ext uri="{BB962C8B-B14F-4D97-AF65-F5344CB8AC3E}">
        <p14:creationId xmlns:p14="http://schemas.microsoft.com/office/powerpoint/2010/main" val="39919312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dirty="0"/>
              <a:t>Try This! Testing DC</a:t>
            </a:r>
          </a:p>
        </p:txBody>
      </p:sp>
      <p:sp>
        <p:nvSpPr>
          <p:cNvPr id="31747" name="Content Placeholder 2"/>
          <p:cNvSpPr>
            <a:spLocks noGrp="1"/>
          </p:cNvSpPr>
          <p:nvPr>
            <p:ph idx="1"/>
          </p:nvPr>
        </p:nvSpPr>
        <p:spPr/>
        <p:txBody>
          <a:bodyPr/>
          <a:lstStyle/>
          <a:p>
            <a:r>
              <a:rPr lang="en-US" altLang="en-US" dirty="0"/>
              <a:t>Set the multimeter to DC.</a:t>
            </a:r>
          </a:p>
          <a:p>
            <a:pPr lvl="1"/>
            <a:r>
              <a:rPr lang="en-US" altLang="en-US" dirty="0"/>
              <a:t>Somewhere in range of 20 VDC</a:t>
            </a:r>
          </a:p>
          <a:p>
            <a:r>
              <a:rPr lang="en-US" altLang="en-US" dirty="0"/>
              <a:t>Place the black lead into a ground. </a:t>
            </a:r>
          </a:p>
          <a:p>
            <a:r>
              <a:rPr lang="en-US" altLang="en-US" dirty="0"/>
              <a:t>Place the red lead into various hot circuits.</a:t>
            </a:r>
          </a:p>
          <a:p>
            <a:pPr lvl="1"/>
            <a:r>
              <a:rPr lang="en-US" altLang="en-US" dirty="0"/>
              <a:t>Molex</a:t>
            </a:r>
          </a:p>
          <a:p>
            <a:pPr lvl="2"/>
            <a:r>
              <a:rPr lang="en-US" altLang="en-US" dirty="0"/>
              <a:t>Yellow wire</a:t>
            </a:r>
          </a:p>
          <a:p>
            <a:pPr lvl="2"/>
            <a:r>
              <a:rPr lang="en-US" altLang="en-US" dirty="0"/>
              <a:t>Red wire</a:t>
            </a:r>
          </a:p>
          <a:p>
            <a:pPr lvl="1"/>
            <a:r>
              <a:rPr lang="en-US" altLang="en-US" dirty="0"/>
              <a:t>P1</a:t>
            </a:r>
          </a:p>
          <a:p>
            <a:pPr lvl="2"/>
            <a:r>
              <a:rPr lang="en-US" altLang="en-US" dirty="0"/>
              <a:t>Various wires: red, yellow, purple, etc. </a:t>
            </a:r>
          </a:p>
          <a:p>
            <a:pPr lvl="1"/>
            <a:r>
              <a:rPr lang="en-US" altLang="en-US" dirty="0"/>
              <a:t>What voltages did you find? </a:t>
            </a:r>
          </a:p>
        </p:txBody>
      </p:sp>
    </p:spTree>
    <p:extLst>
      <p:ext uri="{BB962C8B-B14F-4D97-AF65-F5344CB8AC3E}">
        <p14:creationId xmlns:p14="http://schemas.microsoft.com/office/powerpoint/2010/main" val="36353636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ATX</a:t>
            </a:r>
          </a:p>
        </p:txBody>
      </p:sp>
      <p:sp>
        <p:nvSpPr>
          <p:cNvPr id="32771" name="Rectangle 3"/>
          <p:cNvSpPr>
            <a:spLocks noGrp="1" noChangeArrowheads="1"/>
          </p:cNvSpPr>
          <p:nvPr>
            <p:ph idx="1"/>
          </p:nvPr>
        </p:nvSpPr>
        <p:spPr/>
        <p:txBody>
          <a:bodyPr/>
          <a:lstStyle/>
          <a:p>
            <a:r>
              <a:rPr lang="en-US" altLang="en-US" dirty="0"/>
              <a:t>Original ATX power supplies featured:</a:t>
            </a:r>
          </a:p>
          <a:p>
            <a:pPr lvl="1"/>
            <a:r>
              <a:rPr lang="en-US" altLang="en-US" dirty="0"/>
              <a:t>The motherboard power connector</a:t>
            </a:r>
          </a:p>
          <a:p>
            <a:pPr lvl="1"/>
            <a:r>
              <a:rPr lang="en-US" altLang="en-US" dirty="0">
                <a:solidFill>
                  <a:srgbClr val="C00000"/>
                </a:solidFill>
              </a:rPr>
              <a:t>Soft power</a:t>
            </a:r>
            <a:r>
              <a:rPr lang="en-US" altLang="en-US" dirty="0"/>
              <a:t>, which involves the BIOS or operating system in turning the PC on or off</a:t>
            </a:r>
          </a:p>
          <a:p>
            <a:r>
              <a:rPr lang="en-US" altLang="en-US" dirty="0"/>
              <a:t>ATX systems are always on when plugged in.</a:t>
            </a:r>
          </a:p>
          <a:p>
            <a:pPr lvl="1"/>
            <a:r>
              <a:rPr lang="en-US" altLang="en-US" dirty="0"/>
              <a:t>5 V supplied to motherboard when plugged in</a:t>
            </a:r>
          </a:p>
          <a:p>
            <a:r>
              <a:rPr lang="en-US" dirty="0"/>
              <a:t>The most important settings for ATX soft power reside in CMOS setup.</a:t>
            </a:r>
          </a:p>
          <a:p>
            <a:pPr lvl="1"/>
            <a:r>
              <a:rPr lang="en-US" altLang="en-US" dirty="0"/>
              <a:t>Power Management section</a:t>
            </a:r>
          </a:p>
        </p:txBody>
      </p:sp>
    </p:spTree>
    <p:extLst>
      <p:ext uri="{BB962C8B-B14F-4D97-AF65-F5344CB8AC3E}">
        <p14:creationId xmlns:p14="http://schemas.microsoft.com/office/powerpoint/2010/main" val="651155082"/>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ATX (</a:t>
            </a:r>
            <a:r>
              <a:rPr lang="en-US" i="1" dirty="0"/>
              <a:t>continued</a:t>
            </a:r>
            <a:r>
              <a:rPr lang="en-US" dirty="0"/>
              <a:t>)</a:t>
            </a:r>
          </a:p>
        </p:txBody>
      </p:sp>
      <p:pic>
        <p:nvPicPr>
          <p:cNvPr id="3" name="Picture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95500" y="2209800"/>
            <a:ext cx="4775200" cy="264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
          <p:cNvSpPr txBox="1">
            <a:spLocks noChangeArrowheads="1"/>
          </p:cNvSpPr>
          <p:nvPr/>
        </p:nvSpPr>
        <p:spPr bwMode="auto">
          <a:xfrm>
            <a:off x="2125980" y="4953000"/>
            <a:ext cx="4648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8.19  Soft power setting in CMOS</a:t>
            </a:r>
          </a:p>
        </p:txBody>
      </p:sp>
    </p:spTree>
    <p:extLst>
      <p:ext uri="{BB962C8B-B14F-4D97-AF65-F5344CB8AC3E}">
        <p14:creationId xmlns:p14="http://schemas.microsoft.com/office/powerpoint/2010/main" val="11042545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Power Supply Versions</a:t>
            </a:r>
          </a:p>
        </p:txBody>
      </p:sp>
      <p:sp>
        <p:nvSpPr>
          <p:cNvPr id="33795" name="Rectangle 3"/>
          <p:cNvSpPr>
            <a:spLocks noGrp="1" noChangeArrowheads="1"/>
          </p:cNvSpPr>
          <p:nvPr>
            <p:ph idx="1"/>
          </p:nvPr>
        </p:nvSpPr>
        <p:spPr/>
        <p:txBody>
          <a:bodyPr/>
          <a:lstStyle/>
          <a:p>
            <a:r>
              <a:rPr lang="en-US" altLang="en-US" dirty="0"/>
              <a:t>ATX12V 1.3</a:t>
            </a:r>
          </a:p>
          <a:p>
            <a:pPr lvl="1"/>
            <a:r>
              <a:rPr lang="en-US" altLang="en-US" dirty="0"/>
              <a:t>First widespread update to ATX PS</a:t>
            </a:r>
          </a:p>
          <a:p>
            <a:pPr lvl="1"/>
            <a:r>
              <a:rPr lang="en-US" altLang="en-US" dirty="0"/>
              <a:t>Introduced a 4-pin motherboard power connector, called the </a:t>
            </a:r>
            <a:r>
              <a:rPr lang="en-US" altLang="en-US" dirty="0">
                <a:solidFill>
                  <a:srgbClr val="C00000"/>
                </a:solidFill>
              </a:rPr>
              <a:t>P4</a:t>
            </a:r>
            <a:r>
              <a:rPr lang="en-US" altLang="en-US" dirty="0"/>
              <a:t> power connector</a:t>
            </a:r>
          </a:p>
          <a:p>
            <a:pPr lvl="1"/>
            <a:r>
              <a:rPr lang="en-US" altLang="en-US" dirty="0"/>
              <a:t>Also introduced the AUX connector</a:t>
            </a:r>
          </a:p>
          <a:p>
            <a:r>
              <a:rPr lang="en-US" altLang="en-US" dirty="0"/>
              <a:t>EPS12V</a:t>
            </a:r>
          </a:p>
          <a:p>
            <a:pPr lvl="1"/>
            <a:r>
              <a:rPr lang="en-US" altLang="en-US" dirty="0"/>
              <a:t>Used for server motherboards</a:t>
            </a:r>
          </a:p>
          <a:p>
            <a:pPr lvl="1"/>
            <a:r>
              <a:rPr lang="en-US" altLang="en-US" dirty="0"/>
              <a:t>Introduced </a:t>
            </a:r>
            <a:r>
              <a:rPr lang="en-US" altLang="en-US" dirty="0">
                <a:solidFill>
                  <a:srgbClr val="C00000"/>
                </a:solidFill>
              </a:rPr>
              <a:t>rails</a:t>
            </a:r>
          </a:p>
        </p:txBody>
      </p:sp>
    </p:spTree>
    <p:extLst>
      <p:ext uri="{BB962C8B-B14F-4D97-AF65-F5344CB8AC3E}">
        <p14:creationId xmlns:p14="http://schemas.microsoft.com/office/powerpoint/2010/main" val="32407897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Power Supply Versions (</a:t>
            </a:r>
            <a:r>
              <a:rPr lang="en-US" altLang="en-US" i="1" dirty="0"/>
              <a:t>continued</a:t>
            </a:r>
            <a:r>
              <a:rPr lang="en-US" altLang="en-US" dirty="0"/>
              <a:t>)</a:t>
            </a:r>
          </a:p>
        </p:txBody>
      </p:sp>
      <p:sp>
        <p:nvSpPr>
          <p:cNvPr id="33795" name="Rectangle 3"/>
          <p:cNvSpPr>
            <a:spLocks noGrp="1" noChangeArrowheads="1"/>
          </p:cNvSpPr>
          <p:nvPr>
            <p:ph idx="1"/>
          </p:nvPr>
        </p:nvSpPr>
        <p:spPr/>
        <p:txBody>
          <a:bodyPr/>
          <a:lstStyle/>
          <a:p>
            <a:r>
              <a:rPr lang="en-US" altLang="en-US" dirty="0"/>
              <a:t>Rails</a:t>
            </a:r>
          </a:p>
          <a:p>
            <a:pPr lvl="1"/>
            <a:r>
              <a:rPr lang="en-US" dirty="0"/>
              <a:t>A single transformer takes the AC current from a wall socket and converts it into DC current split into three primary DC voltage rails:</a:t>
            </a:r>
          </a:p>
          <a:p>
            <a:pPr lvl="2"/>
            <a:r>
              <a:rPr lang="en-US" dirty="0"/>
              <a:t>12.0 V, 5.0 V, and 3.3 V </a:t>
            </a:r>
          </a:p>
          <a:p>
            <a:pPr lvl="1"/>
            <a:r>
              <a:rPr lang="en-US" altLang="en-US" dirty="0">
                <a:solidFill>
                  <a:srgbClr val="C00000"/>
                </a:solidFill>
              </a:rPr>
              <a:t>Single-rail</a:t>
            </a:r>
            <a:r>
              <a:rPr lang="en-US" altLang="en-US" dirty="0"/>
              <a:t> system has a single over-current protection (OCP) monitor.</a:t>
            </a:r>
          </a:p>
          <a:p>
            <a:pPr lvl="1"/>
            <a:r>
              <a:rPr lang="en-US" altLang="en-US" dirty="0">
                <a:solidFill>
                  <a:srgbClr val="C00000"/>
                </a:solidFill>
              </a:rPr>
              <a:t>Multi-rail system</a:t>
            </a:r>
            <a:r>
              <a:rPr lang="en-US" altLang="en-US" dirty="0"/>
              <a:t> provides each pathway with its own OCP.</a:t>
            </a:r>
          </a:p>
        </p:txBody>
      </p:sp>
    </p:spTree>
    <p:extLst>
      <p:ext uri="{BB962C8B-B14F-4D97-AF65-F5344CB8AC3E}">
        <p14:creationId xmlns:p14="http://schemas.microsoft.com/office/powerpoint/2010/main" val="3087508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Power Supply Versions (</a:t>
            </a:r>
            <a:r>
              <a:rPr lang="en-US" altLang="en-US" i="1" dirty="0"/>
              <a:t>continued</a:t>
            </a:r>
            <a:r>
              <a:rPr lang="en-US" altLang="en-US" dirty="0"/>
              <a:t>)</a:t>
            </a:r>
          </a:p>
        </p:txBody>
      </p:sp>
      <p:sp>
        <p:nvSpPr>
          <p:cNvPr id="33795" name="Rectangle 3"/>
          <p:cNvSpPr>
            <a:spLocks noGrp="1" noChangeArrowheads="1"/>
          </p:cNvSpPr>
          <p:nvPr>
            <p:ph idx="1"/>
          </p:nvPr>
        </p:nvSpPr>
        <p:spPr/>
        <p:txBody>
          <a:bodyPr/>
          <a:lstStyle/>
          <a:p>
            <a:r>
              <a:rPr lang="en-US" altLang="en-US" dirty="0"/>
              <a:t>ATX12V 2.0</a:t>
            </a:r>
          </a:p>
          <a:p>
            <a:pPr lvl="1"/>
            <a:r>
              <a:rPr lang="en-US" altLang="en-US" dirty="0"/>
              <a:t>24-pin connector that is backward compatible with older 20-pin connector</a:t>
            </a:r>
          </a:p>
          <a:p>
            <a:pPr lvl="1"/>
            <a:r>
              <a:rPr lang="en-US" altLang="en-US" dirty="0"/>
              <a:t>Requires two 12-V rails for any power supply rated higher than 230Rails should not draw power from each other</a:t>
            </a:r>
          </a:p>
          <a:p>
            <a:pPr lvl="1"/>
            <a:r>
              <a:rPr lang="en-US" altLang="en-US" dirty="0"/>
              <a:t>A dedicated </a:t>
            </a:r>
            <a:r>
              <a:rPr lang="en-US" altLang="en-US" dirty="0">
                <a:solidFill>
                  <a:srgbClr val="C00000"/>
                </a:solidFill>
              </a:rPr>
              <a:t>6-pin or 8-pin PCIe power connector </a:t>
            </a:r>
            <a:r>
              <a:rPr lang="en-US" altLang="en-US" dirty="0"/>
              <a:t>on higher-end cards</a:t>
            </a:r>
          </a:p>
        </p:txBody>
      </p:sp>
    </p:spTree>
    <p:extLst>
      <p:ext uri="{BB962C8B-B14F-4D97-AF65-F5344CB8AC3E}">
        <p14:creationId xmlns:p14="http://schemas.microsoft.com/office/powerpoint/2010/main" val="5237254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Power Supply Versions (</a:t>
            </a:r>
            <a:r>
              <a:rPr lang="en-US" altLang="en-US" i="1" dirty="0"/>
              <a:t>continued</a:t>
            </a:r>
            <a:r>
              <a:rPr lang="en-US" altLang="en-US" dirty="0"/>
              <a:t>)</a:t>
            </a:r>
          </a:p>
        </p:txBody>
      </p:sp>
      <p:pic>
        <p:nvPicPr>
          <p:cNvPr id="34819"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1204912" y="1783632"/>
            <a:ext cx="2266950" cy="1762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0" name="Picture 4"/>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914900" y="2813314"/>
            <a:ext cx="3657600" cy="250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TextBox 5"/>
          <p:cNvSpPr txBox="1">
            <a:spLocks noChangeArrowheads="1"/>
          </p:cNvSpPr>
          <p:nvPr/>
        </p:nvSpPr>
        <p:spPr bwMode="auto">
          <a:xfrm>
            <a:off x="180974" y="3688632"/>
            <a:ext cx="431482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8.20  Auxiliary power connector</a:t>
            </a:r>
          </a:p>
        </p:txBody>
      </p:sp>
      <p:sp>
        <p:nvSpPr>
          <p:cNvPr id="34822" name="TextBox 6"/>
          <p:cNvSpPr txBox="1">
            <a:spLocks noChangeArrowheads="1"/>
          </p:cNvSpPr>
          <p:nvPr/>
        </p:nvSpPr>
        <p:spPr bwMode="auto">
          <a:xfrm>
            <a:off x="4419600" y="5441232"/>
            <a:ext cx="4648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8.21  Molex power on motherboard</a:t>
            </a:r>
          </a:p>
        </p:txBody>
      </p:sp>
    </p:spTree>
    <p:extLst>
      <p:ext uri="{BB962C8B-B14F-4D97-AF65-F5344CB8AC3E}">
        <p14:creationId xmlns:p14="http://schemas.microsoft.com/office/powerpoint/2010/main" val="38217027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Power Supply Versions (</a:t>
            </a:r>
            <a:r>
              <a:rPr lang="en-US" altLang="en-US" i="1" dirty="0"/>
              <a:t>continued</a:t>
            </a:r>
            <a:r>
              <a:rPr lang="en-US" altLang="en-US" dirty="0"/>
              <a:t>)</a:t>
            </a:r>
          </a:p>
        </p:txBody>
      </p:sp>
      <p:pic>
        <p:nvPicPr>
          <p:cNvPr id="35843"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8640" y="2474912"/>
            <a:ext cx="3657600" cy="278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Picture 7"/>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19600" y="1565910"/>
            <a:ext cx="3305175" cy="375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5" name="TextBox 5"/>
          <p:cNvSpPr txBox="1">
            <a:spLocks noChangeArrowheads="1"/>
          </p:cNvSpPr>
          <p:nvPr/>
        </p:nvSpPr>
        <p:spPr bwMode="auto">
          <a:xfrm>
            <a:off x="609600" y="5318760"/>
            <a:ext cx="353568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8.22  20- and 24-pin connectors</a:t>
            </a:r>
          </a:p>
        </p:txBody>
      </p:sp>
      <p:sp>
        <p:nvSpPr>
          <p:cNvPr id="35846" name="TextBox 6"/>
          <p:cNvSpPr txBox="1">
            <a:spLocks noChangeArrowheads="1"/>
          </p:cNvSpPr>
          <p:nvPr/>
        </p:nvSpPr>
        <p:spPr bwMode="auto">
          <a:xfrm>
            <a:off x="5029200" y="5368495"/>
            <a:ext cx="34290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8.23  Convertible motherboard power connector</a:t>
            </a:r>
          </a:p>
        </p:txBody>
      </p:sp>
    </p:spTree>
    <p:extLst>
      <p:ext uri="{BB962C8B-B14F-4D97-AF65-F5344CB8AC3E}">
        <p14:creationId xmlns:p14="http://schemas.microsoft.com/office/powerpoint/2010/main" val="4965417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lIns="91440" tIns="45720" rIns="91440" bIns="45720"/>
          <a:lstStyle/>
          <a:p>
            <a:pPr eaLnBrk="1" hangingPunct="1"/>
            <a:r>
              <a:rPr lang="en-US" altLang="en-US" dirty="0"/>
              <a:t>PCI Express </a:t>
            </a:r>
          </a:p>
        </p:txBody>
      </p:sp>
      <p:pic>
        <p:nvPicPr>
          <p:cNvPr id="36867"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2343150" y="1901428"/>
            <a:ext cx="4114800" cy="256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TextBox 7"/>
          <p:cNvSpPr txBox="1">
            <a:spLocks noChangeArrowheads="1"/>
          </p:cNvSpPr>
          <p:nvPr/>
        </p:nvSpPr>
        <p:spPr bwMode="auto">
          <a:xfrm>
            <a:off x="1524000" y="4495800"/>
            <a:ext cx="57531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8.24  PCI Express 6-pin power connector</a:t>
            </a:r>
          </a:p>
        </p:txBody>
      </p:sp>
    </p:spTree>
    <p:extLst>
      <p:ext uri="{BB962C8B-B14F-4D97-AF65-F5344CB8AC3E}">
        <p14:creationId xmlns:p14="http://schemas.microsoft.com/office/powerpoint/2010/main" val="200606914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3"/>
          <p:cNvSpPr>
            <a:spLocks noGrp="1" noChangeArrowheads="1"/>
          </p:cNvSpPr>
          <p:nvPr>
            <p:ph type="title"/>
          </p:nvPr>
        </p:nvSpPr>
        <p:spPr/>
        <p:txBody>
          <a:bodyPr/>
          <a:lstStyle/>
          <a:p>
            <a:r>
              <a:rPr lang="en-US" altLang="en-US" dirty="0"/>
              <a:t>Understanding Electricity</a:t>
            </a:r>
          </a:p>
        </p:txBody>
      </p:sp>
      <p:sp>
        <p:nvSpPr>
          <p:cNvPr id="5122" name="Rectangle 2"/>
          <p:cNvSpPr>
            <a:spLocks noGrp="1" noChangeArrowheads="1"/>
          </p:cNvSpPr>
          <p:nvPr>
            <p:ph idx="1"/>
          </p:nvPr>
        </p:nvSpPr>
        <p:spPr/>
        <p:txBody>
          <a:bodyPr/>
          <a:lstStyle/>
          <a:p>
            <a:r>
              <a:rPr lang="en-US" altLang="en-US" dirty="0">
                <a:solidFill>
                  <a:schemeClr val="tx1"/>
                </a:solidFill>
              </a:rPr>
              <a:t>Voltage is the </a:t>
            </a:r>
            <a:r>
              <a:rPr lang="en-US" altLang="en-US" dirty="0"/>
              <a:t>pressure of electrons in a wire.</a:t>
            </a:r>
          </a:p>
          <a:p>
            <a:pPr lvl="1"/>
            <a:r>
              <a:rPr lang="en-US" altLang="en-US" dirty="0"/>
              <a:t>Measured in </a:t>
            </a:r>
            <a:r>
              <a:rPr lang="en-US" altLang="en-US" dirty="0">
                <a:solidFill>
                  <a:srgbClr val="C00000"/>
                </a:solidFill>
              </a:rPr>
              <a:t>volts (V)</a:t>
            </a:r>
          </a:p>
          <a:p>
            <a:r>
              <a:rPr lang="en-US" altLang="en-US" dirty="0">
                <a:solidFill>
                  <a:srgbClr val="C00000"/>
                </a:solidFill>
              </a:rPr>
              <a:t>Current </a:t>
            </a:r>
            <a:r>
              <a:rPr lang="en-US" altLang="en-US" dirty="0"/>
              <a:t>or </a:t>
            </a:r>
            <a:r>
              <a:rPr lang="en-US" altLang="en-US" dirty="0">
                <a:solidFill>
                  <a:srgbClr val="C00000"/>
                </a:solidFill>
              </a:rPr>
              <a:t>amperage </a:t>
            </a:r>
            <a:r>
              <a:rPr lang="en-US" altLang="en-US" dirty="0"/>
              <a:t>is the amount of electrons moving past a point in a wire.</a:t>
            </a:r>
          </a:p>
          <a:p>
            <a:pPr lvl="1"/>
            <a:r>
              <a:rPr lang="en-US" altLang="en-US" dirty="0"/>
              <a:t>Measured in</a:t>
            </a:r>
            <a:r>
              <a:rPr lang="en-US" altLang="en-US" dirty="0">
                <a:solidFill>
                  <a:srgbClr val="C00000"/>
                </a:solidFill>
              </a:rPr>
              <a:t> amperes (A)</a:t>
            </a:r>
          </a:p>
          <a:p>
            <a:r>
              <a:rPr lang="en-US" altLang="en-US" dirty="0">
                <a:solidFill>
                  <a:srgbClr val="C00000"/>
                </a:solidFill>
              </a:rPr>
              <a:t>Wattage</a:t>
            </a:r>
            <a:r>
              <a:rPr lang="en-US" altLang="en-US" dirty="0"/>
              <a:t> is the amount of amps and volts needed so a device will function </a:t>
            </a:r>
          </a:p>
          <a:p>
            <a:pPr lvl="1"/>
            <a:r>
              <a:rPr lang="en-US" altLang="en-US" dirty="0">
                <a:solidFill>
                  <a:srgbClr val="C00000"/>
                </a:solidFill>
              </a:rPr>
              <a:t>Measured in watts (W)</a:t>
            </a:r>
          </a:p>
          <a:p>
            <a:pPr lvl="1"/>
            <a:r>
              <a:rPr lang="en-US" altLang="en-US" dirty="0"/>
              <a:t>W = V × A</a:t>
            </a:r>
          </a:p>
        </p:txBody>
      </p:sp>
    </p:spTree>
    <p:extLst>
      <p:ext uri="{BB962C8B-B14F-4D97-AF65-F5344CB8AC3E}">
        <p14:creationId xmlns:p14="http://schemas.microsoft.com/office/powerpoint/2010/main" val="876246666"/>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Form Factors</a:t>
            </a:r>
          </a:p>
        </p:txBody>
      </p:sp>
      <p:sp>
        <p:nvSpPr>
          <p:cNvPr id="37891" name="Rectangle 3"/>
          <p:cNvSpPr>
            <a:spLocks noGrp="1" noChangeArrowheads="1"/>
          </p:cNvSpPr>
          <p:nvPr>
            <p:ph idx="1"/>
          </p:nvPr>
        </p:nvSpPr>
        <p:spPr/>
        <p:txBody>
          <a:bodyPr/>
          <a:lstStyle/>
          <a:p>
            <a:r>
              <a:rPr lang="en-US" altLang="en-US" dirty="0"/>
              <a:t>Niche market power supply form factors</a:t>
            </a:r>
          </a:p>
          <a:p>
            <a:pPr lvl="1"/>
            <a:r>
              <a:rPr lang="en-US" altLang="en-US" dirty="0"/>
              <a:t>Mini ATX and Micro ATX, TFX12V, SFX12V, CFX12V, LFX12V</a:t>
            </a:r>
          </a:p>
          <a:p>
            <a:r>
              <a:rPr lang="en-US" altLang="en-US" dirty="0">
                <a:solidFill>
                  <a:srgbClr val="C00000"/>
                </a:solidFill>
              </a:rPr>
              <a:t>Active power factor correction (active PFC)</a:t>
            </a:r>
          </a:p>
          <a:p>
            <a:pPr lvl="1"/>
            <a:r>
              <a:rPr lang="en-US" altLang="en-US" dirty="0"/>
              <a:t>Common in quality power supplies</a:t>
            </a:r>
          </a:p>
          <a:p>
            <a:pPr lvl="1"/>
            <a:r>
              <a:rPr lang="en-US" altLang="en-US" dirty="0"/>
              <a:t>Eliminates harmonics</a:t>
            </a:r>
          </a:p>
        </p:txBody>
      </p:sp>
      <p:pic>
        <p:nvPicPr>
          <p:cNvPr id="37892"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15000" y="3733096"/>
            <a:ext cx="3124200" cy="260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3" name="TextBox 5"/>
          <p:cNvSpPr txBox="1">
            <a:spLocks noChangeArrowheads="1"/>
          </p:cNvSpPr>
          <p:nvPr/>
        </p:nvSpPr>
        <p:spPr bwMode="auto">
          <a:xfrm>
            <a:off x="5562600" y="6156849"/>
            <a:ext cx="3429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8.25  SFX power supply</a:t>
            </a:r>
          </a:p>
        </p:txBody>
      </p:sp>
    </p:spTree>
    <p:extLst>
      <p:ext uri="{BB962C8B-B14F-4D97-AF65-F5344CB8AC3E}">
        <p14:creationId xmlns:p14="http://schemas.microsoft.com/office/powerpoint/2010/main" val="15054988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Form Factors (</a:t>
            </a:r>
            <a:r>
              <a:rPr lang="en-US" altLang="en-US" i="1" dirty="0"/>
              <a:t>continued</a:t>
            </a:r>
            <a:r>
              <a:rPr lang="en-US" altLang="en-US" dirty="0"/>
              <a:t>)</a:t>
            </a:r>
          </a:p>
        </p:txBody>
      </p:sp>
      <p:sp>
        <p:nvSpPr>
          <p:cNvPr id="38915" name="TextBox 5"/>
          <p:cNvSpPr txBox="1">
            <a:spLocks noChangeArrowheads="1"/>
          </p:cNvSpPr>
          <p:nvPr/>
        </p:nvSpPr>
        <p:spPr bwMode="auto">
          <a:xfrm>
            <a:off x="1828800" y="5632091"/>
            <a:ext cx="526097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8.26  Power supply advertising active PFC</a:t>
            </a:r>
          </a:p>
        </p:txBody>
      </p:sp>
      <p:pic>
        <p:nvPicPr>
          <p:cNvPr id="38916"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65488" y="1371600"/>
            <a:ext cx="2224087" cy="412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43218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Wattage Requirements</a:t>
            </a:r>
          </a:p>
        </p:txBody>
      </p:sp>
      <p:sp>
        <p:nvSpPr>
          <p:cNvPr id="39939" name="Rectangle 3"/>
          <p:cNvSpPr>
            <a:spLocks noGrp="1" noChangeArrowheads="1"/>
          </p:cNvSpPr>
          <p:nvPr>
            <p:ph idx="1"/>
          </p:nvPr>
        </p:nvSpPr>
        <p:spPr/>
        <p:txBody>
          <a:bodyPr/>
          <a:lstStyle/>
          <a:p>
            <a:r>
              <a:rPr lang="en-US" altLang="en-US" dirty="0"/>
              <a:t>Every device requires some wattage.</a:t>
            </a:r>
          </a:p>
          <a:p>
            <a:pPr lvl="1"/>
            <a:r>
              <a:rPr lang="en-US" altLang="en-US" dirty="0"/>
              <a:t>Starting requirements are usually higher than running requirements. </a:t>
            </a:r>
          </a:p>
          <a:p>
            <a:r>
              <a:rPr lang="en-US" altLang="en-US" dirty="0"/>
              <a:t>Power supplies don</a:t>
            </a:r>
            <a:r>
              <a:rPr lang="tr-TR" altLang="ja-JP" dirty="0"/>
              <a:t>’t</a:t>
            </a:r>
            <a:r>
              <a:rPr lang="en-US" altLang="en-US" dirty="0"/>
              <a:t> run at 100 percent efficiency.</a:t>
            </a:r>
          </a:p>
          <a:p>
            <a:pPr lvl="1"/>
            <a:r>
              <a:rPr lang="en-US" altLang="en-US" dirty="0"/>
              <a:t>ATX 12 V requires power supplies to be at least </a:t>
            </a:r>
            <a:br>
              <a:rPr lang="en-US" altLang="en-US" dirty="0"/>
            </a:br>
            <a:r>
              <a:rPr lang="en-US" altLang="en-US" dirty="0"/>
              <a:t>70 percent efficient.</a:t>
            </a:r>
          </a:p>
          <a:p>
            <a:r>
              <a:rPr lang="en-US" altLang="en-US" dirty="0"/>
              <a:t>General recommendation</a:t>
            </a:r>
          </a:p>
          <a:p>
            <a:pPr lvl="1"/>
            <a:r>
              <a:rPr lang="en-US" altLang="en-US" dirty="0"/>
              <a:t>Use at least a 500-W power supply.</a:t>
            </a:r>
          </a:p>
          <a:p>
            <a:pPr lvl="2"/>
            <a:r>
              <a:rPr lang="en-US" altLang="en-US" dirty="0"/>
              <a:t>Enough extra for starting and future growth</a:t>
            </a:r>
          </a:p>
        </p:txBody>
      </p:sp>
    </p:spTree>
    <p:extLst>
      <p:ext uri="{BB962C8B-B14F-4D97-AF65-F5344CB8AC3E}">
        <p14:creationId xmlns:p14="http://schemas.microsoft.com/office/powerpoint/2010/main" val="1347498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Installing and Maintaining </a:t>
            </a:r>
            <a:r>
              <a:rPr lang="en-US" altLang="en-US" dirty="0" smtClean="0"/>
              <a:t/>
            </a:r>
            <a:br>
              <a:rPr lang="en-US" altLang="en-US" dirty="0" smtClean="0"/>
            </a:br>
            <a:r>
              <a:rPr lang="en-US" altLang="en-US" dirty="0" smtClean="0"/>
              <a:t>Power </a:t>
            </a:r>
            <a:r>
              <a:rPr lang="en-US" altLang="en-US" dirty="0"/>
              <a:t>Supplies</a:t>
            </a:r>
          </a:p>
        </p:txBody>
      </p:sp>
      <p:sp>
        <p:nvSpPr>
          <p:cNvPr id="28675" name="Rectangle 3"/>
          <p:cNvSpPr>
            <a:spLocks noGrp="1" noChangeArrowheads="1"/>
          </p:cNvSpPr>
          <p:nvPr>
            <p:ph idx="1"/>
          </p:nvPr>
        </p:nvSpPr>
        <p:spPr/>
        <p:txBody>
          <a:bodyPr/>
          <a:lstStyle/>
          <a:p>
            <a:r>
              <a:rPr lang="en-US" dirty="0"/>
              <a:t>Removing</a:t>
            </a:r>
          </a:p>
          <a:p>
            <a:pPr lvl="1"/>
            <a:r>
              <a:rPr lang="en-US" dirty="0"/>
              <a:t>Unplug ATX system prior to any work!</a:t>
            </a:r>
          </a:p>
          <a:p>
            <a:pPr lvl="1"/>
            <a:r>
              <a:rPr lang="en-US" dirty="0"/>
              <a:t>Remove four standard screws.</a:t>
            </a:r>
          </a:p>
          <a:p>
            <a:pPr lvl="1"/>
            <a:r>
              <a:rPr lang="en-US" dirty="0"/>
              <a:t>Remove PSU.</a:t>
            </a:r>
          </a:p>
          <a:p>
            <a:r>
              <a:rPr lang="en-US" dirty="0"/>
              <a:t>To install </a:t>
            </a:r>
          </a:p>
          <a:p>
            <a:pPr lvl="1"/>
            <a:r>
              <a:rPr lang="en-US" dirty="0"/>
              <a:t>Place PSU in case.</a:t>
            </a:r>
          </a:p>
          <a:p>
            <a:pPr lvl="1"/>
            <a:r>
              <a:rPr lang="en-US" dirty="0"/>
              <a:t>Replace screws.</a:t>
            </a:r>
          </a:p>
        </p:txBody>
      </p:sp>
    </p:spTree>
    <p:extLst>
      <p:ext uri="{BB962C8B-B14F-4D97-AF65-F5344CB8AC3E}">
        <p14:creationId xmlns:p14="http://schemas.microsoft.com/office/powerpoint/2010/main" val="5508882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Installing and Maintaining </a:t>
            </a:r>
            <a:r>
              <a:rPr lang="en-US" altLang="en-US" dirty="0" smtClean="0"/>
              <a:t/>
            </a:r>
            <a:br>
              <a:rPr lang="en-US" altLang="en-US" dirty="0" smtClean="0"/>
            </a:br>
            <a:r>
              <a:rPr lang="en-US" altLang="en-US" dirty="0" smtClean="0"/>
              <a:t>Power </a:t>
            </a:r>
            <a:r>
              <a:rPr lang="en-US" altLang="en-US" dirty="0"/>
              <a:t>Supplies (</a:t>
            </a:r>
            <a:r>
              <a:rPr lang="en-US" altLang="en-US" i="1" dirty="0"/>
              <a:t>continued</a:t>
            </a:r>
            <a:r>
              <a:rPr lang="en-US" altLang="en-US" dirty="0"/>
              <a:t>)</a:t>
            </a:r>
          </a:p>
        </p:txBody>
      </p:sp>
      <p:sp>
        <p:nvSpPr>
          <p:cNvPr id="43013" name="TextBox 5"/>
          <p:cNvSpPr txBox="1">
            <a:spLocks noChangeArrowheads="1"/>
          </p:cNvSpPr>
          <p:nvPr/>
        </p:nvSpPr>
        <p:spPr bwMode="auto">
          <a:xfrm>
            <a:off x="536313" y="4456044"/>
            <a:ext cx="3429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lnSpc>
                <a:spcPct val="100000"/>
              </a:lnSpc>
            </a:pPr>
            <a:r>
              <a:rPr lang="en-US" altLang="en-US" dirty="0"/>
              <a:t>Figure 8.27  Mounting screws for power supply</a:t>
            </a:r>
          </a:p>
        </p:txBody>
      </p:sp>
      <p:sp>
        <p:nvSpPr>
          <p:cNvPr id="43014" name="TextBox 6"/>
          <p:cNvSpPr txBox="1">
            <a:spLocks noChangeArrowheads="1"/>
          </p:cNvSpPr>
          <p:nvPr/>
        </p:nvSpPr>
        <p:spPr bwMode="auto">
          <a:xfrm>
            <a:off x="5029200" y="4456044"/>
            <a:ext cx="3429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lnSpc>
                <a:spcPct val="100000"/>
              </a:lnSpc>
            </a:pPr>
            <a:r>
              <a:rPr lang="en-US" altLang="en-US" dirty="0"/>
              <a:t>Figure 8.28  Removing power supply from system unit</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69580" y="2436910"/>
            <a:ext cx="1962466" cy="1868292"/>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73869" y="2436910"/>
            <a:ext cx="2539662" cy="1868292"/>
          </a:xfrm>
          <a:prstGeom prst="rect">
            <a:avLst/>
          </a:prstGeom>
        </p:spPr>
      </p:pic>
    </p:spTree>
    <p:extLst>
      <p:ext uri="{BB962C8B-B14F-4D97-AF65-F5344CB8AC3E}">
        <p14:creationId xmlns:p14="http://schemas.microsoft.com/office/powerpoint/2010/main" val="40263150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en-US" dirty="0"/>
              <a:t>Installing and Maintaining </a:t>
            </a:r>
            <a:r>
              <a:rPr lang="en-US" altLang="en-US" dirty="0" smtClean="0"/>
              <a:t/>
            </a:r>
            <a:br>
              <a:rPr lang="en-US" altLang="en-US" dirty="0" smtClean="0"/>
            </a:br>
            <a:r>
              <a:rPr lang="en-US" altLang="en-US" dirty="0" smtClean="0"/>
              <a:t>Power </a:t>
            </a:r>
            <a:r>
              <a:rPr lang="en-US" altLang="en-US" dirty="0"/>
              <a:t>Supplies (</a:t>
            </a:r>
            <a:r>
              <a:rPr lang="en-US" altLang="en-US" i="1" dirty="0"/>
              <a:t>continued</a:t>
            </a:r>
            <a:r>
              <a:rPr lang="en-US" altLang="en-US" dirty="0"/>
              <a:t>)</a:t>
            </a:r>
          </a:p>
        </p:txBody>
      </p:sp>
      <p:sp>
        <p:nvSpPr>
          <p:cNvPr id="44035" name="TextBox 5"/>
          <p:cNvSpPr txBox="1">
            <a:spLocks noChangeArrowheads="1"/>
          </p:cNvSpPr>
          <p:nvPr/>
        </p:nvSpPr>
        <p:spPr bwMode="auto">
          <a:xfrm>
            <a:off x="609600" y="4965700"/>
            <a:ext cx="3429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lnSpc>
                <a:spcPct val="100000"/>
              </a:lnSpc>
            </a:pPr>
            <a:r>
              <a:rPr lang="en-US" altLang="en-US" dirty="0"/>
              <a:t>Figure 8.29  On/off switch for an ATX system</a:t>
            </a:r>
          </a:p>
        </p:txBody>
      </p:sp>
      <p:sp>
        <p:nvSpPr>
          <p:cNvPr id="44036" name="TextBox 6"/>
          <p:cNvSpPr txBox="1">
            <a:spLocks noChangeArrowheads="1"/>
          </p:cNvSpPr>
          <p:nvPr/>
        </p:nvSpPr>
        <p:spPr bwMode="auto">
          <a:xfrm>
            <a:off x="4699745" y="4965700"/>
            <a:ext cx="36412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lnSpc>
                <a:spcPct val="100000"/>
              </a:lnSpc>
            </a:pPr>
            <a:r>
              <a:rPr lang="en-US" altLang="en-US" dirty="0"/>
              <a:t>Figure 8.30  Shorting the soft on/off jumpers</a:t>
            </a:r>
          </a:p>
        </p:txBody>
      </p:sp>
      <p:pic>
        <p:nvPicPr>
          <p:cNvPr id="44038" name="Picture 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99745" y="1828800"/>
            <a:ext cx="3657600"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p:nvPr/>
        </p:nvGrpSpPr>
        <p:grpSpPr>
          <a:xfrm>
            <a:off x="960095" y="3008508"/>
            <a:ext cx="2728011" cy="1868292"/>
            <a:chOff x="960095" y="3008508"/>
            <a:chExt cx="2728011" cy="1868292"/>
          </a:xfrm>
        </p:grpSpPr>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0095" y="3008508"/>
              <a:ext cx="2728011" cy="1868292"/>
            </a:xfrm>
            <a:prstGeom prst="rect">
              <a:avLst/>
            </a:prstGeom>
            <a:noFill/>
            <a:ln>
              <a:noFill/>
            </a:ln>
          </p:spPr>
        </p:pic>
        <p:sp>
          <p:nvSpPr>
            <p:cNvPr id="3" name="Oval 2"/>
            <p:cNvSpPr/>
            <p:nvPr/>
          </p:nvSpPr>
          <p:spPr bwMode="auto">
            <a:xfrm>
              <a:off x="1457739" y="3866322"/>
              <a:ext cx="457200" cy="307083"/>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dirty="0">
                <a:ln>
                  <a:noFill/>
                </a:ln>
                <a:solidFill>
                  <a:schemeClr val="bg1"/>
                </a:solidFill>
                <a:effectLst/>
                <a:latin typeface="Arial" charset="0"/>
                <a:ea typeface="MS Gothic" pitchFamily="49" charset="-128"/>
              </a:endParaRPr>
            </a:p>
          </p:txBody>
        </p:sp>
      </p:grpSp>
    </p:spTree>
    <p:extLst>
      <p:ext uri="{BB962C8B-B14F-4D97-AF65-F5344CB8AC3E}">
        <p14:creationId xmlns:p14="http://schemas.microsoft.com/office/powerpoint/2010/main" val="35155512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Cooling </a:t>
            </a:r>
          </a:p>
        </p:txBody>
      </p:sp>
      <p:sp>
        <p:nvSpPr>
          <p:cNvPr id="45059" name="Rectangle 3"/>
          <p:cNvSpPr>
            <a:spLocks noGrp="1" noChangeArrowheads="1"/>
          </p:cNvSpPr>
          <p:nvPr>
            <p:ph idx="1"/>
          </p:nvPr>
        </p:nvSpPr>
        <p:spPr/>
        <p:txBody>
          <a:bodyPr/>
          <a:lstStyle/>
          <a:p>
            <a:r>
              <a:rPr lang="en-US" altLang="en-US" dirty="0"/>
              <a:t>The </a:t>
            </a:r>
            <a:r>
              <a:rPr lang="en-US" altLang="en-US" dirty="0">
                <a:solidFill>
                  <a:srgbClr val="C00000"/>
                </a:solidFill>
              </a:rPr>
              <a:t>power supply fan </a:t>
            </a:r>
            <a:r>
              <a:rPr lang="en-US" altLang="en-US" dirty="0"/>
              <a:t>provides basic cooling for the PC.</a:t>
            </a:r>
          </a:p>
          <a:p>
            <a:pPr lvl="1"/>
            <a:r>
              <a:rPr lang="en-US" altLang="en-US" dirty="0"/>
              <a:t>The fan keeps the voltage regulators cool.</a:t>
            </a:r>
          </a:p>
          <a:p>
            <a:pPr lvl="1"/>
            <a:r>
              <a:rPr lang="en-US" altLang="en-US" dirty="0"/>
              <a:t>The power supply fan provides a constant flow of outside air through the interior of the computer case.</a:t>
            </a:r>
          </a:p>
          <a:p>
            <a:pPr lvl="1"/>
            <a:r>
              <a:rPr lang="en-US" altLang="en-US" dirty="0"/>
              <a:t>If power supply fan stops, replace power supply.</a:t>
            </a:r>
          </a:p>
          <a:p>
            <a:pPr lvl="1"/>
            <a:r>
              <a:rPr lang="en-US" altLang="en-US" dirty="0"/>
              <a:t>Some power supplies have sensors to help regulate air flow.</a:t>
            </a:r>
          </a:p>
        </p:txBody>
      </p:sp>
    </p:spTree>
    <p:extLst>
      <p:ext uri="{BB962C8B-B14F-4D97-AF65-F5344CB8AC3E}">
        <p14:creationId xmlns:p14="http://schemas.microsoft.com/office/powerpoint/2010/main" val="889856585"/>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Cooling (</a:t>
            </a:r>
            <a:r>
              <a:rPr lang="en-US" altLang="en-US" i="1" dirty="0"/>
              <a:t>continued</a:t>
            </a:r>
            <a:r>
              <a:rPr lang="en-US" altLang="en-US" dirty="0"/>
              <a:t>) </a:t>
            </a:r>
          </a:p>
        </p:txBody>
      </p:sp>
      <p:sp>
        <p:nvSpPr>
          <p:cNvPr id="4" name="TextBox 5"/>
          <p:cNvSpPr txBox="1">
            <a:spLocks noChangeArrowheads="1"/>
          </p:cNvSpPr>
          <p:nvPr/>
        </p:nvSpPr>
        <p:spPr bwMode="auto">
          <a:xfrm>
            <a:off x="2857500" y="4897715"/>
            <a:ext cx="3429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8.31 Power supply fan</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19394" y="2209800"/>
            <a:ext cx="3105213" cy="2580683"/>
          </a:xfrm>
          <a:prstGeom prst="rect">
            <a:avLst/>
          </a:prstGeom>
        </p:spPr>
      </p:pic>
    </p:spTree>
    <p:extLst>
      <p:ext uri="{BB962C8B-B14F-4D97-AF65-F5344CB8AC3E}">
        <p14:creationId xmlns:p14="http://schemas.microsoft.com/office/powerpoint/2010/main" val="3361598623"/>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Cooling (</a:t>
            </a:r>
            <a:r>
              <a:rPr lang="en-US" altLang="en-US" i="1" dirty="0"/>
              <a:t>continued</a:t>
            </a:r>
            <a:r>
              <a:rPr lang="en-US" altLang="en-US" dirty="0"/>
              <a:t>)</a:t>
            </a:r>
          </a:p>
        </p:txBody>
      </p:sp>
      <p:sp>
        <p:nvSpPr>
          <p:cNvPr id="46083" name="Rectangle 3"/>
          <p:cNvSpPr>
            <a:spLocks noGrp="1" noChangeArrowheads="1"/>
          </p:cNvSpPr>
          <p:nvPr>
            <p:ph idx="1"/>
          </p:nvPr>
        </p:nvSpPr>
        <p:spPr/>
        <p:txBody>
          <a:bodyPr/>
          <a:lstStyle/>
          <a:p>
            <a:r>
              <a:rPr lang="en-US" altLang="en-US" dirty="0"/>
              <a:t>Case fan provides extra cooling for key components.</a:t>
            </a:r>
          </a:p>
          <a:p>
            <a:pPr lvl="1"/>
            <a:r>
              <a:rPr lang="en-US" altLang="en-US" dirty="0"/>
              <a:t>Most modern computers have case fans.</a:t>
            </a:r>
          </a:p>
          <a:p>
            <a:pPr lvl="1"/>
            <a:r>
              <a:rPr lang="en-US" altLang="en-US" dirty="0"/>
              <a:t>Often, they plug into Molex connector.</a:t>
            </a:r>
          </a:p>
          <a:p>
            <a:pPr lvl="1"/>
            <a:r>
              <a:rPr lang="en-US" altLang="en-US" dirty="0"/>
              <a:t>Connector adapters can be used.</a:t>
            </a:r>
          </a:p>
          <a:p>
            <a:r>
              <a:rPr lang="en-US" altLang="en-US" dirty="0"/>
              <a:t>A closed case enables the fans to create airflow.</a:t>
            </a:r>
          </a:p>
          <a:p>
            <a:pPr lvl="1"/>
            <a:r>
              <a:rPr lang="en-US" altLang="en-US" dirty="0"/>
              <a:t>Warm air rises.</a:t>
            </a:r>
          </a:p>
          <a:p>
            <a:pPr lvl="2"/>
            <a:r>
              <a:rPr lang="en-US" altLang="en-US" dirty="0"/>
              <a:t>Intake fan located near bottom front bezel</a:t>
            </a:r>
          </a:p>
          <a:p>
            <a:pPr lvl="1"/>
            <a:r>
              <a:rPr lang="en-US" altLang="en-US" dirty="0"/>
              <a:t>Cover empty expansion bays with </a:t>
            </a:r>
            <a:r>
              <a:rPr lang="en-US" altLang="en-US" dirty="0">
                <a:solidFill>
                  <a:srgbClr val="C00000"/>
                </a:solidFill>
              </a:rPr>
              <a:t>slot covers</a:t>
            </a:r>
            <a:r>
              <a:rPr lang="en-US" altLang="en-US" dirty="0"/>
              <a:t>.</a:t>
            </a:r>
          </a:p>
        </p:txBody>
      </p:sp>
    </p:spTree>
    <p:extLst>
      <p:ext uri="{BB962C8B-B14F-4D97-AF65-F5344CB8AC3E}">
        <p14:creationId xmlns:p14="http://schemas.microsoft.com/office/powerpoint/2010/main" val="453432409"/>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Cooling (</a:t>
            </a:r>
            <a:r>
              <a:rPr lang="en-US" altLang="en-US" i="1" dirty="0"/>
              <a:t>continued</a:t>
            </a:r>
            <a:r>
              <a:rPr lang="en-US" altLang="en-US" dirty="0"/>
              <a:t>)</a:t>
            </a:r>
          </a:p>
        </p:txBody>
      </p:sp>
      <p:pic>
        <p:nvPicPr>
          <p:cNvPr id="47107"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2000" y="1981200"/>
            <a:ext cx="36576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8" name="Picture 2"/>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00600" y="2008187"/>
            <a:ext cx="3657600" cy="271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TextBox 5"/>
          <p:cNvSpPr txBox="1">
            <a:spLocks noChangeArrowheads="1"/>
          </p:cNvSpPr>
          <p:nvPr/>
        </p:nvSpPr>
        <p:spPr bwMode="auto">
          <a:xfrm>
            <a:off x="685800" y="4833127"/>
            <a:ext cx="34290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8.32  3-wire fan sensor connector</a:t>
            </a:r>
          </a:p>
        </p:txBody>
      </p:sp>
      <p:sp>
        <p:nvSpPr>
          <p:cNvPr id="47110" name="TextBox 6"/>
          <p:cNvSpPr txBox="1">
            <a:spLocks noChangeArrowheads="1"/>
          </p:cNvSpPr>
          <p:nvPr/>
        </p:nvSpPr>
        <p:spPr bwMode="auto">
          <a:xfrm>
            <a:off x="4800600" y="4833127"/>
            <a:ext cx="3429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8.33  Case fan</a:t>
            </a:r>
          </a:p>
        </p:txBody>
      </p:sp>
    </p:spTree>
    <p:extLst>
      <p:ext uri="{BB962C8B-B14F-4D97-AF65-F5344CB8AC3E}">
        <p14:creationId xmlns:p14="http://schemas.microsoft.com/office/powerpoint/2010/main" val="332386007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3"/>
          <p:cNvSpPr>
            <a:spLocks noGrp="1" noChangeArrowheads="1"/>
          </p:cNvSpPr>
          <p:nvPr>
            <p:ph type="title"/>
          </p:nvPr>
        </p:nvSpPr>
        <p:spPr/>
        <p:txBody>
          <a:bodyPr/>
          <a:lstStyle/>
          <a:p>
            <a:r>
              <a:rPr lang="en-US" altLang="en-US" dirty="0"/>
              <a:t>Understanding Electricity (</a:t>
            </a:r>
            <a:r>
              <a:rPr lang="en-US" altLang="en-US" i="1" dirty="0"/>
              <a:t>continued</a:t>
            </a:r>
            <a:r>
              <a:rPr lang="en-US" altLang="en-US" dirty="0"/>
              <a:t>)</a:t>
            </a:r>
          </a:p>
        </p:txBody>
      </p:sp>
      <p:sp>
        <p:nvSpPr>
          <p:cNvPr id="5122" name="Rectangle 2"/>
          <p:cNvSpPr>
            <a:spLocks noGrp="1" noChangeArrowheads="1"/>
          </p:cNvSpPr>
          <p:nvPr>
            <p:ph idx="1"/>
          </p:nvPr>
        </p:nvSpPr>
        <p:spPr/>
        <p:txBody>
          <a:bodyPr/>
          <a:lstStyle/>
          <a:p>
            <a:r>
              <a:rPr lang="en-US" altLang="en-US" dirty="0">
                <a:solidFill>
                  <a:srgbClr val="C00000"/>
                </a:solidFill>
              </a:rPr>
              <a:t>Resistance</a:t>
            </a:r>
            <a:r>
              <a:rPr lang="en-US" altLang="en-US" dirty="0"/>
              <a:t> is opposition to the flow of electrons.</a:t>
            </a:r>
          </a:p>
          <a:p>
            <a:pPr lvl="1"/>
            <a:r>
              <a:rPr lang="en-US" altLang="en-US" dirty="0"/>
              <a:t>All wires have slight resistance.</a:t>
            </a:r>
          </a:p>
          <a:p>
            <a:pPr lvl="1"/>
            <a:r>
              <a:rPr lang="en-US" altLang="en-US" dirty="0"/>
              <a:t>Resistance is measured in </a:t>
            </a:r>
            <a:r>
              <a:rPr lang="en-US" altLang="en-US" dirty="0">
                <a:solidFill>
                  <a:srgbClr val="C00000"/>
                </a:solidFill>
              </a:rPr>
              <a:t>ohms (Ω)</a:t>
            </a:r>
            <a:r>
              <a:rPr lang="en-US" altLang="en-US" dirty="0"/>
              <a:t>.</a:t>
            </a:r>
            <a:endParaRPr lang="en-US" altLang="en-US" dirty="0">
              <a:solidFill>
                <a:srgbClr val="C00000"/>
              </a:solidFill>
            </a:endParaRPr>
          </a:p>
          <a:p>
            <a:r>
              <a:rPr lang="en-US" altLang="en-US" dirty="0"/>
              <a:t>Wires have amperage ratings.</a:t>
            </a:r>
          </a:p>
          <a:p>
            <a:pPr lvl="1"/>
            <a:r>
              <a:rPr lang="en-US" altLang="en-US" dirty="0"/>
              <a:t>Defines how much amperage they can handle</a:t>
            </a:r>
          </a:p>
          <a:p>
            <a:pPr lvl="2"/>
            <a:r>
              <a:rPr lang="en-US" altLang="en-US" dirty="0"/>
              <a:t> Example: 20 amp, 30 amp</a:t>
            </a:r>
          </a:p>
          <a:p>
            <a:pPr lvl="1"/>
            <a:r>
              <a:rPr lang="en-US" altLang="en-US" dirty="0"/>
              <a:t>If amperage is exceeded:</a:t>
            </a:r>
          </a:p>
          <a:p>
            <a:pPr lvl="2"/>
            <a:r>
              <a:rPr lang="en-US" altLang="en-US" dirty="0"/>
              <a:t> Wires will heat up and break.</a:t>
            </a:r>
          </a:p>
        </p:txBody>
      </p:sp>
    </p:spTree>
    <p:extLst>
      <p:ext uri="{BB962C8B-B14F-4D97-AF65-F5344CB8AC3E}">
        <p14:creationId xmlns:p14="http://schemas.microsoft.com/office/powerpoint/2010/main" val="3988435110"/>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dirty="0"/>
              <a:t>Reducing Fan Noise</a:t>
            </a:r>
          </a:p>
        </p:txBody>
      </p:sp>
      <p:sp>
        <p:nvSpPr>
          <p:cNvPr id="49155" name="Rectangle 3"/>
          <p:cNvSpPr>
            <a:spLocks noGrp="1" noChangeArrowheads="1"/>
          </p:cNvSpPr>
          <p:nvPr>
            <p:ph idx="1"/>
          </p:nvPr>
        </p:nvSpPr>
        <p:spPr/>
        <p:txBody>
          <a:bodyPr/>
          <a:lstStyle/>
          <a:p>
            <a:r>
              <a:rPr lang="en-US" altLang="en-US" dirty="0"/>
              <a:t>Some fans can be adjusted.</a:t>
            </a:r>
          </a:p>
          <a:p>
            <a:pPr lvl="1"/>
            <a:r>
              <a:rPr lang="en-US" altLang="en-US" dirty="0"/>
              <a:t>Manually adjustable with knob</a:t>
            </a:r>
          </a:p>
          <a:p>
            <a:pPr lvl="1"/>
            <a:r>
              <a:rPr lang="en-US" altLang="en-US" dirty="0"/>
              <a:t>Software adjustable</a:t>
            </a:r>
          </a:p>
          <a:p>
            <a:r>
              <a:rPr lang="en-US" altLang="en-US" dirty="0"/>
              <a:t>Larger fans that spin more slowly are quieter.</a:t>
            </a:r>
          </a:p>
          <a:p>
            <a:r>
              <a:rPr lang="en-US" altLang="en-US" dirty="0"/>
              <a:t>Higher-end fans are quieter.</a:t>
            </a:r>
          </a:p>
          <a:p>
            <a:pPr lvl="1"/>
            <a:r>
              <a:rPr lang="en-US" altLang="en-US" dirty="0"/>
              <a:t>Use better bearings</a:t>
            </a:r>
          </a:p>
        </p:txBody>
      </p:sp>
      <p:sp>
        <p:nvSpPr>
          <p:cNvPr id="49156" name="TextBox 4"/>
          <p:cNvSpPr txBox="1">
            <a:spLocks noChangeArrowheads="1"/>
          </p:cNvSpPr>
          <p:nvPr/>
        </p:nvSpPr>
        <p:spPr bwMode="auto">
          <a:xfrm>
            <a:off x="4114800" y="6019800"/>
            <a:ext cx="4648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8.35  Manual fan adjustment device</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44262" y="4038600"/>
            <a:ext cx="3149599" cy="1905000"/>
          </a:xfrm>
          <a:prstGeom prst="rect">
            <a:avLst/>
          </a:prstGeom>
        </p:spPr>
      </p:pic>
    </p:spTree>
    <p:extLst>
      <p:ext uri="{BB962C8B-B14F-4D97-AF65-F5344CB8AC3E}">
        <p14:creationId xmlns:p14="http://schemas.microsoft.com/office/powerpoint/2010/main" val="31076972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ltLang="en-US" dirty="0"/>
              <a:t>CMOS Fan Options</a:t>
            </a:r>
          </a:p>
        </p:txBody>
      </p:sp>
      <p:sp>
        <p:nvSpPr>
          <p:cNvPr id="50179" name="Rectangle 3"/>
          <p:cNvSpPr>
            <a:spLocks noGrp="1" noChangeArrowheads="1"/>
          </p:cNvSpPr>
          <p:nvPr>
            <p:ph idx="1"/>
          </p:nvPr>
        </p:nvSpPr>
        <p:spPr/>
        <p:txBody>
          <a:bodyPr/>
          <a:lstStyle/>
          <a:p>
            <a:r>
              <a:rPr lang="en-US" altLang="en-US" dirty="0"/>
              <a:t>Can monitor PC’</a:t>
            </a:r>
            <a:r>
              <a:rPr lang="en-US" altLang="ja-JP" dirty="0"/>
              <a:t>s health by showing temperatures</a:t>
            </a:r>
          </a:p>
          <a:p>
            <a:pPr lvl="1"/>
            <a:r>
              <a:rPr lang="en-US" altLang="en-US" dirty="0"/>
              <a:t>Doesn't</a:t>
            </a:r>
            <a:r>
              <a:rPr lang="en-US" altLang="ja-JP" dirty="0"/>
              <a:t> control fans</a:t>
            </a:r>
          </a:p>
          <a:p>
            <a:pPr lvl="1"/>
            <a:r>
              <a:rPr lang="en-US" altLang="en-US" dirty="0"/>
              <a:t>Can set fan thresholds for alarms</a:t>
            </a:r>
          </a:p>
        </p:txBody>
      </p:sp>
      <p:sp>
        <p:nvSpPr>
          <p:cNvPr id="50181" name="TextBox 5"/>
          <p:cNvSpPr txBox="1">
            <a:spLocks noChangeArrowheads="1"/>
          </p:cNvSpPr>
          <p:nvPr/>
        </p:nvSpPr>
        <p:spPr bwMode="auto">
          <a:xfrm>
            <a:off x="2362200" y="6019800"/>
            <a:ext cx="44196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fr-FR" altLang="en-US" dirty="0"/>
              <a:t>Figure 8.36  CMOS fan options</a:t>
            </a:r>
            <a:endParaRPr lang="en-US" altLang="en-US" dirty="0"/>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86000" y="3542553"/>
            <a:ext cx="4572000" cy="2324847"/>
          </a:xfrm>
          <a:prstGeom prst="rect">
            <a:avLst/>
          </a:prstGeom>
        </p:spPr>
      </p:pic>
    </p:spTree>
    <p:extLst>
      <p:ext uri="{BB962C8B-B14F-4D97-AF65-F5344CB8AC3E}">
        <p14:creationId xmlns:p14="http://schemas.microsoft.com/office/powerpoint/2010/main" val="11265095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ltLang="en-US" dirty="0"/>
              <a:t>SpeedFan Utility</a:t>
            </a:r>
          </a:p>
        </p:txBody>
      </p:sp>
      <p:sp>
        <p:nvSpPr>
          <p:cNvPr id="51203" name="Rectangle 3"/>
          <p:cNvSpPr>
            <a:spLocks noGrp="1" noChangeArrowheads="1"/>
          </p:cNvSpPr>
          <p:nvPr>
            <p:ph idx="1"/>
          </p:nvPr>
        </p:nvSpPr>
        <p:spPr/>
        <p:txBody>
          <a:bodyPr/>
          <a:lstStyle/>
          <a:p>
            <a:r>
              <a:rPr lang="en-US" altLang="en-US" dirty="0"/>
              <a:t>Allows monitoring of fan speeds</a:t>
            </a:r>
          </a:p>
          <a:p>
            <a:r>
              <a:rPr lang="en-US" altLang="en-US" dirty="0"/>
              <a:t>Can set fan speeds</a:t>
            </a:r>
          </a:p>
          <a:p>
            <a:r>
              <a:rPr lang="en-US" altLang="en-US" dirty="0"/>
              <a:t>Supports hundreds of chipsets</a:t>
            </a:r>
          </a:p>
          <a:p>
            <a:r>
              <a:rPr lang="en-US" altLang="en-US" dirty="0"/>
              <a:t>Visit the Web site:</a:t>
            </a:r>
          </a:p>
          <a:p>
            <a:pPr lvl="1"/>
            <a:r>
              <a:rPr lang="en-US" altLang="en-US" dirty="0"/>
              <a:t>www.almico.com/speedfan.php</a:t>
            </a:r>
          </a:p>
        </p:txBody>
      </p:sp>
      <p:pic>
        <p:nvPicPr>
          <p:cNvPr id="51204"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48400" y="3335123"/>
            <a:ext cx="2771775" cy="314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5" name="TextBox 5"/>
          <p:cNvSpPr txBox="1">
            <a:spLocks noChangeArrowheads="1"/>
          </p:cNvSpPr>
          <p:nvPr/>
        </p:nvSpPr>
        <p:spPr bwMode="auto">
          <a:xfrm>
            <a:off x="3657600" y="5898432"/>
            <a:ext cx="25908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r" eaLnBrk="1" hangingPunct="1"/>
            <a:r>
              <a:rPr lang="fr-FR" altLang="en-US" dirty="0"/>
              <a:t>Figure 8.37  SpeedFan</a:t>
            </a:r>
            <a:endParaRPr lang="en-US" altLang="en-US" dirty="0"/>
          </a:p>
        </p:txBody>
      </p:sp>
    </p:spTree>
    <p:extLst>
      <p:ext uri="{BB962C8B-B14F-4D97-AF65-F5344CB8AC3E}">
        <p14:creationId xmlns:p14="http://schemas.microsoft.com/office/powerpoint/2010/main" val="1863571475"/>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a:t>Troubleshooting Power Supplies</a:t>
            </a:r>
          </a:p>
        </p:txBody>
      </p:sp>
      <p:sp>
        <p:nvSpPr>
          <p:cNvPr id="52227" name="Rectangle 3"/>
          <p:cNvSpPr>
            <a:spLocks noGrp="1" noChangeArrowheads="1"/>
          </p:cNvSpPr>
          <p:nvPr>
            <p:ph idx="1"/>
          </p:nvPr>
        </p:nvSpPr>
        <p:spPr/>
        <p:txBody>
          <a:bodyPr/>
          <a:lstStyle/>
          <a:p>
            <a:r>
              <a:rPr lang="en-US" altLang="en-US" dirty="0"/>
              <a:t>Power supplies fail in two ways:</a:t>
            </a:r>
          </a:p>
          <a:p>
            <a:pPr lvl="1"/>
            <a:r>
              <a:rPr lang="en-US" altLang="en-US" dirty="0"/>
              <a:t>Sudden death</a:t>
            </a:r>
          </a:p>
          <a:p>
            <a:pPr lvl="2"/>
            <a:r>
              <a:rPr lang="en-US" altLang="en-US" dirty="0"/>
              <a:t>The fan doesn't</a:t>
            </a:r>
            <a:r>
              <a:rPr lang="en-US" altLang="ja-JP" dirty="0"/>
              <a:t> turn and no voltage is present.</a:t>
            </a:r>
          </a:p>
          <a:p>
            <a:pPr lvl="2"/>
            <a:r>
              <a:rPr lang="en-US" altLang="en-US" dirty="0"/>
              <a:t>Computer simply stops working.</a:t>
            </a:r>
          </a:p>
          <a:p>
            <a:pPr lvl="1"/>
            <a:r>
              <a:rPr lang="en-US" altLang="en-US" dirty="0"/>
              <a:t>Slowly over time</a:t>
            </a:r>
          </a:p>
          <a:p>
            <a:pPr lvl="2"/>
            <a:r>
              <a:rPr lang="en-US" altLang="en-US" dirty="0"/>
              <a:t>Intermittent errors occur.</a:t>
            </a:r>
          </a:p>
          <a:p>
            <a:pPr lvl="2"/>
            <a:r>
              <a:rPr lang="en-US" altLang="en-US" dirty="0"/>
              <a:t>Output voltages may safely vary ± 10 percent.</a:t>
            </a:r>
          </a:p>
          <a:p>
            <a:r>
              <a:rPr lang="en-US" altLang="en-US" dirty="0"/>
              <a:t>Replacement of the power supply is cheaper than repair.</a:t>
            </a:r>
          </a:p>
        </p:txBody>
      </p:sp>
    </p:spTree>
    <p:extLst>
      <p:ext uri="{BB962C8B-B14F-4D97-AF65-F5344CB8AC3E}">
        <p14:creationId xmlns:p14="http://schemas.microsoft.com/office/powerpoint/2010/main" val="840936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ltLang="en-US" dirty="0"/>
              <a:t>Power Supply Test</a:t>
            </a:r>
          </a:p>
        </p:txBody>
      </p:sp>
      <p:sp>
        <p:nvSpPr>
          <p:cNvPr id="54275" name="Rectangle 3"/>
          <p:cNvSpPr>
            <a:spLocks noGrp="1" noChangeArrowheads="1"/>
          </p:cNvSpPr>
          <p:nvPr>
            <p:ph idx="1"/>
          </p:nvPr>
        </p:nvSpPr>
        <p:spPr/>
        <p:txBody>
          <a:bodyPr/>
          <a:lstStyle/>
          <a:p>
            <a:r>
              <a:rPr lang="en-US" altLang="en-US" dirty="0"/>
              <a:t>Power supplies need a load.</a:t>
            </a:r>
          </a:p>
          <a:p>
            <a:pPr lvl="1"/>
            <a:r>
              <a:rPr lang="en-US" altLang="en-US" dirty="0"/>
              <a:t>Plug into the motherboard.</a:t>
            </a:r>
          </a:p>
          <a:p>
            <a:pPr lvl="1"/>
            <a:r>
              <a:rPr lang="en-US" altLang="en-US" dirty="0"/>
              <a:t>Plug into a tester.</a:t>
            </a:r>
          </a:p>
          <a:p>
            <a:r>
              <a:rPr lang="en-US" altLang="en-US" dirty="0"/>
              <a:t>Check power switches.</a:t>
            </a:r>
          </a:p>
          <a:p>
            <a:pPr lvl="1"/>
            <a:r>
              <a:rPr lang="en-US" altLang="en-US" dirty="0"/>
              <a:t>Try shorting the soft power jumpers.</a:t>
            </a:r>
          </a:p>
        </p:txBody>
      </p:sp>
      <p:pic>
        <p:nvPicPr>
          <p:cNvPr id="54276"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05546" y="3983073"/>
            <a:ext cx="3137854" cy="247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7" name="TextBox 6"/>
          <p:cNvSpPr txBox="1">
            <a:spLocks noChangeArrowheads="1"/>
          </p:cNvSpPr>
          <p:nvPr/>
        </p:nvSpPr>
        <p:spPr bwMode="auto">
          <a:xfrm>
            <a:off x="884583" y="5593632"/>
            <a:ext cx="4191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r" eaLnBrk="1" hangingPunct="1"/>
            <a:r>
              <a:rPr lang="en-US" altLang="en-US" dirty="0"/>
              <a:t>Figure 8.39  ATX power supply tester</a:t>
            </a:r>
          </a:p>
        </p:txBody>
      </p:sp>
    </p:spTree>
    <p:extLst>
      <p:ext uri="{BB962C8B-B14F-4D97-AF65-F5344CB8AC3E}">
        <p14:creationId xmlns:p14="http://schemas.microsoft.com/office/powerpoint/2010/main" val="8796439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en-US" dirty="0"/>
              <a:t>When Power Supplies Die Slowly </a:t>
            </a:r>
          </a:p>
        </p:txBody>
      </p:sp>
      <p:sp>
        <p:nvSpPr>
          <p:cNvPr id="55299" name="Rectangle 3"/>
          <p:cNvSpPr>
            <a:spLocks noGrp="1" noChangeArrowheads="1"/>
          </p:cNvSpPr>
          <p:nvPr>
            <p:ph idx="1"/>
          </p:nvPr>
        </p:nvSpPr>
        <p:spPr/>
        <p:txBody>
          <a:bodyPr/>
          <a:lstStyle/>
          <a:p>
            <a:r>
              <a:rPr lang="en-US" altLang="en-US" dirty="0"/>
              <a:t>Intermittent problems</a:t>
            </a:r>
          </a:p>
          <a:p>
            <a:pPr lvl="1"/>
            <a:r>
              <a:rPr lang="en-US" altLang="en-US" dirty="0"/>
              <a:t>Sometimes problem occurs and sometimes it does not. </a:t>
            </a:r>
            <a:endParaRPr lang="en-US" altLang="ja-JP" dirty="0"/>
          </a:p>
          <a:p>
            <a:pPr lvl="1"/>
            <a:r>
              <a:rPr lang="en-US" altLang="en-US" dirty="0"/>
              <a:t>First guess should be that the power supply is bad.</a:t>
            </a:r>
          </a:p>
          <a:p>
            <a:r>
              <a:rPr lang="en-US" altLang="en-US" dirty="0"/>
              <a:t>A dying power supply can cause:</a:t>
            </a:r>
          </a:p>
          <a:p>
            <a:pPr lvl="1"/>
            <a:r>
              <a:rPr lang="en-US" altLang="en-US" dirty="0"/>
              <a:t>Random lockups and reboots</a:t>
            </a:r>
          </a:p>
          <a:p>
            <a:pPr lvl="1"/>
            <a:r>
              <a:rPr lang="en-US" altLang="en-US" dirty="0"/>
              <a:t>Sporadic boot-up difficulties</a:t>
            </a:r>
          </a:p>
          <a:p>
            <a:r>
              <a:rPr lang="en-US" altLang="en-US" dirty="0"/>
              <a:t>When you encounter intermittent symptoms, consider replacing the power supply.</a:t>
            </a:r>
          </a:p>
        </p:txBody>
      </p:sp>
    </p:spTree>
    <p:extLst>
      <p:ext uri="{BB962C8B-B14F-4D97-AF65-F5344CB8AC3E}">
        <p14:creationId xmlns:p14="http://schemas.microsoft.com/office/powerpoint/2010/main" val="3657396189"/>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ltLang="en-US" dirty="0"/>
              <a:t>Fuses and Fire</a:t>
            </a:r>
          </a:p>
        </p:txBody>
      </p:sp>
      <p:sp>
        <p:nvSpPr>
          <p:cNvPr id="56323" name="Rectangle 3"/>
          <p:cNvSpPr>
            <a:spLocks noGrp="1" noChangeArrowheads="1"/>
          </p:cNvSpPr>
          <p:nvPr>
            <p:ph idx="1"/>
          </p:nvPr>
        </p:nvSpPr>
        <p:spPr/>
        <p:txBody>
          <a:bodyPr/>
          <a:lstStyle/>
          <a:p>
            <a:r>
              <a:rPr lang="en-US" altLang="en-US" dirty="0"/>
              <a:t>Fuses blow for a reason.</a:t>
            </a:r>
          </a:p>
          <a:p>
            <a:pPr lvl="1"/>
            <a:r>
              <a:rPr lang="en-US" altLang="en-US" dirty="0"/>
              <a:t>Power supply is malfunctioning.</a:t>
            </a:r>
          </a:p>
          <a:p>
            <a:pPr lvl="1"/>
            <a:r>
              <a:rPr lang="en-US" altLang="en-US" dirty="0"/>
              <a:t>As a designed safety precaution, fuses blow (break) to stop circuit.</a:t>
            </a:r>
          </a:p>
          <a:p>
            <a:r>
              <a:rPr lang="en-US" altLang="en-US" dirty="0"/>
              <a:t>Failure to respect the power of electricity can result in an electrical fire.</a:t>
            </a:r>
          </a:p>
        </p:txBody>
      </p:sp>
    </p:spTree>
    <p:extLst>
      <p:ext uri="{BB962C8B-B14F-4D97-AF65-F5344CB8AC3E}">
        <p14:creationId xmlns:p14="http://schemas.microsoft.com/office/powerpoint/2010/main" val="37615701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ltLang="en-US" dirty="0"/>
              <a:t>Fire Extinguishers</a:t>
            </a:r>
          </a:p>
        </p:txBody>
      </p:sp>
      <p:sp>
        <p:nvSpPr>
          <p:cNvPr id="57347" name="Rectangle 3"/>
          <p:cNvSpPr>
            <a:spLocks noGrp="1" noChangeArrowheads="1"/>
          </p:cNvSpPr>
          <p:nvPr>
            <p:ph idx="1"/>
          </p:nvPr>
        </p:nvSpPr>
        <p:spPr/>
        <p:txBody>
          <a:bodyPr/>
          <a:lstStyle/>
          <a:p>
            <a:r>
              <a:rPr lang="en-US" altLang="en-US" dirty="0"/>
              <a:t>Class A</a:t>
            </a:r>
          </a:p>
          <a:p>
            <a:pPr lvl="1"/>
            <a:r>
              <a:rPr lang="en-US" altLang="en-US" dirty="0"/>
              <a:t>Ordinary combustibles such as paper and wood</a:t>
            </a:r>
          </a:p>
          <a:p>
            <a:r>
              <a:rPr lang="en-US" altLang="en-US" dirty="0"/>
              <a:t>Class B</a:t>
            </a:r>
          </a:p>
          <a:p>
            <a:pPr lvl="1"/>
            <a:r>
              <a:rPr lang="en-US" altLang="en-US" dirty="0"/>
              <a:t>Flammable liquids such as gasoline</a:t>
            </a:r>
          </a:p>
          <a:p>
            <a:r>
              <a:rPr lang="en-US" altLang="en-US" dirty="0"/>
              <a:t>Class C</a:t>
            </a:r>
          </a:p>
          <a:p>
            <a:pPr lvl="1"/>
            <a:r>
              <a:rPr lang="en-US" altLang="en-US" dirty="0"/>
              <a:t>Live electrical equipment</a:t>
            </a:r>
          </a:p>
          <a:p>
            <a:r>
              <a:rPr lang="en-US" altLang="en-US" dirty="0"/>
              <a:t>Class D</a:t>
            </a:r>
          </a:p>
          <a:p>
            <a:pPr lvl="1"/>
            <a:r>
              <a:rPr lang="en-US" altLang="en-US" dirty="0"/>
              <a:t>Combustible metals: titanium or magnesium</a:t>
            </a:r>
          </a:p>
          <a:p>
            <a:r>
              <a:rPr lang="en-US" altLang="en-US" dirty="0"/>
              <a:t>Class K</a:t>
            </a:r>
          </a:p>
          <a:p>
            <a:pPr lvl="1"/>
            <a:r>
              <a:rPr lang="en-US" altLang="en-US" dirty="0"/>
              <a:t>Cooking oils, trans-fats, or fats</a:t>
            </a:r>
          </a:p>
        </p:txBody>
      </p:sp>
    </p:spTree>
    <p:extLst>
      <p:ext uri="{BB962C8B-B14F-4D97-AF65-F5344CB8AC3E}">
        <p14:creationId xmlns:p14="http://schemas.microsoft.com/office/powerpoint/2010/main" val="25305568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en-US" dirty="0"/>
              <a:t>Beyond A+</a:t>
            </a:r>
          </a:p>
        </p:txBody>
      </p:sp>
      <p:sp>
        <p:nvSpPr>
          <p:cNvPr id="58371" name="Rectangle 3"/>
          <p:cNvSpPr>
            <a:spLocks noGrp="1" noChangeArrowheads="1"/>
          </p:cNvSpPr>
          <p:nvPr>
            <p:ph idx="1"/>
          </p:nvPr>
        </p:nvSpPr>
        <p:spPr/>
        <p:txBody>
          <a:bodyPr/>
          <a:lstStyle/>
          <a:p>
            <a:r>
              <a:rPr lang="en-US" altLang="en-US" dirty="0"/>
              <a:t>It glows!</a:t>
            </a:r>
          </a:p>
          <a:p>
            <a:pPr lvl="1"/>
            <a:r>
              <a:rPr lang="en-US" altLang="en-US" dirty="0"/>
              <a:t>Today’s power supplies may include features such as fancy colors, power supplies that light up, or extra fans.</a:t>
            </a:r>
          </a:p>
          <a:p>
            <a:r>
              <a:rPr lang="en-US" altLang="en-US" dirty="0"/>
              <a:t>Modular power supplies</a:t>
            </a:r>
          </a:p>
          <a:p>
            <a:pPr lvl="1"/>
            <a:r>
              <a:rPr lang="en-US" altLang="en-US" dirty="0"/>
              <a:t>These allow fewer cables by adding only the lines needed for your system.</a:t>
            </a:r>
          </a:p>
          <a:p>
            <a:r>
              <a:rPr lang="en-US" altLang="en-US" dirty="0"/>
              <a:t>Temperature efficiency</a:t>
            </a:r>
          </a:p>
          <a:p>
            <a:pPr lvl="1"/>
            <a:r>
              <a:rPr lang="en-US" altLang="en-US" dirty="0"/>
              <a:t>Power supplies provide less power in warmer temperatures—pay attention to operating temps.</a:t>
            </a:r>
          </a:p>
        </p:txBody>
      </p:sp>
    </p:spTree>
    <p:extLst>
      <p:ext uri="{BB962C8B-B14F-4D97-AF65-F5344CB8AC3E}">
        <p14:creationId xmlns:p14="http://schemas.microsoft.com/office/powerpoint/2010/main" val="355310064"/>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ltLang="en-US" dirty="0"/>
              <a:t>Beyond A+ (</a:t>
            </a:r>
            <a:r>
              <a:rPr lang="en-US" altLang="en-US" i="1" dirty="0"/>
              <a:t>continued</a:t>
            </a:r>
            <a:r>
              <a:rPr lang="en-US" altLang="en-US" dirty="0"/>
              <a:t>)</a:t>
            </a:r>
          </a:p>
        </p:txBody>
      </p:sp>
      <p:pic>
        <p:nvPicPr>
          <p:cNvPr id="59395"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7700" y="1927903"/>
            <a:ext cx="3657600" cy="269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5"/>
          <p:cNvSpPr txBox="1">
            <a:spLocks noChangeArrowheads="1"/>
          </p:cNvSpPr>
          <p:nvPr/>
        </p:nvSpPr>
        <p:spPr bwMode="auto">
          <a:xfrm>
            <a:off x="381000" y="4763869"/>
            <a:ext cx="4191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lnSpc>
                <a:spcPct val="100000"/>
              </a:lnSpc>
            </a:pPr>
            <a:r>
              <a:rPr lang="en-US" altLang="en-US" dirty="0"/>
              <a:t>Figure 8.40  See-through power supply that glows blue</a:t>
            </a:r>
          </a:p>
        </p:txBody>
      </p:sp>
      <p:sp>
        <p:nvSpPr>
          <p:cNvPr id="59398" name="TextBox 6"/>
          <p:cNvSpPr txBox="1">
            <a:spLocks noChangeArrowheads="1"/>
          </p:cNvSpPr>
          <p:nvPr/>
        </p:nvSpPr>
        <p:spPr bwMode="auto">
          <a:xfrm>
            <a:off x="5029200" y="4763869"/>
            <a:ext cx="3733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lnSpc>
                <a:spcPct val="100000"/>
              </a:lnSpc>
            </a:pPr>
            <a:r>
              <a:rPr lang="en-US" altLang="en-US" dirty="0"/>
              <a:t>Figure 8.41  Modular-cable power supply</a:t>
            </a:r>
          </a:p>
        </p:txBody>
      </p:sp>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70568" y="2741564"/>
            <a:ext cx="2251064" cy="1868292"/>
          </a:xfrm>
          <a:prstGeom prst="rect">
            <a:avLst/>
          </a:prstGeom>
        </p:spPr>
      </p:pic>
    </p:spTree>
    <p:extLst>
      <p:ext uri="{BB962C8B-B14F-4D97-AF65-F5344CB8AC3E}">
        <p14:creationId xmlns:p14="http://schemas.microsoft.com/office/powerpoint/2010/main" val="163768160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7" name="Rectangle 3"/>
          <p:cNvSpPr>
            <a:spLocks noGrp="1" noChangeArrowheads="1"/>
          </p:cNvSpPr>
          <p:nvPr>
            <p:ph type="title"/>
          </p:nvPr>
        </p:nvSpPr>
        <p:spPr/>
        <p:txBody>
          <a:bodyPr/>
          <a:lstStyle/>
          <a:p>
            <a:r>
              <a:rPr lang="en-US" altLang="en-US" dirty="0"/>
              <a:t>Understanding Electricity (</a:t>
            </a:r>
            <a:r>
              <a:rPr lang="en-US" altLang="en-US" i="1" dirty="0"/>
              <a:t>continued</a:t>
            </a:r>
            <a:r>
              <a:rPr lang="en-US" altLang="en-US" dirty="0"/>
              <a:t>)</a:t>
            </a:r>
          </a:p>
        </p:txBody>
      </p:sp>
      <p:sp>
        <p:nvSpPr>
          <p:cNvPr id="6146" name="Rectangle 2"/>
          <p:cNvSpPr>
            <a:spLocks noGrp="1" noChangeArrowheads="1"/>
          </p:cNvSpPr>
          <p:nvPr>
            <p:ph idx="1"/>
          </p:nvPr>
        </p:nvSpPr>
        <p:spPr/>
        <p:txBody>
          <a:bodyPr/>
          <a:lstStyle/>
          <a:p>
            <a:r>
              <a:rPr lang="en-US" altLang="en-US" dirty="0"/>
              <a:t>Circuit breakers are heat sensitive or electromagnetically-operated switches rated for a specific amperage.</a:t>
            </a:r>
          </a:p>
          <a:p>
            <a:pPr lvl="1"/>
            <a:r>
              <a:rPr lang="en-US" altLang="en-US" dirty="0"/>
              <a:t>Sense when amperage exceeds threshold.</a:t>
            </a:r>
          </a:p>
          <a:p>
            <a:pPr lvl="1"/>
            <a:r>
              <a:rPr lang="en-US" altLang="en-US" dirty="0"/>
              <a:t>Break the circuit to stop the flow of electricity before wiring overheats.</a:t>
            </a:r>
          </a:p>
          <a:p>
            <a:r>
              <a:rPr lang="en-US" altLang="en-US" dirty="0"/>
              <a:t>In the past, fuses were used in homes instead of circuit breakers. </a:t>
            </a:r>
          </a:p>
          <a:p>
            <a:pPr lvl="1"/>
            <a:r>
              <a:rPr lang="en-US" altLang="en-US" dirty="0"/>
              <a:t>Fuse must be replaced every time it blows.</a:t>
            </a:r>
          </a:p>
          <a:p>
            <a:pPr lvl="1"/>
            <a:r>
              <a:rPr lang="en-US" altLang="en-US" dirty="0"/>
              <a:t>Fuses are still used in PC power supplies.</a:t>
            </a:r>
          </a:p>
        </p:txBody>
      </p:sp>
    </p:spTree>
    <p:extLst>
      <p:ext uri="{BB962C8B-B14F-4D97-AF65-F5344CB8AC3E}">
        <p14:creationId xmlns:p14="http://schemas.microsoft.com/office/powerpoint/2010/main" val="205891319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1" name="Rectangle 3"/>
          <p:cNvSpPr>
            <a:spLocks noGrp="1" noChangeArrowheads="1"/>
          </p:cNvSpPr>
          <p:nvPr>
            <p:ph type="title"/>
          </p:nvPr>
        </p:nvSpPr>
        <p:spPr/>
        <p:txBody>
          <a:bodyPr/>
          <a:lstStyle/>
          <a:p>
            <a:r>
              <a:rPr lang="en-US" altLang="en-US" dirty="0"/>
              <a:t>Two Types of Current</a:t>
            </a:r>
          </a:p>
        </p:txBody>
      </p:sp>
      <p:sp>
        <p:nvSpPr>
          <p:cNvPr id="7170" name="Rectangle 2"/>
          <p:cNvSpPr>
            <a:spLocks noGrp="1" noChangeArrowheads="1"/>
          </p:cNvSpPr>
          <p:nvPr>
            <p:ph idx="1"/>
          </p:nvPr>
        </p:nvSpPr>
        <p:spPr/>
        <p:txBody>
          <a:bodyPr/>
          <a:lstStyle/>
          <a:p>
            <a:r>
              <a:rPr lang="en-US" altLang="en-US" dirty="0">
                <a:solidFill>
                  <a:srgbClr val="C00000"/>
                </a:solidFill>
              </a:rPr>
              <a:t>Alternating current (AC)</a:t>
            </a:r>
            <a:r>
              <a:rPr lang="en-US" dirty="0"/>
              <a:t> – </a:t>
            </a:r>
            <a:r>
              <a:rPr lang="en-US" altLang="en-US" dirty="0"/>
              <a:t>electrical current flows in both directions</a:t>
            </a:r>
          </a:p>
          <a:p>
            <a:pPr lvl="1"/>
            <a:r>
              <a:rPr lang="en-US" altLang="en-US" dirty="0"/>
              <a:t>Electricity provided at wall socket</a:t>
            </a:r>
          </a:p>
          <a:p>
            <a:pPr lvl="1"/>
            <a:r>
              <a:rPr lang="en-US" altLang="en-US" dirty="0"/>
              <a:t>Frequency of alternations measured in cycles per second, or hertz (Hz)</a:t>
            </a:r>
          </a:p>
          <a:p>
            <a:r>
              <a:rPr lang="en-US" altLang="en-US" dirty="0">
                <a:solidFill>
                  <a:srgbClr val="C00000"/>
                </a:solidFill>
              </a:rPr>
              <a:t>Direct current (DC)</a:t>
            </a:r>
            <a:r>
              <a:rPr lang="en-US" dirty="0"/>
              <a:t> – </a:t>
            </a:r>
            <a:r>
              <a:rPr lang="en-US" altLang="en-US" dirty="0"/>
              <a:t>electrical current flows in one direction</a:t>
            </a:r>
          </a:p>
          <a:p>
            <a:pPr lvl="1"/>
            <a:r>
              <a:rPr lang="en-US" altLang="en-US" dirty="0"/>
              <a:t>Electricity provided by batteries</a:t>
            </a:r>
          </a:p>
        </p:txBody>
      </p:sp>
    </p:spTree>
    <p:extLst>
      <p:ext uri="{BB962C8B-B14F-4D97-AF65-F5344CB8AC3E}">
        <p14:creationId xmlns:p14="http://schemas.microsoft.com/office/powerpoint/2010/main" val="258660242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3"/>
          <p:cNvSpPr>
            <a:spLocks noGrp="1" noChangeArrowheads="1"/>
          </p:cNvSpPr>
          <p:nvPr>
            <p:ph type="title"/>
          </p:nvPr>
        </p:nvSpPr>
        <p:spPr/>
        <p:txBody>
          <a:bodyPr/>
          <a:lstStyle/>
          <a:p>
            <a:r>
              <a:rPr lang="en-US" altLang="en-US" dirty="0"/>
              <a:t>Two Types of Current (</a:t>
            </a:r>
            <a:r>
              <a:rPr lang="en-US" altLang="en-US" i="1" dirty="0"/>
              <a:t>continued</a:t>
            </a:r>
            <a:r>
              <a:rPr lang="en-US" altLang="en-US" dirty="0"/>
              <a:t>)</a:t>
            </a:r>
          </a:p>
        </p:txBody>
      </p:sp>
      <p:pic>
        <p:nvPicPr>
          <p:cNvPr id="8195"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90800" y="1707432"/>
            <a:ext cx="3962400" cy="35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TextBox 14"/>
          <p:cNvSpPr txBox="1">
            <a:spLocks noChangeArrowheads="1"/>
          </p:cNvSpPr>
          <p:nvPr/>
        </p:nvSpPr>
        <p:spPr bwMode="auto">
          <a:xfrm>
            <a:off x="1160463" y="5441232"/>
            <a:ext cx="6199198"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8.2  Diagrams showing DC and AC flow of electrons</a:t>
            </a:r>
          </a:p>
        </p:txBody>
      </p:sp>
    </p:spTree>
    <p:extLst>
      <p:ext uri="{BB962C8B-B14F-4D97-AF65-F5344CB8AC3E}">
        <p14:creationId xmlns:p14="http://schemas.microsoft.com/office/powerpoint/2010/main" val="311858499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ltLang="en-US" dirty="0"/>
              <a:t>Powering the PC</a:t>
            </a:r>
          </a:p>
        </p:txBody>
      </p:sp>
      <p:sp>
        <p:nvSpPr>
          <p:cNvPr id="10243" name="Rectangle 3"/>
          <p:cNvSpPr>
            <a:spLocks noGrp="1" noChangeArrowheads="1"/>
          </p:cNvSpPr>
          <p:nvPr>
            <p:ph idx="1"/>
          </p:nvPr>
        </p:nvSpPr>
        <p:spPr/>
        <p:txBody>
          <a:bodyPr/>
          <a:lstStyle/>
          <a:p>
            <a:r>
              <a:rPr lang="en-US" altLang="en-US" dirty="0"/>
              <a:t>PCs use DC voltage. </a:t>
            </a:r>
          </a:p>
          <a:p>
            <a:r>
              <a:rPr lang="en-US" altLang="en-US" dirty="0"/>
              <a:t>Power companies supply AC voltage.</a:t>
            </a:r>
          </a:p>
          <a:p>
            <a:r>
              <a:rPr lang="en-US" altLang="en-US" dirty="0"/>
              <a:t>The PC’s power supply converts AC to the proper DC voltage and amperage for the motherboard and peripherals.</a:t>
            </a:r>
          </a:p>
        </p:txBody>
      </p:sp>
    </p:spTree>
    <p:extLst>
      <p:ext uri="{BB962C8B-B14F-4D97-AF65-F5344CB8AC3E}">
        <p14:creationId xmlns:p14="http://schemas.microsoft.com/office/powerpoint/2010/main" val="1596202276"/>
      </p:ext>
    </p:extLst>
  </p:cSld>
  <p:clrMapOvr>
    <a:masterClrMapping/>
  </p:clrMapOvr>
  <p:transition/>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6005</TotalTime>
  <Words>4003</Words>
  <Application>Microsoft Office PowerPoint</Application>
  <PresentationFormat>On-screen Show (4:3)</PresentationFormat>
  <Paragraphs>486</Paragraphs>
  <Slides>59</Slides>
  <Notes>57</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1_Default Design</vt:lpstr>
      <vt:lpstr>Power Supplies</vt:lpstr>
      <vt:lpstr>Overview</vt:lpstr>
      <vt:lpstr>Introduction</vt:lpstr>
      <vt:lpstr>Understanding Electricity</vt:lpstr>
      <vt:lpstr>Understanding Electricity (continued)</vt:lpstr>
      <vt:lpstr>Understanding Electricity (continued)</vt:lpstr>
      <vt:lpstr>Two Types of Current</vt:lpstr>
      <vt:lpstr>Two Types of Current (continued)</vt:lpstr>
      <vt:lpstr>Powering the PC</vt:lpstr>
      <vt:lpstr>Powering the PC (continued)</vt:lpstr>
      <vt:lpstr>Supplying AC</vt:lpstr>
      <vt:lpstr>Supplying AC (continued)</vt:lpstr>
      <vt:lpstr>Supplying AC (continued)</vt:lpstr>
      <vt:lpstr>Testing AC Voltage</vt:lpstr>
      <vt:lpstr>Using Special Equipment to  Test AC Voltage</vt:lpstr>
      <vt:lpstr>Try This! Testing AC</vt:lpstr>
      <vt:lpstr>Protecting the PC from Spikes and Sags in AC Power</vt:lpstr>
      <vt:lpstr>Surge Suppressors</vt:lpstr>
      <vt:lpstr>Surge Suppressors (continued)</vt:lpstr>
      <vt:lpstr>Uninterruptible Power Supply</vt:lpstr>
      <vt:lpstr>Uninterruptible Power Supply (continued)</vt:lpstr>
      <vt:lpstr>Uninterruptible Power Supply (continued)</vt:lpstr>
      <vt:lpstr>Uninterruptible Power Supply (continued)</vt:lpstr>
      <vt:lpstr>Supplying DC</vt:lpstr>
      <vt:lpstr>Supplying DC (continued)</vt:lpstr>
      <vt:lpstr>Power Connectors</vt:lpstr>
      <vt:lpstr>Power Connectors (continued)</vt:lpstr>
      <vt:lpstr>Power Connectors (continued)</vt:lpstr>
      <vt:lpstr>Power Connectors (continued)</vt:lpstr>
      <vt:lpstr>Power Connectors (continued)</vt:lpstr>
      <vt:lpstr>Try This! Testing DC</vt:lpstr>
      <vt:lpstr>ATX</vt:lpstr>
      <vt:lpstr>ATX (continued)</vt:lpstr>
      <vt:lpstr>Power Supply Versions</vt:lpstr>
      <vt:lpstr>Power Supply Versions (continued)</vt:lpstr>
      <vt:lpstr>Power Supply Versions (continued)</vt:lpstr>
      <vt:lpstr>Power Supply Versions (continued)</vt:lpstr>
      <vt:lpstr>Power Supply Versions (continued)</vt:lpstr>
      <vt:lpstr>PCI Express </vt:lpstr>
      <vt:lpstr>Form Factors</vt:lpstr>
      <vt:lpstr>Form Factors (continued)</vt:lpstr>
      <vt:lpstr>Wattage Requirements</vt:lpstr>
      <vt:lpstr>Installing and Maintaining  Power Supplies</vt:lpstr>
      <vt:lpstr>Installing and Maintaining  Power Supplies (continued)</vt:lpstr>
      <vt:lpstr>Installing and Maintaining  Power Supplies (continued)</vt:lpstr>
      <vt:lpstr>Cooling </vt:lpstr>
      <vt:lpstr>Cooling (continued) </vt:lpstr>
      <vt:lpstr>Cooling (continued)</vt:lpstr>
      <vt:lpstr>Cooling (continued)</vt:lpstr>
      <vt:lpstr>Reducing Fan Noise</vt:lpstr>
      <vt:lpstr>CMOS Fan Options</vt:lpstr>
      <vt:lpstr>SpeedFan Utility</vt:lpstr>
      <vt:lpstr>Troubleshooting Power Supplies</vt:lpstr>
      <vt:lpstr>Power Supply Test</vt:lpstr>
      <vt:lpstr>When Power Supplies Die Slowly </vt:lpstr>
      <vt:lpstr>Fuses and Fire</vt:lpstr>
      <vt:lpstr>Fire Extinguishers</vt:lpstr>
      <vt:lpstr>Beyond A+</vt:lpstr>
      <vt:lpstr>Beyond A+ (continued)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 Supplies</dc:title>
  <dc:creator>Jeanette</dc:creator>
  <cp:lastModifiedBy>Pineda, Angelo</cp:lastModifiedBy>
  <cp:revision>213</cp:revision>
  <dcterms:modified xsi:type="dcterms:W3CDTF">2016-06-20T14:27:26Z</dcterms:modified>
</cp:coreProperties>
</file>