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Lst>
  <p:notesMasterIdLst>
    <p:notesMasterId r:id="rId70"/>
  </p:notesMasterIdLst>
  <p:sldIdLst>
    <p:sldId id="372" r:id="rId2"/>
    <p:sldId id="330" r:id="rId3"/>
    <p:sldId id="392" r:id="rId4"/>
    <p:sldId id="373" r:id="rId5"/>
    <p:sldId id="322" r:id="rId6"/>
    <p:sldId id="334" r:id="rId7"/>
    <p:sldId id="431" r:id="rId8"/>
    <p:sldId id="340" r:id="rId9"/>
    <p:sldId id="432" r:id="rId10"/>
    <p:sldId id="433" r:id="rId11"/>
    <p:sldId id="380" r:id="rId12"/>
    <p:sldId id="405" r:id="rId13"/>
    <p:sldId id="406" r:id="rId14"/>
    <p:sldId id="383" r:id="rId15"/>
    <p:sldId id="346" r:id="rId16"/>
    <p:sldId id="347" r:id="rId17"/>
    <p:sldId id="434" r:id="rId18"/>
    <p:sldId id="385" r:id="rId19"/>
    <p:sldId id="364" r:id="rId20"/>
    <p:sldId id="435" r:id="rId21"/>
    <p:sldId id="407" r:id="rId22"/>
    <p:sldId id="456" r:id="rId23"/>
    <p:sldId id="409" r:id="rId24"/>
    <p:sldId id="436" r:id="rId25"/>
    <p:sldId id="437" r:id="rId26"/>
    <p:sldId id="410" r:id="rId27"/>
    <p:sldId id="438" r:id="rId28"/>
    <p:sldId id="411" r:id="rId29"/>
    <p:sldId id="412" r:id="rId30"/>
    <p:sldId id="439" r:id="rId31"/>
    <p:sldId id="413" r:id="rId32"/>
    <p:sldId id="414" r:id="rId33"/>
    <p:sldId id="416" r:id="rId34"/>
    <p:sldId id="417" r:id="rId35"/>
    <p:sldId id="418" r:id="rId36"/>
    <p:sldId id="419" r:id="rId37"/>
    <p:sldId id="420" r:id="rId38"/>
    <p:sldId id="421" r:id="rId39"/>
    <p:sldId id="442" r:id="rId40"/>
    <p:sldId id="443" r:id="rId41"/>
    <p:sldId id="444" r:id="rId42"/>
    <p:sldId id="422" r:id="rId43"/>
    <p:sldId id="445" r:id="rId44"/>
    <p:sldId id="446" r:id="rId45"/>
    <p:sldId id="423" r:id="rId46"/>
    <p:sldId id="448" r:id="rId47"/>
    <p:sldId id="457" r:id="rId48"/>
    <p:sldId id="449" r:id="rId49"/>
    <p:sldId id="450" r:id="rId50"/>
    <p:sldId id="424" r:id="rId51"/>
    <p:sldId id="425" r:id="rId52"/>
    <p:sldId id="426" r:id="rId53"/>
    <p:sldId id="427" r:id="rId54"/>
    <p:sldId id="451" r:id="rId55"/>
    <p:sldId id="428" r:id="rId56"/>
    <p:sldId id="452" r:id="rId57"/>
    <p:sldId id="458" r:id="rId58"/>
    <p:sldId id="355" r:id="rId59"/>
    <p:sldId id="356" r:id="rId60"/>
    <p:sldId id="454" r:id="rId61"/>
    <p:sldId id="429" r:id="rId62"/>
    <p:sldId id="430" r:id="rId63"/>
    <p:sldId id="455" r:id="rId64"/>
    <p:sldId id="367" r:id="rId65"/>
    <p:sldId id="370" r:id="rId66"/>
    <p:sldId id="368" r:id="rId67"/>
    <p:sldId id="369" r:id="rId68"/>
    <p:sldId id="400" r:id="rId69"/>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1" charset="0"/>
        <a:ea typeface="MS Gothic" pitchFamily="49" charset="-128"/>
        <a:cs typeface="MS Gothic" pitchFamily="49" charset="-128"/>
      </a:defRPr>
    </a:lvl1pPr>
    <a:lvl2pPr marL="457200" algn="l" rtl="0" fontAlgn="base">
      <a:spcBef>
        <a:spcPct val="0"/>
      </a:spcBef>
      <a:spcAft>
        <a:spcPct val="0"/>
      </a:spcAft>
      <a:defRPr kern="1200">
        <a:solidFill>
          <a:schemeClr val="tx1"/>
        </a:solidFill>
        <a:latin typeface="Arial" pitchFamily="-1" charset="0"/>
        <a:ea typeface="MS Gothic" pitchFamily="49" charset="-128"/>
        <a:cs typeface="MS Gothic" pitchFamily="49" charset="-128"/>
      </a:defRPr>
    </a:lvl2pPr>
    <a:lvl3pPr marL="914400" algn="l" rtl="0" fontAlgn="base">
      <a:spcBef>
        <a:spcPct val="0"/>
      </a:spcBef>
      <a:spcAft>
        <a:spcPct val="0"/>
      </a:spcAft>
      <a:defRPr kern="1200">
        <a:solidFill>
          <a:schemeClr val="tx1"/>
        </a:solidFill>
        <a:latin typeface="Arial" pitchFamily="-1" charset="0"/>
        <a:ea typeface="MS Gothic" pitchFamily="49" charset="-128"/>
        <a:cs typeface="MS Gothic" pitchFamily="49" charset="-128"/>
      </a:defRPr>
    </a:lvl3pPr>
    <a:lvl4pPr marL="1371600" algn="l" rtl="0" fontAlgn="base">
      <a:spcBef>
        <a:spcPct val="0"/>
      </a:spcBef>
      <a:spcAft>
        <a:spcPct val="0"/>
      </a:spcAft>
      <a:defRPr kern="1200">
        <a:solidFill>
          <a:schemeClr val="tx1"/>
        </a:solidFill>
        <a:latin typeface="Arial" pitchFamily="-1" charset="0"/>
        <a:ea typeface="MS Gothic" pitchFamily="49" charset="-128"/>
        <a:cs typeface="MS Gothic" pitchFamily="49" charset="-128"/>
      </a:defRPr>
    </a:lvl4pPr>
    <a:lvl5pPr marL="1828800" algn="l" rtl="0" fontAlgn="base">
      <a:spcBef>
        <a:spcPct val="0"/>
      </a:spcBef>
      <a:spcAft>
        <a:spcPct val="0"/>
      </a:spcAft>
      <a:defRPr kern="1200">
        <a:solidFill>
          <a:schemeClr val="tx1"/>
        </a:solidFill>
        <a:latin typeface="Arial" pitchFamily="-1" charset="0"/>
        <a:ea typeface="MS Gothic" pitchFamily="49" charset="-128"/>
        <a:cs typeface="MS Gothic" pitchFamily="49" charset="-128"/>
      </a:defRPr>
    </a:lvl5pPr>
    <a:lvl6pPr marL="2286000" algn="l" defTabSz="457200" rtl="0" eaLnBrk="1" latinLnBrk="0" hangingPunct="1">
      <a:defRPr kern="1200">
        <a:solidFill>
          <a:schemeClr val="tx1"/>
        </a:solidFill>
        <a:latin typeface="Arial" pitchFamily="-1" charset="0"/>
        <a:ea typeface="MS Gothic" pitchFamily="49" charset="-128"/>
        <a:cs typeface="MS Gothic" pitchFamily="49" charset="-128"/>
      </a:defRPr>
    </a:lvl6pPr>
    <a:lvl7pPr marL="2743200" algn="l" defTabSz="457200" rtl="0" eaLnBrk="1" latinLnBrk="0" hangingPunct="1">
      <a:defRPr kern="1200">
        <a:solidFill>
          <a:schemeClr val="tx1"/>
        </a:solidFill>
        <a:latin typeface="Arial" pitchFamily="-1" charset="0"/>
        <a:ea typeface="MS Gothic" pitchFamily="49" charset="-128"/>
        <a:cs typeface="MS Gothic" pitchFamily="49" charset="-128"/>
      </a:defRPr>
    </a:lvl7pPr>
    <a:lvl8pPr marL="3200400" algn="l" defTabSz="457200" rtl="0" eaLnBrk="1" latinLnBrk="0" hangingPunct="1">
      <a:defRPr kern="1200">
        <a:solidFill>
          <a:schemeClr val="tx1"/>
        </a:solidFill>
        <a:latin typeface="Arial" pitchFamily="-1" charset="0"/>
        <a:ea typeface="MS Gothic" pitchFamily="49" charset="-128"/>
        <a:cs typeface="MS Gothic" pitchFamily="49" charset="-128"/>
      </a:defRPr>
    </a:lvl8pPr>
    <a:lvl9pPr marL="3657600" algn="l" defTabSz="457200" rtl="0" eaLnBrk="1" latinLnBrk="0" hangingPunct="1">
      <a:defRPr kern="1200">
        <a:solidFill>
          <a:schemeClr val="tx1"/>
        </a:solidFill>
        <a:latin typeface="Arial" pitchFamily="-1" charset="0"/>
        <a:ea typeface="MS Gothic" pitchFamily="49" charset="-128"/>
        <a:cs typeface="MS Gothic" pitchFamily="49" charset="-128"/>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0000"/>
    <a:srgbClr val="800000"/>
    <a:srgbClr val="006600"/>
    <a:srgbClr val="FF0000"/>
    <a:srgbClr val="CCFFCC"/>
    <a:srgbClr val="FFE6A1"/>
    <a:srgbClr val="FFCC66"/>
    <a:srgbClr val="A50021"/>
    <a:srgbClr val="66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3" autoAdjust="0"/>
    <p:restoredTop sz="90680" autoAdjust="0"/>
  </p:normalViewPr>
  <p:slideViewPr>
    <p:cSldViewPr>
      <p:cViewPr varScale="1">
        <p:scale>
          <a:sx n="67" d="100"/>
          <a:sy n="67" d="100"/>
        </p:scale>
        <p:origin x="-1476" y="-90"/>
      </p:cViewPr>
      <p:guideLst>
        <p:guide orient="horz" pos="2160"/>
        <p:guide pos="2880"/>
      </p:guideLst>
    </p:cSldViewPr>
  </p:slideViewPr>
  <p:outlineViewPr>
    <p:cViewPr>
      <p:scale>
        <a:sx n="33" d="100"/>
        <a:sy n="33" d="100"/>
      </p:scale>
      <p:origin x="0" y="35190"/>
    </p:cViewPr>
    <p:sldLst>
      <p:sld r:id="rId1" collapse="1"/>
    </p:sldLst>
  </p:outlineViewPr>
  <p:notesTextViewPr>
    <p:cViewPr>
      <p:scale>
        <a:sx n="100" d="100"/>
        <a:sy n="100" d="100"/>
      </p:scale>
      <p:origin x="0" y="0"/>
    </p:cViewPr>
  </p:notesTextViewPr>
  <p:sorterViewPr>
    <p:cViewPr>
      <p:scale>
        <a:sx n="150" d="100"/>
        <a:sy n="150" d="100"/>
      </p:scale>
      <p:origin x="0" y="26094"/>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s>
</file>

<file path=ppt/_rels/viewProps.xml.rels><?xml version="1.0" encoding="UTF-8" standalone="yes"?>
<Relationships xmlns="http://schemas.openxmlformats.org/package/2006/relationships"><Relationship Id="rId1"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341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US" dirty="0"/>
          </a:p>
        </p:txBody>
      </p:sp>
      <p:sp>
        <p:nvSpPr>
          <p:cNvPr id="273411"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US" dirty="0"/>
          </a:p>
        </p:txBody>
      </p:sp>
      <p:sp>
        <p:nvSpPr>
          <p:cNvPr id="8499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273413"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73414"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US" dirty="0"/>
          </a:p>
        </p:txBody>
      </p:sp>
      <p:sp>
        <p:nvSpPr>
          <p:cNvPr id="273415"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E28C3447-A7F4-B348-85BC-E8A27D18460B}" type="slidenum">
              <a:rPr lang="en-US"/>
              <a:pPr/>
              <a:t>‹#›</a:t>
            </a:fld>
            <a:endParaRPr lang="en-US" dirty="0"/>
          </a:p>
        </p:txBody>
      </p:sp>
    </p:spTree>
    <p:extLst>
      <p:ext uri="{BB962C8B-B14F-4D97-AF65-F5344CB8AC3E}">
        <p14:creationId xmlns:p14="http://schemas.microsoft.com/office/powerpoint/2010/main" val="211089807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S PGothic" pitchFamily="34" charset="-128"/>
        <a:cs typeface="MS PGothic" pitchFamily="34" charset="-128"/>
      </a:defRPr>
    </a:lvl1pPr>
    <a:lvl2pPr marL="457200" algn="l" rtl="0" eaLnBrk="0" fontAlgn="base" hangingPunct="0">
      <a:spcBef>
        <a:spcPct val="30000"/>
      </a:spcBef>
      <a:spcAft>
        <a:spcPct val="0"/>
      </a:spcAft>
      <a:defRPr sz="1200" kern="1200">
        <a:solidFill>
          <a:schemeClr val="tx1"/>
        </a:solidFill>
        <a:latin typeface="Arial" charset="0"/>
        <a:ea typeface="MS PGothic" pitchFamily="34" charset="-128"/>
        <a:cs typeface="MS PGothic" pitchFamily="34" charset="-128"/>
      </a:defRPr>
    </a:lvl2pPr>
    <a:lvl3pPr marL="914400" algn="l" rtl="0" eaLnBrk="0" fontAlgn="base" hangingPunct="0">
      <a:spcBef>
        <a:spcPct val="30000"/>
      </a:spcBef>
      <a:spcAft>
        <a:spcPct val="0"/>
      </a:spcAft>
      <a:defRPr sz="1200" kern="1200">
        <a:solidFill>
          <a:schemeClr val="tx1"/>
        </a:solidFill>
        <a:latin typeface="Arial" charset="0"/>
        <a:ea typeface="MS PGothic" pitchFamily="34" charset="-128"/>
        <a:cs typeface="MS PGothic" pitchFamily="34" charset="-128"/>
      </a:defRPr>
    </a:lvl3pPr>
    <a:lvl4pPr marL="1371600" algn="l" rtl="0" eaLnBrk="0" fontAlgn="base" hangingPunct="0">
      <a:spcBef>
        <a:spcPct val="30000"/>
      </a:spcBef>
      <a:spcAft>
        <a:spcPct val="0"/>
      </a:spcAft>
      <a:defRPr sz="1200" kern="1200">
        <a:solidFill>
          <a:schemeClr val="tx1"/>
        </a:solidFill>
        <a:latin typeface="Arial" charset="0"/>
        <a:ea typeface="MS PGothic" pitchFamily="34" charset="-128"/>
        <a:cs typeface="MS PGothic" pitchFamily="34" charset="-128"/>
      </a:defRPr>
    </a:lvl4pPr>
    <a:lvl5pPr marL="1828800" algn="l" rtl="0" eaLnBrk="0" fontAlgn="base" hangingPunct="0">
      <a:spcBef>
        <a:spcPct val="30000"/>
      </a:spcBef>
      <a:spcAft>
        <a:spcPct val="0"/>
      </a:spcAft>
      <a:defRPr sz="1200" kern="1200">
        <a:solidFill>
          <a:schemeClr val="tx1"/>
        </a:solidFill>
        <a:latin typeface="Arial" charset="0"/>
        <a:ea typeface="MS PGothic" pitchFamily="34" charset="-128"/>
        <a:cs typeface="MS PGothic" pitchFamily="34"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Rot="1" noChangeAspect="1" noChangeArrowheads="1" noTextEdit="1"/>
          </p:cNvSpPr>
          <p:nvPr>
            <p:ph type="sldImg"/>
          </p:nvPr>
        </p:nvSpPr>
        <p:spPr>
          <a:ln/>
        </p:spPr>
      </p:sp>
      <p:sp>
        <p:nvSpPr>
          <p:cNvPr id="86019" name="Rectangle 3"/>
          <p:cNvSpPr>
            <a:spLocks noGrp="1" noChangeArrowheads="1"/>
          </p:cNvSpPr>
          <p:nvPr>
            <p:ph type="body" idx="1"/>
          </p:nvPr>
        </p:nvSpPr>
        <p:spPr>
          <a:noFill/>
          <a:ln/>
        </p:spPr>
        <p:txBody>
          <a:bodyPr/>
          <a:lstStyle/>
          <a:p>
            <a:endParaRPr lang="en-US" dirty="0">
              <a:latin typeface="Arial" pitchFamily="-1"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Image Placeholder 1"/>
          <p:cNvSpPr>
            <a:spLocks noGrp="1" noRot="1" noChangeAspect="1" noTextEdit="1"/>
          </p:cNvSpPr>
          <p:nvPr>
            <p:ph type="sldImg"/>
          </p:nvPr>
        </p:nvSpPr>
        <p:spPr>
          <a:ln/>
        </p:spPr>
      </p:sp>
      <p:sp>
        <p:nvSpPr>
          <p:cNvPr id="95235" name="Notes Placeholder 2"/>
          <p:cNvSpPr>
            <a:spLocks noGrp="1"/>
          </p:cNvSpPr>
          <p:nvPr>
            <p:ph type="body" idx="1"/>
          </p:nvPr>
        </p:nvSpPr>
        <p:spPr>
          <a:noFill/>
          <a:ln/>
        </p:spPr>
        <p:txBody>
          <a:bodyPr/>
          <a:lstStyle/>
          <a:p>
            <a:r>
              <a:rPr lang="en-US" dirty="0">
                <a:latin typeface="Arial" pitchFamily="-1" charset="0"/>
              </a:rPr>
              <a:t>ATX is distinct from AT in the lack of an AT keyboard port, replaced with a rear panel that has all necessary ports built in. Note the mini-DIN (PS/2) keyboard and mouse ports at the left of Figure 7.7, until recently, standard features on almost all ATX boards. </a:t>
            </a:r>
          </a:p>
          <a:p>
            <a:endParaRPr lang="en-US" dirty="0">
              <a:latin typeface="Arial" pitchFamily="-1" charset="0"/>
            </a:endParaRPr>
          </a:p>
          <a:p>
            <a:r>
              <a:rPr lang="en-US" dirty="0">
                <a:latin typeface="Arial" pitchFamily="-1" charset="0"/>
              </a:rPr>
              <a:t>Figure 7.8 shows AT and ATX motherboards—note the radical differences in placement of internal connections.</a:t>
            </a:r>
          </a:p>
        </p:txBody>
      </p:sp>
      <p:sp>
        <p:nvSpPr>
          <p:cNvPr id="95236" name="Slide Number Placeholder 3"/>
          <p:cNvSpPr>
            <a:spLocks noGrp="1"/>
          </p:cNvSpPr>
          <p:nvPr>
            <p:ph type="sldNum" sz="quarter" idx="5"/>
          </p:nvPr>
        </p:nvSpPr>
        <p:spPr>
          <a:noFill/>
        </p:spPr>
        <p:txBody>
          <a:bodyPr/>
          <a:lstStyle/>
          <a:p>
            <a:fld id="{D097CC69-1196-6649-BB8C-8796776ED7DD}" type="slidenum">
              <a:rPr lang="en-US"/>
              <a:pPr/>
              <a:t>10</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p:cNvSpPr>
            <a:spLocks noGrp="1" noChangeArrowheads="1"/>
          </p:cNvSpPr>
          <p:nvPr>
            <p:ph type="sldNum" sz="quarter" idx="5"/>
          </p:nvPr>
        </p:nvSpPr>
        <p:spPr>
          <a:noFill/>
        </p:spPr>
        <p:txBody>
          <a:bodyPr/>
          <a:lstStyle/>
          <a:p>
            <a:fld id="{AA6DFCBD-21E1-6D46-A775-3E081EC57A18}" type="slidenum">
              <a:rPr lang="en-US"/>
              <a:pPr/>
              <a:t>11</a:t>
            </a:fld>
            <a:endParaRPr lang="en-US" dirty="0"/>
          </a:p>
        </p:txBody>
      </p:sp>
      <p:sp>
        <p:nvSpPr>
          <p:cNvPr id="96259" name="Rectangle 2"/>
          <p:cNvSpPr>
            <a:spLocks noGrp="1" noRot="1" noChangeAspect="1" noChangeArrowheads="1" noTextEdit="1"/>
          </p:cNvSpPr>
          <p:nvPr>
            <p:ph type="sldImg"/>
          </p:nvPr>
        </p:nvSpPr>
        <p:spPr>
          <a:ln/>
        </p:spPr>
      </p:sp>
      <p:sp>
        <p:nvSpPr>
          <p:cNvPr id="96260" name="Rectangle 3"/>
          <p:cNvSpPr>
            <a:spLocks noGrp="1" noChangeArrowheads="1"/>
          </p:cNvSpPr>
          <p:nvPr>
            <p:ph type="body" idx="1"/>
          </p:nvPr>
        </p:nvSpPr>
        <p:spPr>
          <a:noFill/>
          <a:ln/>
        </p:spPr>
        <p:txBody>
          <a:bodyPr/>
          <a:lstStyle/>
          <a:p>
            <a:pPr eaLnBrk="1" hangingPunct="1"/>
            <a:endParaRPr lang="en-US" dirty="0">
              <a:latin typeface="Arial" pitchFamily="-1"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a:spLocks noGrp="1" noChangeArrowheads="1"/>
          </p:cNvSpPr>
          <p:nvPr>
            <p:ph type="sldNum" sz="quarter" idx="5"/>
          </p:nvPr>
        </p:nvSpPr>
        <p:spPr>
          <a:noFill/>
        </p:spPr>
        <p:txBody>
          <a:bodyPr/>
          <a:lstStyle/>
          <a:p>
            <a:fld id="{1EC88501-06BA-814E-AD59-B6F2D8D5A09F}" type="slidenum">
              <a:rPr lang="en-US"/>
              <a:pPr/>
              <a:t>14</a:t>
            </a:fld>
            <a:endParaRPr lang="en-US" dirty="0"/>
          </a:p>
        </p:txBody>
      </p:sp>
      <p:sp>
        <p:nvSpPr>
          <p:cNvPr id="97283" name="Rectangle 2"/>
          <p:cNvSpPr>
            <a:spLocks noGrp="1" noRot="1" noChangeAspect="1" noChangeArrowheads="1" noTextEdit="1"/>
          </p:cNvSpPr>
          <p:nvPr>
            <p:ph type="sldImg"/>
          </p:nvPr>
        </p:nvSpPr>
        <p:spPr>
          <a:ln/>
        </p:spPr>
      </p:sp>
      <p:sp>
        <p:nvSpPr>
          <p:cNvPr id="97284" name="Rectangle 3"/>
          <p:cNvSpPr>
            <a:spLocks noGrp="1" noChangeArrowheads="1"/>
          </p:cNvSpPr>
          <p:nvPr>
            <p:ph type="body" idx="1"/>
          </p:nvPr>
        </p:nvSpPr>
        <p:spPr>
          <a:noFill/>
          <a:ln/>
        </p:spPr>
        <p:txBody>
          <a:bodyPr/>
          <a:lstStyle/>
          <a:p>
            <a:pPr eaLnBrk="1" hangingPunct="1"/>
            <a:r>
              <a:rPr lang="en-US" dirty="0">
                <a:latin typeface="Arial" pitchFamily="-1" charset="0"/>
              </a:rPr>
              <a:t>RISER cards hold multiple I/O cards.</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Rot="1" noChangeAspect="1" noChangeArrowheads="1" noTextEdit="1"/>
          </p:cNvSpPr>
          <p:nvPr>
            <p:ph type="sldImg"/>
          </p:nvPr>
        </p:nvSpPr>
        <p:spPr>
          <a:ln/>
        </p:spPr>
      </p:sp>
      <p:sp>
        <p:nvSpPr>
          <p:cNvPr id="98307" name="Rectangle 3"/>
          <p:cNvSpPr>
            <a:spLocks noGrp="1" noChangeArrowheads="1"/>
          </p:cNvSpPr>
          <p:nvPr>
            <p:ph type="body" idx="1"/>
          </p:nvPr>
        </p:nvSpPr>
        <p:spPr>
          <a:noFill/>
          <a:ln/>
        </p:spPr>
        <p:txBody>
          <a:bodyPr/>
          <a:lstStyle/>
          <a:p>
            <a:endParaRPr lang="en-US" dirty="0">
              <a:latin typeface="Arial" pitchFamily="-1"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Rot="1" noChangeAspect="1" noChangeArrowheads="1" noTextEdit="1"/>
          </p:cNvSpPr>
          <p:nvPr>
            <p:ph type="sldImg"/>
          </p:nvPr>
        </p:nvSpPr>
        <p:spPr>
          <a:ln/>
        </p:spPr>
      </p:sp>
      <p:sp>
        <p:nvSpPr>
          <p:cNvPr id="99331" name="Rectangle 3"/>
          <p:cNvSpPr>
            <a:spLocks noGrp="1" noChangeArrowheads="1"/>
          </p:cNvSpPr>
          <p:nvPr>
            <p:ph type="body" idx="1"/>
          </p:nvPr>
        </p:nvSpPr>
        <p:spPr>
          <a:noFill/>
          <a:ln/>
        </p:spPr>
        <p:txBody>
          <a:bodyPr/>
          <a:lstStyle/>
          <a:p>
            <a:endParaRPr lang="en-US" dirty="0">
              <a:latin typeface="Arial" pitchFamily="-1"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Slide Image Placeholder 1"/>
          <p:cNvSpPr>
            <a:spLocks noGrp="1" noRot="1" noChangeAspect="1" noTextEdit="1"/>
          </p:cNvSpPr>
          <p:nvPr>
            <p:ph type="sldImg"/>
          </p:nvPr>
        </p:nvSpPr>
        <p:spPr>
          <a:ln/>
        </p:spPr>
      </p:sp>
      <p:sp>
        <p:nvSpPr>
          <p:cNvPr id="100355" name="Notes Placeholder 2"/>
          <p:cNvSpPr>
            <a:spLocks noGrp="1"/>
          </p:cNvSpPr>
          <p:nvPr>
            <p:ph type="body" idx="1"/>
          </p:nvPr>
        </p:nvSpPr>
        <p:spPr>
          <a:noFill/>
          <a:ln/>
        </p:spPr>
        <p:txBody>
          <a:bodyPr/>
          <a:lstStyle/>
          <a:p>
            <a:r>
              <a:rPr lang="en-US" dirty="0">
                <a:latin typeface="Arial" pitchFamily="-1" charset="0"/>
              </a:rPr>
              <a:t>Figure</a:t>
            </a:r>
            <a:r>
              <a:rPr lang="en-US" baseline="0" dirty="0">
                <a:latin typeface="Arial" pitchFamily="-1" charset="0"/>
              </a:rPr>
              <a:t> 7.13</a:t>
            </a:r>
            <a:r>
              <a:rPr lang="en-US" dirty="0">
                <a:latin typeface="Arial" pitchFamily="-1" charset="0"/>
              </a:rPr>
              <a:t> shows a typical Super I/O chip.</a:t>
            </a:r>
          </a:p>
          <a:p>
            <a:endParaRPr lang="en-US" dirty="0">
              <a:latin typeface="Arial" pitchFamily="-1" charset="0"/>
            </a:endParaRPr>
          </a:p>
          <a:p>
            <a:r>
              <a:rPr lang="en-US" dirty="0">
                <a:latin typeface="Arial" pitchFamily="-1" charset="0"/>
              </a:rPr>
              <a:t>Most motherboards ship with an optical disc with drivers, support programs, and extra-special goodies such as antivirus software (see Figure 7.14).</a:t>
            </a:r>
          </a:p>
        </p:txBody>
      </p:sp>
      <p:sp>
        <p:nvSpPr>
          <p:cNvPr id="100356" name="Slide Number Placeholder 3"/>
          <p:cNvSpPr>
            <a:spLocks noGrp="1"/>
          </p:cNvSpPr>
          <p:nvPr>
            <p:ph type="sldNum" sz="quarter" idx="5"/>
          </p:nvPr>
        </p:nvSpPr>
        <p:spPr>
          <a:noFill/>
        </p:spPr>
        <p:txBody>
          <a:bodyPr/>
          <a:lstStyle/>
          <a:p>
            <a:fld id="{73F5A29D-C876-ED41-9E94-E727B4EDEFEF}" type="slidenum">
              <a:rPr lang="en-US"/>
              <a:pPr/>
              <a:t>17</a:t>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Rot="1" noChangeAspect="1" noChangeArrowheads="1" noTextEdit="1"/>
          </p:cNvSpPr>
          <p:nvPr>
            <p:ph type="sldImg"/>
          </p:nvPr>
        </p:nvSpPr>
        <p:spPr>
          <a:ln/>
        </p:spPr>
      </p:sp>
      <p:sp>
        <p:nvSpPr>
          <p:cNvPr id="101379" name="Rectangle 3"/>
          <p:cNvSpPr>
            <a:spLocks noGrp="1" noChangeArrowheads="1"/>
          </p:cNvSpPr>
          <p:nvPr>
            <p:ph type="body" idx="1"/>
          </p:nvPr>
        </p:nvSpPr>
        <p:spPr>
          <a:noFill/>
          <a:ln/>
        </p:spPr>
        <p:txBody>
          <a:bodyPr/>
          <a:lstStyle/>
          <a:p>
            <a:endParaRPr lang="en-US" dirty="0">
              <a:latin typeface="Arial" pitchFamily="-1"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Rot="1" noChangeAspect="1" noChangeArrowheads="1" noTextEdit="1"/>
          </p:cNvSpPr>
          <p:nvPr>
            <p:ph type="sldImg"/>
          </p:nvPr>
        </p:nvSpPr>
        <p:spPr>
          <a:ln/>
        </p:spPr>
      </p:sp>
      <p:sp>
        <p:nvSpPr>
          <p:cNvPr id="105475" name="Rectangle 3"/>
          <p:cNvSpPr>
            <a:spLocks noGrp="1" noChangeArrowheads="1"/>
          </p:cNvSpPr>
          <p:nvPr>
            <p:ph type="body" idx="1"/>
          </p:nvPr>
        </p:nvSpPr>
        <p:spPr>
          <a:noFill/>
          <a:ln/>
        </p:spPr>
        <p:txBody>
          <a:bodyPr/>
          <a:lstStyle/>
          <a:p>
            <a:r>
              <a:rPr lang="en-US" dirty="0">
                <a:latin typeface="Arial" pitchFamily="-1" charset="0"/>
              </a:rPr>
              <a:t>Many motherboards have a port for connecting to audio jacks on the front of the case. These enable you to plug headphones or microphones into the front rather than the rear of the case.</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Slide Image Placeholder 1"/>
          <p:cNvSpPr>
            <a:spLocks noGrp="1" noRot="1" noChangeAspect="1" noTextEdit="1"/>
          </p:cNvSpPr>
          <p:nvPr>
            <p:ph type="sldImg"/>
          </p:nvPr>
        </p:nvSpPr>
        <p:spPr>
          <a:ln/>
        </p:spPr>
      </p:sp>
      <p:sp>
        <p:nvSpPr>
          <p:cNvPr id="106499" name="Notes Placeholder 2"/>
          <p:cNvSpPr>
            <a:spLocks noGrp="1"/>
          </p:cNvSpPr>
          <p:nvPr>
            <p:ph type="body" idx="1"/>
          </p:nvPr>
        </p:nvSpPr>
        <p:spPr>
          <a:noFill/>
          <a:ln/>
        </p:spPr>
        <p:txBody>
          <a:bodyPr/>
          <a:lstStyle/>
          <a:p>
            <a:r>
              <a:rPr lang="en-US" dirty="0">
                <a:latin typeface="Arial" pitchFamily="-1" charset="0"/>
              </a:rPr>
              <a:t>This motherboard has special connectors for the other ports, and the motherboard comes with the dongles you need to connect them (see Figure 7.16).   You can also buy add-on front USB and FireWire devices that go into a 3.5-inch drive bay (see Figure 7.17).</a:t>
            </a:r>
          </a:p>
          <a:p>
            <a:endParaRPr lang="en-US" dirty="0">
              <a:latin typeface="Arial" pitchFamily="-1" charset="0"/>
            </a:endParaRPr>
          </a:p>
        </p:txBody>
      </p:sp>
      <p:sp>
        <p:nvSpPr>
          <p:cNvPr id="106500" name="Slide Number Placeholder 3"/>
          <p:cNvSpPr>
            <a:spLocks noGrp="1"/>
          </p:cNvSpPr>
          <p:nvPr>
            <p:ph type="sldNum" sz="quarter" idx="5"/>
          </p:nvPr>
        </p:nvSpPr>
        <p:spPr>
          <a:noFill/>
        </p:spPr>
        <p:txBody>
          <a:bodyPr/>
          <a:lstStyle/>
          <a:p>
            <a:fld id="{9BE0AACA-0860-394F-BD55-4B39DC2BE5C8}" type="slidenum">
              <a:rPr lang="en-US"/>
              <a:pPr/>
              <a:t>20</a:t>
            </a:fld>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Slide Image Placeholder 1"/>
          <p:cNvSpPr>
            <a:spLocks noGrp="1" noRot="1" noChangeAspect="1" noTextEdit="1"/>
          </p:cNvSpPr>
          <p:nvPr>
            <p:ph type="sldImg"/>
          </p:nvPr>
        </p:nvSpPr>
        <p:spPr>
          <a:ln/>
        </p:spPr>
      </p:sp>
      <p:sp>
        <p:nvSpPr>
          <p:cNvPr id="107523" name="Notes Placeholder 2"/>
          <p:cNvSpPr>
            <a:spLocks noGrp="1"/>
          </p:cNvSpPr>
          <p:nvPr>
            <p:ph type="body" idx="1"/>
          </p:nvPr>
        </p:nvSpPr>
        <p:spPr>
          <a:noFill/>
          <a:ln/>
        </p:spPr>
        <p:txBody>
          <a:bodyPr/>
          <a:lstStyle/>
          <a:p>
            <a:r>
              <a:rPr lang="en-US" dirty="0">
                <a:latin typeface="Arial" pitchFamily="-1" charset="0"/>
              </a:rPr>
              <a:t>On some systems, the expansion slots connect to the Southbridge (see Figure 7.18). On other systems, the expansion slots connect to the Northbridge (see Figure 7.19). </a:t>
            </a:r>
          </a:p>
        </p:txBody>
      </p:sp>
      <p:sp>
        <p:nvSpPr>
          <p:cNvPr id="107524" name="Slide Number Placeholder 3"/>
          <p:cNvSpPr>
            <a:spLocks noGrp="1"/>
          </p:cNvSpPr>
          <p:nvPr>
            <p:ph type="sldNum" sz="quarter" idx="5"/>
          </p:nvPr>
        </p:nvSpPr>
        <p:spPr>
          <a:noFill/>
        </p:spPr>
        <p:txBody>
          <a:bodyPr/>
          <a:lstStyle/>
          <a:p>
            <a:fld id="{8DAE003F-B6BB-C244-9412-B6829C596755}" type="slidenum">
              <a:rPr lang="en-US"/>
              <a:pPr/>
              <a:t>24</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a:noFill/>
        </p:spPr>
        <p:txBody>
          <a:bodyPr/>
          <a:lstStyle/>
          <a:p>
            <a:fld id="{DE7009DB-BB61-2E45-9BB9-19B33440A3E1}" type="slidenum">
              <a:rPr lang="en-US"/>
              <a:pPr/>
              <a:t>2</a:t>
            </a:fld>
            <a:endParaRPr lang="en-US" dirty="0"/>
          </a:p>
        </p:txBody>
      </p:sp>
      <p:sp>
        <p:nvSpPr>
          <p:cNvPr id="87043" name="Rectangle 2"/>
          <p:cNvSpPr>
            <a:spLocks noGrp="1" noRot="1" noChangeAspect="1" noChangeArrowheads="1" noTextEdit="1"/>
          </p:cNvSpPr>
          <p:nvPr>
            <p:ph type="sldImg"/>
          </p:nvPr>
        </p:nvSpPr>
        <p:spPr>
          <a:ln/>
        </p:spPr>
      </p:sp>
      <p:sp>
        <p:nvSpPr>
          <p:cNvPr id="87044" name="Rectangle 3"/>
          <p:cNvSpPr>
            <a:spLocks noGrp="1" noChangeArrowheads="1"/>
          </p:cNvSpPr>
          <p:nvPr>
            <p:ph type="body" idx="1"/>
          </p:nvPr>
        </p:nvSpPr>
        <p:spPr>
          <a:noFill/>
          <a:ln/>
        </p:spPr>
        <p:txBody>
          <a:bodyPr/>
          <a:lstStyle/>
          <a:p>
            <a:pPr eaLnBrk="1" hangingPunct="1"/>
            <a:endParaRPr lang="en-US" dirty="0">
              <a:latin typeface="Arial" pitchFamily="-1"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Slide Image Placeholder 1"/>
          <p:cNvSpPr>
            <a:spLocks noGrp="1" noRot="1" noChangeAspect="1" noTextEdit="1"/>
          </p:cNvSpPr>
          <p:nvPr>
            <p:ph type="sldImg"/>
          </p:nvPr>
        </p:nvSpPr>
        <p:spPr>
          <a:ln/>
        </p:spPr>
      </p:sp>
      <p:sp>
        <p:nvSpPr>
          <p:cNvPr id="108547" name="Notes Placeholder 2"/>
          <p:cNvSpPr>
            <a:spLocks noGrp="1"/>
          </p:cNvSpPr>
          <p:nvPr>
            <p:ph type="body" idx="1"/>
          </p:nvPr>
        </p:nvSpPr>
        <p:spPr>
          <a:noFill/>
          <a:ln/>
        </p:spPr>
        <p:txBody>
          <a:bodyPr/>
          <a:lstStyle/>
          <a:p>
            <a:r>
              <a:rPr lang="en-US" dirty="0">
                <a:latin typeface="Arial" pitchFamily="-1" charset="0"/>
              </a:rPr>
              <a:t>Many systems have more than one type of expansion bus, with slots of one type connecting to the Northbridge and slots of another type connecting to the Southbridge (see Figure 7.20).</a:t>
            </a:r>
          </a:p>
        </p:txBody>
      </p:sp>
      <p:sp>
        <p:nvSpPr>
          <p:cNvPr id="108548" name="Slide Number Placeholder 3"/>
          <p:cNvSpPr>
            <a:spLocks noGrp="1"/>
          </p:cNvSpPr>
          <p:nvPr>
            <p:ph type="sldNum" sz="quarter" idx="5"/>
          </p:nvPr>
        </p:nvSpPr>
        <p:spPr>
          <a:noFill/>
        </p:spPr>
        <p:txBody>
          <a:bodyPr/>
          <a:lstStyle/>
          <a:p>
            <a:fld id="{D1C9918A-086E-AF4F-B903-0FFB02914600}" type="slidenum">
              <a:rPr lang="en-US"/>
              <a:pPr/>
              <a:t>25</a:t>
            </a:fld>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Slide Image Placeholder 1"/>
          <p:cNvSpPr>
            <a:spLocks noGrp="1" noRot="1" noChangeAspect="1" noTextEdit="1"/>
          </p:cNvSpPr>
          <p:nvPr>
            <p:ph type="sldImg"/>
          </p:nvPr>
        </p:nvSpPr>
        <p:spPr>
          <a:ln/>
        </p:spPr>
      </p:sp>
      <p:sp>
        <p:nvSpPr>
          <p:cNvPr id="109571" name="Notes Placeholder 2"/>
          <p:cNvSpPr>
            <a:spLocks noGrp="1"/>
          </p:cNvSpPr>
          <p:nvPr>
            <p:ph type="body" idx="1"/>
          </p:nvPr>
        </p:nvSpPr>
        <p:spPr>
          <a:noFill/>
          <a:ln/>
        </p:spPr>
        <p:txBody>
          <a:bodyPr/>
          <a:lstStyle/>
          <a:p>
            <a:r>
              <a:rPr lang="en-US" dirty="0">
                <a:latin typeface="Arial" pitchFamily="-1" charset="0"/>
              </a:rPr>
              <a:t>Every device soldered to the motherboard is designed to run at the speed of the system crystal. A 133-MHz motherboard, for example, has its chipset chips all timed by a 133-MHz crystal (see Figure 7.21).</a:t>
            </a:r>
          </a:p>
          <a:p>
            <a:endParaRPr lang="en-US" dirty="0">
              <a:latin typeface="Arial" pitchFamily="-1" charset="0"/>
            </a:endParaRPr>
          </a:p>
          <a:p>
            <a:r>
              <a:rPr lang="en-US" dirty="0">
                <a:latin typeface="Arial" pitchFamily="-1" charset="0"/>
              </a:rPr>
              <a:t>IBM added a different crystal, called the expansion bus crystal, which controlled the part of the external data bus connected to the expansion slots (see Figure 7.22).</a:t>
            </a:r>
          </a:p>
        </p:txBody>
      </p:sp>
      <p:sp>
        <p:nvSpPr>
          <p:cNvPr id="109572" name="Slide Number Placeholder 3"/>
          <p:cNvSpPr>
            <a:spLocks noGrp="1"/>
          </p:cNvSpPr>
          <p:nvPr>
            <p:ph type="sldNum" sz="quarter" idx="5"/>
          </p:nvPr>
        </p:nvSpPr>
        <p:spPr>
          <a:noFill/>
        </p:spPr>
        <p:txBody>
          <a:bodyPr/>
          <a:lstStyle/>
          <a:p>
            <a:fld id="{D8F3B540-4753-A342-8561-72D08E5C0BCD}" type="slidenum">
              <a:rPr lang="en-US"/>
              <a:pPr/>
              <a:t>27</a:t>
            </a:fld>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Slide Image Placeholder 1"/>
          <p:cNvSpPr>
            <a:spLocks noGrp="1" noRot="1" noChangeAspect="1" noTextEdit="1"/>
          </p:cNvSpPr>
          <p:nvPr>
            <p:ph type="sldImg"/>
          </p:nvPr>
        </p:nvSpPr>
        <p:spPr>
          <a:ln/>
        </p:spPr>
      </p:sp>
      <p:sp>
        <p:nvSpPr>
          <p:cNvPr id="110595" name="Notes Placeholder 2"/>
          <p:cNvSpPr>
            <a:spLocks noGrp="1"/>
          </p:cNvSpPr>
          <p:nvPr>
            <p:ph type="body" idx="1"/>
          </p:nvPr>
        </p:nvSpPr>
        <p:spPr>
          <a:noFill/>
          <a:ln/>
        </p:spPr>
        <p:txBody>
          <a:bodyPr/>
          <a:lstStyle/>
          <a:p>
            <a:r>
              <a:rPr lang="en-US" dirty="0">
                <a:latin typeface="Arial" pitchFamily="-1" charset="0"/>
              </a:rPr>
              <a:t>Intel introduced the Peripheral Component Interconnect (PCI) bus architecture (see Figure 7.23) in the early 1990s.</a:t>
            </a:r>
          </a:p>
        </p:txBody>
      </p:sp>
      <p:sp>
        <p:nvSpPr>
          <p:cNvPr id="110596" name="Slide Number Placeholder 3"/>
          <p:cNvSpPr>
            <a:spLocks noGrp="1"/>
          </p:cNvSpPr>
          <p:nvPr>
            <p:ph type="sldNum" sz="quarter" idx="5"/>
          </p:nvPr>
        </p:nvSpPr>
        <p:spPr>
          <a:noFill/>
        </p:spPr>
        <p:txBody>
          <a:bodyPr/>
          <a:lstStyle/>
          <a:p>
            <a:fld id="{AAFB1F09-1FA6-154B-BD32-7E67B9C970BD}" type="slidenum">
              <a:rPr lang="en-US"/>
              <a:pPr/>
              <a:t>30</a:t>
            </a:fld>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Slide Image Placeholder 1"/>
          <p:cNvSpPr>
            <a:spLocks noGrp="1" noRot="1" noChangeAspect="1" noTextEdit="1"/>
          </p:cNvSpPr>
          <p:nvPr>
            <p:ph type="sldImg"/>
          </p:nvPr>
        </p:nvSpPr>
        <p:spPr>
          <a:ln/>
        </p:spPr>
      </p:sp>
      <p:sp>
        <p:nvSpPr>
          <p:cNvPr id="112643" name="Notes Placeholder 2"/>
          <p:cNvSpPr>
            <a:spLocks noGrp="1"/>
          </p:cNvSpPr>
          <p:nvPr>
            <p:ph type="body" idx="1"/>
          </p:nvPr>
        </p:nvSpPr>
        <p:spPr>
          <a:noFill/>
          <a:ln/>
        </p:spPr>
        <p:txBody>
          <a:bodyPr/>
          <a:lstStyle/>
          <a:p>
            <a:r>
              <a:rPr lang="en-US" dirty="0">
                <a:latin typeface="Arial" pitchFamily="-1" charset="0"/>
              </a:rPr>
              <a:t>For Windows 7, check the Windows 7 Compatibility Center. Earlier operating systems called it the Hardware Compatibility List (HCL) or Windows Logo</a:t>
            </a:r>
            <a:r>
              <a:rPr lang="ja-JP" altLang="en-US">
                <a:latin typeface="Arial" pitchFamily="-1" charset="0"/>
              </a:rPr>
              <a:t>’</a:t>
            </a:r>
            <a:r>
              <a:rPr lang="en-US" altLang="ja-JP" dirty="0">
                <a:latin typeface="Arial" pitchFamily="-1" charset="0"/>
              </a:rPr>
              <a:t>d Product List.</a:t>
            </a:r>
          </a:p>
          <a:p>
            <a:endParaRPr lang="en-US" dirty="0">
              <a:latin typeface="Arial" pitchFamily="-1" charset="0"/>
            </a:endParaRPr>
          </a:p>
        </p:txBody>
      </p:sp>
      <p:sp>
        <p:nvSpPr>
          <p:cNvPr id="112644" name="Slide Number Placeholder 3"/>
          <p:cNvSpPr>
            <a:spLocks noGrp="1"/>
          </p:cNvSpPr>
          <p:nvPr>
            <p:ph type="sldNum" sz="quarter" idx="5"/>
          </p:nvPr>
        </p:nvSpPr>
        <p:spPr>
          <a:noFill/>
        </p:spPr>
        <p:txBody>
          <a:bodyPr/>
          <a:lstStyle/>
          <a:p>
            <a:fld id="{2B47FB5F-BE6C-C448-B3EF-A344841950B7}" type="slidenum">
              <a:rPr lang="en-US"/>
              <a:pPr/>
              <a:t>37</a:t>
            </a:fld>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Slide Image Placeholder 1"/>
          <p:cNvSpPr>
            <a:spLocks noGrp="1" noRot="1" noChangeAspect="1" noTextEdit="1"/>
          </p:cNvSpPr>
          <p:nvPr>
            <p:ph type="sldImg"/>
          </p:nvPr>
        </p:nvSpPr>
        <p:spPr>
          <a:ln/>
        </p:spPr>
      </p:sp>
      <p:sp>
        <p:nvSpPr>
          <p:cNvPr id="114691" name="Notes Placeholder 2"/>
          <p:cNvSpPr>
            <a:spLocks noGrp="1"/>
          </p:cNvSpPr>
          <p:nvPr>
            <p:ph type="body" idx="1"/>
          </p:nvPr>
        </p:nvSpPr>
        <p:spPr>
          <a:noFill/>
          <a:ln/>
        </p:spPr>
        <p:txBody>
          <a:bodyPr/>
          <a:lstStyle/>
          <a:p>
            <a:endParaRPr lang="en-US" dirty="0">
              <a:latin typeface="Arial" pitchFamily="-1" charset="0"/>
            </a:endParaRPr>
          </a:p>
        </p:txBody>
      </p:sp>
      <p:sp>
        <p:nvSpPr>
          <p:cNvPr id="114692" name="Slide Number Placeholder 3"/>
          <p:cNvSpPr>
            <a:spLocks noGrp="1"/>
          </p:cNvSpPr>
          <p:nvPr>
            <p:ph type="sldNum" sz="quarter" idx="5"/>
          </p:nvPr>
        </p:nvSpPr>
        <p:spPr>
          <a:noFill/>
        </p:spPr>
        <p:txBody>
          <a:bodyPr/>
          <a:lstStyle/>
          <a:p>
            <a:fld id="{45EFAE4D-A105-1B40-81B2-DCA81F47B00A}" type="slidenum">
              <a:rPr lang="en-US"/>
              <a:pPr/>
              <a:t>38</a:t>
            </a:fld>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Slide Image Placeholder 1"/>
          <p:cNvSpPr>
            <a:spLocks noGrp="1" noRot="1" noChangeAspect="1" noTextEdit="1"/>
          </p:cNvSpPr>
          <p:nvPr>
            <p:ph type="sldImg"/>
          </p:nvPr>
        </p:nvSpPr>
        <p:spPr>
          <a:ln/>
        </p:spPr>
      </p:sp>
      <p:sp>
        <p:nvSpPr>
          <p:cNvPr id="115715" name="Notes Placeholder 2"/>
          <p:cNvSpPr>
            <a:spLocks noGrp="1"/>
          </p:cNvSpPr>
          <p:nvPr>
            <p:ph type="body" idx="1"/>
          </p:nvPr>
        </p:nvSpPr>
        <p:spPr>
          <a:noFill/>
          <a:ln/>
        </p:spPr>
        <p:txBody>
          <a:bodyPr/>
          <a:lstStyle/>
          <a:p>
            <a:r>
              <a:rPr lang="en-US" dirty="0">
                <a:latin typeface="Arial" pitchFamily="-1" charset="0"/>
              </a:rPr>
              <a:t>When inserting or removing a card, be careful to hold the card only by its edges. Do not hold the card by the slot connectors or touch any components on the board (see Figure 7.30).</a:t>
            </a:r>
          </a:p>
        </p:txBody>
      </p:sp>
      <p:sp>
        <p:nvSpPr>
          <p:cNvPr id="115716" name="Slide Number Placeholder 3"/>
          <p:cNvSpPr>
            <a:spLocks noGrp="1"/>
          </p:cNvSpPr>
          <p:nvPr>
            <p:ph type="sldNum" sz="quarter" idx="5"/>
          </p:nvPr>
        </p:nvSpPr>
        <p:spPr>
          <a:noFill/>
        </p:spPr>
        <p:txBody>
          <a:bodyPr/>
          <a:lstStyle/>
          <a:p>
            <a:fld id="{C93EC80B-345E-0744-81AB-5E0C1BFAF022}" type="slidenum">
              <a:rPr lang="en-US"/>
              <a:pPr/>
              <a:t>39</a:t>
            </a:fld>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Slide Image Placeholder 1"/>
          <p:cNvSpPr>
            <a:spLocks noGrp="1" noRot="1" noChangeAspect="1" noTextEdit="1"/>
          </p:cNvSpPr>
          <p:nvPr>
            <p:ph type="sldImg"/>
          </p:nvPr>
        </p:nvSpPr>
        <p:spPr>
          <a:ln/>
        </p:spPr>
      </p:sp>
      <p:sp>
        <p:nvSpPr>
          <p:cNvPr id="116739" name="Notes Placeholder 2"/>
          <p:cNvSpPr>
            <a:spLocks noGrp="1"/>
          </p:cNvSpPr>
          <p:nvPr>
            <p:ph type="body" idx="1"/>
          </p:nvPr>
        </p:nvSpPr>
        <p:spPr>
          <a:noFill/>
          <a:ln/>
        </p:spPr>
        <p:txBody>
          <a:bodyPr/>
          <a:lstStyle/>
          <a:p>
            <a:r>
              <a:rPr lang="en-US" dirty="0">
                <a:latin typeface="Arial" pitchFamily="-1" charset="0"/>
              </a:rPr>
              <a:t>Many cards use the screw connection to ground the card to the case (see Figure 7.31).</a:t>
            </a:r>
          </a:p>
        </p:txBody>
      </p:sp>
      <p:sp>
        <p:nvSpPr>
          <p:cNvPr id="116740" name="Slide Number Placeholder 3"/>
          <p:cNvSpPr>
            <a:spLocks noGrp="1"/>
          </p:cNvSpPr>
          <p:nvPr>
            <p:ph type="sldNum" sz="quarter" idx="5"/>
          </p:nvPr>
        </p:nvSpPr>
        <p:spPr>
          <a:noFill/>
        </p:spPr>
        <p:txBody>
          <a:bodyPr/>
          <a:lstStyle/>
          <a:p>
            <a:fld id="{B95BFA66-1C4A-C34D-8694-1076F30BD35C}" type="slidenum">
              <a:rPr lang="en-US"/>
              <a:pPr/>
              <a:t>40</a:t>
            </a:fld>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Slide Image Placeholder 1"/>
          <p:cNvSpPr>
            <a:spLocks noGrp="1" noRot="1" noChangeAspect="1" noTextEdit="1"/>
          </p:cNvSpPr>
          <p:nvPr>
            <p:ph type="sldImg"/>
          </p:nvPr>
        </p:nvSpPr>
        <p:spPr>
          <a:ln/>
        </p:spPr>
      </p:sp>
      <p:sp>
        <p:nvSpPr>
          <p:cNvPr id="117763" name="Notes Placeholder 2"/>
          <p:cNvSpPr>
            <a:spLocks noGrp="1"/>
          </p:cNvSpPr>
          <p:nvPr>
            <p:ph type="body" idx="1"/>
          </p:nvPr>
        </p:nvSpPr>
        <p:spPr>
          <a:noFill/>
          <a:ln/>
        </p:spPr>
        <p:txBody>
          <a:bodyPr/>
          <a:lstStyle/>
          <a:p>
            <a:r>
              <a:rPr lang="en-US" dirty="0">
                <a:latin typeface="Arial" pitchFamily="-1" charset="0"/>
              </a:rPr>
              <a:t>Figure 7.32 shows a properly seated (meaning it fits snugly in the slot) expansion card.</a:t>
            </a:r>
          </a:p>
        </p:txBody>
      </p:sp>
      <p:sp>
        <p:nvSpPr>
          <p:cNvPr id="117764" name="Slide Number Placeholder 3"/>
          <p:cNvSpPr>
            <a:spLocks noGrp="1"/>
          </p:cNvSpPr>
          <p:nvPr>
            <p:ph type="sldNum" sz="quarter" idx="5"/>
          </p:nvPr>
        </p:nvSpPr>
        <p:spPr>
          <a:noFill/>
        </p:spPr>
        <p:txBody>
          <a:bodyPr/>
          <a:lstStyle/>
          <a:p>
            <a:fld id="{7D8C0873-A8E2-0046-87FF-927258B975C5}" type="slidenum">
              <a:rPr lang="en-US"/>
              <a:pPr/>
              <a:t>41</a:t>
            </a:fld>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Slide Image Placeholder 1"/>
          <p:cNvSpPr>
            <a:spLocks noGrp="1" noRot="1" noChangeAspect="1" noTextEdit="1"/>
          </p:cNvSpPr>
          <p:nvPr>
            <p:ph type="sldImg"/>
          </p:nvPr>
        </p:nvSpPr>
        <p:spPr>
          <a:ln/>
        </p:spPr>
      </p:sp>
      <p:sp>
        <p:nvSpPr>
          <p:cNvPr id="118787" name="Notes Placeholder 2"/>
          <p:cNvSpPr>
            <a:spLocks noGrp="1"/>
          </p:cNvSpPr>
          <p:nvPr>
            <p:ph type="body" idx="1"/>
          </p:nvPr>
        </p:nvSpPr>
        <p:spPr>
          <a:noFill/>
          <a:ln/>
        </p:spPr>
        <p:txBody>
          <a:bodyPr/>
          <a:lstStyle/>
          <a:p>
            <a:endParaRPr lang="en-US" dirty="0">
              <a:latin typeface="Arial" pitchFamily="-1" charset="0"/>
            </a:endParaRPr>
          </a:p>
        </p:txBody>
      </p:sp>
      <p:sp>
        <p:nvSpPr>
          <p:cNvPr id="118788" name="Slide Number Placeholder 3"/>
          <p:cNvSpPr>
            <a:spLocks noGrp="1"/>
          </p:cNvSpPr>
          <p:nvPr>
            <p:ph type="sldNum" sz="quarter" idx="5"/>
          </p:nvPr>
        </p:nvSpPr>
        <p:spPr>
          <a:noFill/>
        </p:spPr>
        <p:txBody>
          <a:bodyPr/>
          <a:lstStyle/>
          <a:p>
            <a:fld id="{AC036AFA-08E7-3741-B97F-0184459E9177}" type="slidenum">
              <a:rPr lang="en-US"/>
              <a:pPr/>
              <a:t>42</a:t>
            </a:fld>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Slide Image Placeholder 1"/>
          <p:cNvSpPr>
            <a:spLocks noGrp="1" noRot="1" noChangeAspect="1" noTextEdit="1"/>
          </p:cNvSpPr>
          <p:nvPr>
            <p:ph type="sldImg"/>
          </p:nvPr>
        </p:nvSpPr>
        <p:spPr>
          <a:ln/>
        </p:spPr>
      </p:sp>
      <p:sp>
        <p:nvSpPr>
          <p:cNvPr id="119811" name="Notes Placeholder 2"/>
          <p:cNvSpPr>
            <a:spLocks noGrp="1"/>
          </p:cNvSpPr>
          <p:nvPr>
            <p:ph type="body" idx="1"/>
          </p:nvPr>
        </p:nvSpPr>
        <p:spPr>
          <a:noFill/>
          <a:ln/>
        </p:spPr>
        <p:txBody>
          <a:bodyPr/>
          <a:lstStyle/>
          <a:p>
            <a:r>
              <a:rPr lang="en-US" dirty="0">
                <a:latin typeface="Arial" pitchFamily="-1" charset="0"/>
              </a:rPr>
              <a:t>Many driver discs have an AutoRun screen that advertises the version. If nothing is on the pop-up screen, look for a Readme file (see Figure 7.33).</a:t>
            </a:r>
          </a:p>
        </p:txBody>
      </p:sp>
      <p:sp>
        <p:nvSpPr>
          <p:cNvPr id="119812" name="Slide Number Placeholder 3"/>
          <p:cNvSpPr>
            <a:spLocks noGrp="1"/>
          </p:cNvSpPr>
          <p:nvPr>
            <p:ph type="sldNum" sz="quarter" idx="5"/>
          </p:nvPr>
        </p:nvSpPr>
        <p:spPr>
          <a:noFill/>
        </p:spPr>
        <p:txBody>
          <a:bodyPr/>
          <a:lstStyle/>
          <a:p>
            <a:fld id="{108804B1-8A8E-6348-8998-2E65F686DE04}" type="slidenum">
              <a:rPr lang="en-US"/>
              <a:pPr/>
              <a:t>43</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Rot="1" noChangeAspect="1" noChangeArrowheads="1" noTextEdit="1"/>
          </p:cNvSpPr>
          <p:nvPr>
            <p:ph type="sldImg"/>
          </p:nvPr>
        </p:nvSpPr>
        <p:spPr>
          <a:ln/>
        </p:spPr>
      </p:sp>
      <p:sp>
        <p:nvSpPr>
          <p:cNvPr id="88067" name="Rectangle 3"/>
          <p:cNvSpPr>
            <a:spLocks noGrp="1" noChangeArrowheads="1"/>
          </p:cNvSpPr>
          <p:nvPr>
            <p:ph type="body" idx="1"/>
          </p:nvPr>
        </p:nvSpPr>
        <p:spPr>
          <a:noFill/>
          <a:ln/>
        </p:spPr>
        <p:txBody>
          <a:bodyPr/>
          <a:lstStyle/>
          <a:p>
            <a:endParaRPr lang="en-US" dirty="0">
              <a:latin typeface="Arial" pitchFamily="-1"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Slide Image Placeholder 1"/>
          <p:cNvSpPr>
            <a:spLocks noGrp="1" noRot="1" noChangeAspect="1" noTextEdit="1"/>
          </p:cNvSpPr>
          <p:nvPr>
            <p:ph type="sldImg"/>
          </p:nvPr>
        </p:nvSpPr>
        <p:spPr>
          <a:ln/>
        </p:spPr>
      </p:sp>
      <p:sp>
        <p:nvSpPr>
          <p:cNvPr id="120835" name="Notes Placeholder 2"/>
          <p:cNvSpPr>
            <a:spLocks noGrp="1"/>
          </p:cNvSpPr>
          <p:nvPr>
            <p:ph type="body" idx="1"/>
          </p:nvPr>
        </p:nvSpPr>
        <p:spPr>
          <a:noFill/>
          <a:ln/>
        </p:spPr>
        <p:txBody>
          <a:bodyPr/>
          <a:lstStyle/>
          <a:p>
            <a:r>
              <a:rPr lang="en-US" dirty="0">
                <a:latin typeface="Arial" pitchFamily="-1" charset="0"/>
              </a:rPr>
              <a:t>Some cards—and this is especially true with video cards—require you to remove old drivers of the same type before you install the new device. To do this, you must first locate the driver in Device Manager. Right-click the device driver you want to uninstall and select Uninstall (see Figure 7.34). </a:t>
            </a:r>
          </a:p>
        </p:txBody>
      </p:sp>
      <p:sp>
        <p:nvSpPr>
          <p:cNvPr id="120836" name="Slide Number Placeholder 3"/>
          <p:cNvSpPr>
            <a:spLocks noGrp="1"/>
          </p:cNvSpPr>
          <p:nvPr>
            <p:ph type="sldNum" sz="quarter" idx="5"/>
          </p:nvPr>
        </p:nvSpPr>
        <p:spPr>
          <a:noFill/>
        </p:spPr>
        <p:txBody>
          <a:bodyPr/>
          <a:lstStyle/>
          <a:p>
            <a:fld id="{986E568D-7C21-6449-BC85-FF355A7C23AD}" type="slidenum">
              <a:rPr lang="en-US"/>
              <a:pPr/>
              <a:t>44</a:t>
            </a:fld>
            <a:endParaRPr 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Slide Image Placeholder 1"/>
          <p:cNvSpPr>
            <a:spLocks noGrp="1" noRot="1" noChangeAspect="1" noTextEdit="1"/>
          </p:cNvSpPr>
          <p:nvPr>
            <p:ph type="sldImg"/>
          </p:nvPr>
        </p:nvSpPr>
        <p:spPr>
          <a:ln/>
        </p:spPr>
      </p:sp>
      <p:sp>
        <p:nvSpPr>
          <p:cNvPr id="122883" name="Notes Placeholder 2"/>
          <p:cNvSpPr>
            <a:spLocks noGrp="1"/>
          </p:cNvSpPr>
          <p:nvPr>
            <p:ph type="body" idx="1"/>
          </p:nvPr>
        </p:nvSpPr>
        <p:spPr>
          <a:noFill/>
          <a:ln/>
        </p:spPr>
        <p:txBody>
          <a:bodyPr/>
          <a:lstStyle/>
          <a:p>
            <a:endParaRPr lang="en-US" dirty="0">
              <a:latin typeface="Arial" pitchFamily="-1" charset="0"/>
            </a:endParaRPr>
          </a:p>
        </p:txBody>
      </p:sp>
      <p:sp>
        <p:nvSpPr>
          <p:cNvPr id="122884" name="Slide Number Placeholder 3"/>
          <p:cNvSpPr>
            <a:spLocks noGrp="1"/>
          </p:cNvSpPr>
          <p:nvPr>
            <p:ph type="sldNum" sz="quarter" idx="5"/>
          </p:nvPr>
        </p:nvSpPr>
        <p:spPr>
          <a:noFill/>
        </p:spPr>
        <p:txBody>
          <a:bodyPr/>
          <a:lstStyle/>
          <a:p>
            <a:fld id="{1F1ADF73-D6A4-F94D-B21C-009523B82E15}" type="slidenum">
              <a:rPr lang="en-US"/>
              <a:pPr/>
              <a:t>45</a:t>
            </a:fld>
            <a:endParaRPr 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Slide Image Placeholder 1"/>
          <p:cNvSpPr>
            <a:spLocks noGrp="1" noRot="1" noChangeAspect="1" noTextEdit="1"/>
          </p:cNvSpPr>
          <p:nvPr>
            <p:ph type="sldImg"/>
          </p:nvPr>
        </p:nvSpPr>
        <p:spPr>
          <a:ln/>
        </p:spPr>
      </p:sp>
      <p:sp>
        <p:nvSpPr>
          <p:cNvPr id="123907" name="Notes Placeholder 2"/>
          <p:cNvSpPr>
            <a:spLocks noGrp="1"/>
          </p:cNvSpPr>
          <p:nvPr>
            <p:ph type="body" idx="1"/>
          </p:nvPr>
        </p:nvSpPr>
        <p:spPr>
          <a:noFill/>
          <a:ln/>
        </p:spPr>
        <p:txBody>
          <a:bodyPr/>
          <a:lstStyle/>
          <a:p>
            <a:r>
              <a:rPr lang="en-US" dirty="0">
                <a:latin typeface="Arial" pitchFamily="-1" charset="0"/>
              </a:rPr>
              <a:t>When Windows runs into an unsigned driver, it brings up a scary-looking screen (see Figure 7.36) that says you</a:t>
            </a:r>
            <a:r>
              <a:rPr lang="ja-JP" altLang="en-US" dirty="0">
                <a:latin typeface="Arial" pitchFamily="-1" charset="0"/>
              </a:rPr>
              <a:t>’</a:t>
            </a:r>
            <a:r>
              <a:rPr lang="en-US" altLang="ja-JP" dirty="0">
                <a:latin typeface="Arial" pitchFamily="-1" charset="0"/>
              </a:rPr>
              <a:t>re about to install an unsigned driver.</a:t>
            </a:r>
            <a:endParaRPr lang="en-US" dirty="0">
              <a:latin typeface="Arial" pitchFamily="-1" charset="0"/>
            </a:endParaRPr>
          </a:p>
        </p:txBody>
      </p:sp>
      <p:sp>
        <p:nvSpPr>
          <p:cNvPr id="123908" name="Slide Number Placeholder 3"/>
          <p:cNvSpPr>
            <a:spLocks noGrp="1"/>
          </p:cNvSpPr>
          <p:nvPr>
            <p:ph type="sldNum" sz="quarter" idx="5"/>
          </p:nvPr>
        </p:nvSpPr>
        <p:spPr>
          <a:noFill/>
        </p:spPr>
        <p:txBody>
          <a:bodyPr/>
          <a:lstStyle/>
          <a:p>
            <a:fld id="{3E70B62B-2BE7-6C49-B64C-B7533680F7F5}" type="slidenum">
              <a:rPr lang="en-US"/>
              <a:pPr/>
              <a:t>46</a:t>
            </a:fld>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Slide Image Placeholder 1"/>
          <p:cNvSpPr>
            <a:spLocks noGrp="1" noRot="1" noChangeAspect="1" noTextEdit="1"/>
          </p:cNvSpPr>
          <p:nvPr>
            <p:ph type="sldImg"/>
          </p:nvPr>
        </p:nvSpPr>
        <p:spPr>
          <a:ln/>
        </p:spPr>
      </p:sp>
      <p:sp>
        <p:nvSpPr>
          <p:cNvPr id="124931" name="Notes Placeholder 2"/>
          <p:cNvSpPr>
            <a:spLocks noGrp="1"/>
          </p:cNvSpPr>
          <p:nvPr>
            <p:ph type="body" idx="1"/>
          </p:nvPr>
        </p:nvSpPr>
        <p:spPr>
          <a:noFill/>
          <a:ln/>
        </p:spPr>
        <p:txBody>
          <a:bodyPr/>
          <a:lstStyle/>
          <a:p>
            <a:r>
              <a:rPr lang="en-US" dirty="0">
                <a:latin typeface="Arial" pitchFamily="-1" charset="0"/>
              </a:rPr>
              <a:t>Most installation discs give clear options so you can pick and choose what you want to install (see Figure 7.37).</a:t>
            </a:r>
          </a:p>
        </p:txBody>
      </p:sp>
      <p:sp>
        <p:nvSpPr>
          <p:cNvPr id="124932" name="Slide Number Placeholder 3"/>
          <p:cNvSpPr>
            <a:spLocks noGrp="1"/>
          </p:cNvSpPr>
          <p:nvPr>
            <p:ph type="sldNum" sz="quarter" idx="5"/>
          </p:nvPr>
        </p:nvSpPr>
        <p:spPr>
          <a:noFill/>
        </p:spPr>
        <p:txBody>
          <a:bodyPr/>
          <a:lstStyle/>
          <a:p>
            <a:fld id="{B4AA40A4-186A-F941-9B89-18FB648AC229}" type="slidenum">
              <a:rPr lang="en-US"/>
              <a:pPr/>
              <a:t>48</a:t>
            </a:fld>
            <a:endParaRPr 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Slide Image Placeholder 1"/>
          <p:cNvSpPr>
            <a:spLocks noGrp="1" noRot="1" noChangeAspect="1" noTextEdit="1"/>
          </p:cNvSpPr>
          <p:nvPr>
            <p:ph type="sldImg"/>
          </p:nvPr>
        </p:nvSpPr>
        <p:spPr>
          <a:ln/>
        </p:spPr>
      </p:sp>
      <p:sp>
        <p:nvSpPr>
          <p:cNvPr id="125955" name="Notes Placeholder 2"/>
          <p:cNvSpPr>
            <a:spLocks noGrp="1"/>
          </p:cNvSpPr>
          <p:nvPr>
            <p:ph type="body" idx="1"/>
          </p:nvPr>
        </p:nvSpPr>
        <p:spPr>
          <a:noFill/>
          <a:ln/>
        </p:spPr>
        <p:txBody>
          <a:bodyPr/>
          <a:lstStyle/>
          <a:p>
            <a:r>
              <a:rPr lang="en-US" dirty="0">
                <a:latin typeface="Arial" pitchFamily="-1" charset="0"/>
              </a:rPr>
              <a:t>On the Driver tab (see Figure 7.38), you</a:t>
            </a:r>
            <a:r>
              <a:rPr lang="ja-JP" altLang="en-US" dirty="0">
                <a:latin typeface="Arial" pitchFamily="-1" charset="0"/>
              </a:rPr>
              <a:t>’</a:t>
            </a:r>
            <a:r>
              <a:rPr lang="en-US" altLang="ja-JP" dirty="0">
                <a:latin typeface="Arial" pitchFamily="-1" charset="0"/>
              </a:rPr>
              <a:t>ll find the Roll Back Driver button.</a:t>
            </a:r>
            <a:endParaRPr lang="en-US" dirty="0">
              <a:latin typeface="Arial" pitchFamily="-1" charset="0"/>
            </a:endParaRPr>
          </a:p>
        </p:txBody>
      </p:sp>
      <p:sp>
        <p:nvSpPr>
          <p:cNvPr id="125956" name="Slide Number Placeholder 3"/>
          <p:cNvSpPr>
            <a:spLocks noGrp="1"/>
          </p:cNvSpPr>
          <p:nvPr>
            <p:ph type="sldNum" sz="quarter" idx="5"/>
          </p:nvPr>
        </p:nvSpPr>
        <p:spPr>
          <a:noFill/>
        </p:spPr>
        <p:txBody>
          <a:bodyPr/>
          <a:lstStyle/>
          <a:p>
            <a:fld id="{DCD5475E-A0C9-714F-B95D-B5BCE5ADF333}" type="slidenum">
              <a:rPr lang="en-US"/>
              <a:pPr/>
              <a:t>49</a:t>
            </a:fld>
            <a:endParaRPr 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Slide Image Placeholder 1"/>
          <p:cNvSpPr>
            <a:spLocks noGrp="1" noRot="1" noChangeAspect="1" noTextEdit="1"/>
          </p:cNvSpPr>
          <p:nvPr>
            <p:ph type="sldImg"/>
          </p:nvPr>
        </p:nvSpPr>
        <p:spPr>
          <a:ln/>
        </p:spPr>
      </p:sp>
      <p:sp>
        <p:nvSpPr>
          <p:cNvPr id="126979" name="Notes Placeholder 2"/>
          <p:cNvSpPr>
            <a:spLocks noGrp="1"/>
          </p:cNvSpPr>
          <p:nvPr>
            <p:ph type="body" idx="1"/>
          </p:nvPr>
        </p:nvSpPr>
        <p:spPr>
          <a:noFill/>
          <a:ln/>
        </p:spPr>
        <p:txBody>
          <a:bodyPr/>
          <a:lstStyle/>
          <a:p>
            <a:endParaRPr lang="en-US" dirty="0">
              <a:latin typeface="Arial" pitchFamily="-1" charset="0"/>
            </a:endParaRPr>
          </a:p>
        </p:txBody>
      </p:sp>
      <p:sp>
        <p:nvSpPr>
          <p:cNvPr id="126980" name="Slide Number Placeholder 3"/>
          <p:cNvSpPr>
            <a:spLocks noGrp="1"/>
          </p:cNvSpPr>
          <p:nvPr>
            <p:ph type="sldNum" sz="quarter" idx="5"/>
          </p:nvPr>
        </p:nvSpPr>
        <p:spPr>
          <a:noFill/>
        </p:spPr>
        <p:txBody>
          <a:bodyPr/>
          <a:lstStyle/>
          <a:p>
            <a:fld id="{4A34DE68-7E5D-3F43-B39B-4DC44C67BC06}" type="slidenum">
              <a:rPr lang="en-US"/>
              <a:pPr/>
              <a:t>50</a:t>
            </a:fld>
            <a:endParaRPr 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Slide Image Placeholder 1"/>
          <p:cNvSpPr>
            <a:spLocks noGrp="1" noRot="1" noChangeAspect="1" noTextEdit="1"/>
          </p:cNvSpPr>
          <p:nvPr>
            <p:ph type="sldImg"/>
          </p:nvPr>
        </p:nvSpPr>
        <p:spPr>
          <a:ln/>
        </p:spPr>
      </p:sp>
      <p:sp>
        <p:nvSpPr>
          <p:cNvPr id="128003" name="Notes Placeholder 2"/>
          <p:cNvSpPr>
            <a:spLocks noGrp="1"/>
          </p:cNvSpPr>
          <p:nvPr>
            <p:ph type="body" idx="1"/>
          </p:nvPr>
        </p:nvSpPr>
        <p:spPr>
          <a:noFill/>
          <a:ln/>
        </p:spPr>
        <p:txBody>
          <a:bodyPr/>
          <a:lstStyle/>
          <a:p>
            <a:r>
              <a:rPr lang="en-US" dirty="0">
                <a:latin typeface="Arial" pitchFamily="-1" charset="0"/>
              </a:rPr>
              <a:t>A black </a:t>
            </a:r>
            <a:r>
              <a:rPr lang="ja-JP" altLang="en-US" dirty="0">
                <a:latin typeface="Arial" pitchFamily="-1" charset="0"/>
              </a:rPr>
              <a:t>“</a:t>
            </a:r>
            <a:r>
              <a:rPr lang="en-US" altLang="ja-JP" dirty="0">
                <a:latin typeface="Arial" pitchFamily="-1" charset="0"/>
              </a:rPr>
              <a:t>!</a:t>
            </a:r>
            <a:r>
              <a:rPr lang="ja-JP" altLang="en-US" dirty="0">
                <a:latin typeface="Arial" pitchFamily="-1" charset="0"/>
              </a:rPr>
              <a:t>”</a:t>
            </a:r>
            <a:r>
              <a:rPr lang="en-US" altLang="ja-JP" dirty="0">
                <a:latin typeface="Arial" pitchFamily="-1" charset="0"/>
              </a:rPr>
              <a:t> on a yellow triangle indicates that a device is missing (see Figure 7.40), that Windows does not recognize a device, or that there</a:t>
            </a:r>
            <a:r>
              <a:rPr lang="ja-JP" altLang="en-US" dirty="0">
                <a:latin typeface="Arial" pitchFamily="-1" charset="0"/>
              </a:rPr>
              <a:t>’</a:t>
            </a:r>
            <a:r>
              <a:rPr lang="en-US" altLang="ja-JP" dirty="0">
                <a:latin typeface="Arial" pitchFamily="-1" charset="0"/>
              </a:rPr>
              <a:t>s a device driver problem. A device may still work even while producing this error.</a:t>
            </a:r>
            <a:endParaRPr lang="en-US" dirty="0">
              <a:latin typeface="Arial" pitchFamily="-1" charset="0"/>
            </a:endParaRPr>
          </a:p>
        </p:txBody>
      </p:sp>
      <p:sp>
        <p:nvSpPr>
          <p:cNvPr id="128004" name="Slide Number Placeholder 3"/>
          <p:cNvSpPr>
            <a:spLocks noGrp="1"/>
          </p:cNvSpPr>
          <p:nvPr>
            <p:ph type="sldNum" sz="quarter" idx="5"/>
          </p:nvPr>
        </p:nvSpPr>
        <p:spPr>
          <a:noFill/>
        </p:spPr>
        <p:txBody>
          <a:bodyPr/>
          <a:lstStyle/>
          <a:p>
            <a:fld id="{D3D553EF-5881-A14F-8609-3906EA7CD133}" type="slidenum">
              <a:rPr lang="en-US"/>
              <a:pPr/>
              <a:t>54</a:t>
            </a:fld>
            <a:endParaRPr 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Slide Image Placeholder 1"/>
          <p:cNvSpPr>
            <a:spLocks noGrp="1" noRot="1" noChangeAspect="1" noTextEdit="1"/>
          </p:cNvSpPr>
          <p:nvPr>
            <p:ph type="sldImg"/>
          </p:nvPr>
        </p:nvSpPr>
        <p:spPr>
          <a:ln/>
        </p:spPr>
      </p:sp>
      <p:sp>
        <p:nvSpPr>
          <p:cNvPr id="129027" name="Notes Placeholder 2"/>
          <p:cNvSpPr>
            <a:spLocks noGrp="1"/>
          </p:cNvSpPr>
          <p:nvPr>
            <p:ph type="body" idx="1"/>
          </p:nvPr>
        </p:nvSpPr>
        <p:spPr>
          <a:noFill/>
          <a:ln/>
        </p:spPr>
        <p:txBody>
          <a:bodyPr/>
          <a:lstStyle/>
          <a:p>
            <a:r>
              <a:rPr lang="en-US" dirty="0">
                <a:latin typeface="Arial" pitchFamily="-1" charset="0"/>
              </a:rPr>
              <a:t>To get to the Update Driver button, right-click the desired device in Device Manager and select Properties. In the Properties dialog box, select the Driver tab. On the Driver tab, click the Update Driver button to open the updating wizard (see Figure 7.41).</a:t>
            </a:r>
          </a:p>
        </p:txBody>
      </p:sp>
      <p:sp>
        <p:nvSpPr>
          <p:cNvPr id="129028" name="Slide Number Placeholder 3"/>
          <p:cNvSpPr>
            <a:spLocks noGrp="1"/>
          </p:cNvSpPr>
          <p:nvPr>
            <p:ph type="sldNum" sz="quarter" idx="5"/>
          </p:nvPr>
        </p:nvSpPr>
        <p:spPr>
          <a:noFill/>
        </p:spPr>
        <p:txBody>
          <a:bodyPr/>
          <a:lstStyle/>
          <a:p>
            <a:fld id="{21CF59F0-0260-784B-82D7-22A24779EDEA}" type="slidenum">
              <a:rPr lang="en-US"/>
              <a:pPr/>
              <a:t>56</a:t>
            </a:fld>
            <a:endParaRPr 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7"/>
          <p:cNvSpPr>
            <a:spLocks noGrp="1" noChangeArrowheads="1"/>
          </p:cNvSpPr>
          <p:nvPr>
            <p:ph type="sldNum" sz="quarter" idx="5"/>
          </p:nvPr>
        </p:nvSpPr>
        <p:spPr>
          <a:noFill/>
        </p:spPr>
        <p:txBody>
          <a:bodyPr/>
          <a:lstStyle/>
          <a:p>
            <a:fld id="{9E80BD49-EB7C-9E40-81F3-687F9768828C}" type="slidenum">
              <a:rPr lang="en-US"/>
              <a:pPr/>
              <a:t>57</a:t>
            </a:fld>
            <a:endParaRPr lang="en-US" dirty="0"/>
          </a:p>
        </p:txBody>
      </p:sp>
      <p:sp>
        <p:nvSpPr>
          <p:cNvPr id="131075" name="Rectangle 2"/>
          <p:cNvSpPr>
            <a:spLocks noGrp="1" noRot="1" noChangeAspect="1" noChangeArrowheads="1" noTextEdit="1"/>
          </p:cNvSpPr>
          <p:nvPr>
            <p:ph type="sldImg"/>
          </p:nvPr>
        </p:nvSpPr>
        <p:spPr>
          <a:ln/>
        </p:spPr>
      </p:sp>
      <p:sp>
        <p:nvSpPr>
          <p:cNvPr id="131076" name="Rectangle 3"/>
          <p:cNvSpPr>
            <a:spLocks noGrp="1" noChangeArrowheads="1"/>
          </p:cNvSpPr>
          <p:nvPr>
            <p:ph type="body" idx="1"/>
          </p:nvPr>
        </p:nvSpPr>
        <p:spPr>
          <a:noFill/>
          <a:ln/>
        </p:spPr>
        <p:txBody>
          <a:bodyPr/>
          <a:lstStyle/>
          <a:p>
            <a:pPr marL="190500" indent="-190500" eaLnBrk="1" hangingPunct="1">
              <a:lnSpc>
                <a:spcPct val="90000"/>
              </a:lnSpc>
            </a:pPr>
            <a:r>
              <a:rPr lang="en-US" sz="1000" b="1" dirty="0">
                <a:latin typeface="Arial" pitchFamily="-1" charset="0"/>
              </a:rPr>
              <a:t>Building a Recommendation</a:t>
            </a:r>
          </a:p>
          <a:p>
            <a:pPr marL="0" indent="0" eaLnBrk="1" hangingPunct="1">
              <a:lnSpc>
                <a:spcPct val="90000"/>
              </a:lnSpc>
              <a:buFont typeface="Arial" panose="020B0604020202020204" pitchFamily="34" charset="0"/>
              <a:buNone/>
            </a:pPr>
            <a:r>
              <a:rPr lang="en-US" sz="1000" dirty="0">
                <a:latin typeface="Arial" pitchFamily="-1" charset="0"/>
              </a:rPr>
              <a:t>Family, friends, and potential clients often solicit the advice of a tech when they</a:t>
            </a:r>
            <a:r>
              <a:rPr lang="ja-JP" altLang="en-US" sz="1000" dirty="0">
                <a:latin typeface="Arial" pitchFamily="-1" charset="0"/>
              </a:rPr>
              <a:t>’</a:t>
            </a:r>
            <a:r>
              <a:rPr lang="en-US" altLang="ja-JP" sz="1000" dirty="0">
                <a:latin typeface="Arial" pitchFamily="-1" charset="0"/>
              </a:rPr>
              <a:t>re thinking about upgrading their PCs. This solicitation puts you on the spot to make not just any old recommendation, but one that works with the needs and budget of the potential upgrader. To do this successfully, you need to manage expectations and ask the right questions, so try this! </a:t>
            </a:r>
          </a:p>
          <a:p>
            <a:pPr marL="190500" indent="-190500" eaLnBrk="1" hangingPunct="1">
              <a:lnSpc>
                <a:spcPct val="90000"/>
              </a:lnSpc>
              <a:buFontTx/>
              <a:buAutoNum type="arabicPeriod"/>
            </a:pPr>
            <a:r>
              <a:rPr lang="en-US" sz="1000" dirty="0">
                <a:latin typeface="Arial" pitchFamily="-1" charset="0"/>
              </a:rPr>
              <a:t>What does the upgrader want to do that compels him or her to upgrade? Write it down. Some of the common motivations for upgrading are to play that hot new game or to take advantage of new technology. What</a:t>
            </a:r>
            <a:r>
              <a:rPr lang="ja-JP" altLang="en-US" sz="1000" dirty="0">
                <a:latin typeface="Arial" pitchFamily="-1" charset="0"/>
              </a:rPr>
              <a:t>’</a:t>
            </a:r>
            <a:r>
              <a:rPr lang="en-US" altLang="ja-JP" sz="1000" dirty="0">
                <a:latin typeface="Arial" pitchFamily="-1" charset="0"/>
              </a:rPr>
              <a:t>s the minimum system needed to run tomorrow</a:t>
            </a:r>
            <a:r>
              <a:rPr lang="ja-JP" altLang="en-US" sz="1000" dirty="0">
                <a:latin typeface="Arial" pitchFamily="-1" charset="0"/>
              </a:rPr>
              <a:t>’</a:t>
            </a:r>
            <a:r>
              <a:rPr lang="en-US" altLang="ja-JP" sz="1000" dirty="0">
                <a:latin typeface="Arial" pitchFamily="-1" charset="0"/>
              </a:rPr>
              <a:t>s action games? What does the PC need to make multimedia sing? Does the motherboard need to have FireWire and USB 2.0 built in to accommodate digital video and better printers? </a:t>
            </a:r>
          </a:p>
          <a:p>
            <a:pPr marL="190500" indent="-190500" eaLnBrk="1" hangingPunct="1">
              <a:lnSpc>
                <a:spcPct val="90000"/>
              </a:lnSpc>
              <a:buFontTx/>
              <a:buAutoNum type="arabicPeriod"/>
            </a:pPr>
            <a:r>
              <a:rPr lang="en-US" sz="1000" dirty="0">
                <a:latin typeface="Arial" pitchFamily="-1" charset="0"/>
              </a:rPr>
              <a:t>How much of the current system does the upgrader want to save? Upgrading a motherboard can quickly turn into a complete system rebuild. How old is the case? If it</a:t>
            </a:r>
            <a:r>
              <a:rPr lang="ja-JP" altLang="en-US" sz="1000" dirty="0">
                <a:latin typeface="Arial" pitchFamily="-1" charset="0"/>
              </a:rPr>
              <a:t>’</a:t>
            </a:r>
            <a:r>
              <a:rPr lang="en-US" altLang="ja-JP" sz="1000" dirty="0">
                <a:latin typeface="Arial" pitchFamily="-1" charset="0"/>
              </a:rPr>
              <a:t>s an AT case, you need to look at a full computer replacement, but if it</a:t>
            </a:r>
            <a:r>
              <a:rPr lang="ja-JP" altLang="en-US" sz="1000" dirty="0">
                <a:latin typeface="Arial" pitchFamily="-1" charset="0"/>
              </a:rPr>
              <a:t>’</a:t>
            </a:r>
            <a:r>
              <a:rPr lang="en-US" altLang="ja-JP" sz="1000" dirty="0">
                <a:latin typeface="Arial" pitchFamily="-1" charset="0"/>
              </a:rPr>
              <a:t>s a generic ATX case, you can usually save that much. You</a:t>
            </a:r>
            <a:r>
              <a:rPr lang="ja-JP" altLang="en-US" sz="1000" dirty="0">
                <a:latin typeface="Arial" pitchFamily="-1" charset="0"/>
              </a:rPr>
              <a:t>’</a:t>
            </a:r>
            <a:r>
              <a:rPr lang="en-US" altLang="ja-JP" sz="1000" dirty="0">
                <a:latin typeface="Arial" pitchFamily="-1" charset="0"/>
              </a:rPr>
              <a:t>ll most likely want to replace the CPU, so your first decision is AMD vs. Intel. The former gives you more bang for the buck, but the latter offers peace of mind for non-techs. What about RAM? Do you stick with the SDRAM currently in the PC and go for a lower-end board that supports the older technology, or buy a mainstream board that uses DDR SDRAM? Will the video card in the system work with the newer AGP slot that the motherboard sports? </a:t>
            </a:r>
          </a:p>
          <a:p>
            <a:pPr marL="190500" indent="-190500" eaLnBrk="1" hangingPunct="1">
              <a:lnSpc>
                <a:spcPct val="90000"/>
              </a:lnSpc>
              <a:buFontTx/>
              <a:buAutoNum type="arabicPeriod"/>
            </a:pPr>
            <a:r>
              <a:rPr lang="en-US" sz="1000" dirty="0">
                <a:latin typeface="Arial" pitchFamily="-1" charset="0"/>
              </a:rPr>
              <a:t>Once you</a:t>
            </a:r>
            <a:r>
              <a:rPr lang="ja-JP" altLang="en-US" sz="1000" dirty="0">
                <a:latin typeface="Arial" pitchFamily="-1" charset="0"/>
              </a:rPr>
              <a:t>’</a:t>
            </a:r>
            <a:r>
              <a:rPr lang="en-US" altLang="ja-JP" sz="1000" dirty="0">
                <a:latin typeface="Arial" pitchFamily="-1" charset="0"/>
              </a:rPr>
              <a:t>ve gathered information on motivation and assessed the current PC of the upgrader, it</a:t>
            </a:r>
            <a:r>
              <a:rPr lang="ja-JP" altLang="en-US" sz="1000" dirty="0">
                <a:latin typeface="Arial" pitchFamily="-1" charset="0"/>
              </a:rPr>
              <a:t>’</a:t>
            </a:r>
            <a:r>
              <a:rPr lang="en-US" altLang="ja-JP" sz="1000" dirty="0">
                <a:latin typeface="Arial" pitchFamily="-1" charset="0"/>
              </a:rPr>
              <a:t>s time to get down to business: field trip time! This is a great excuse to get to the computer store and check out the latest motherboards and gadgets. Don</a:t>
            </a:r>
            <a:r>
              <a:rPr lang="ja-JP" altLang="en-US" sz="1000" dirty="0">
                <a:latin typeface="Arial" pitchFamily="-1" charset="0"/>
              </a:rPr>
              <a:t>’</a:t>
            </a:r>
            <a:r>
              <a:rPr lang="en-US" altLang="ja-JP" sz="1000" dirty="0">
                <a:latin typeface="Arial" pitchFamily="-1" charset="0"/>
              </a:rPr>
              <a:t>t forget to jot down notes and prices while you</a:t>
            </a:r>
            <a:r>
              <a:rPr lang="ja-JP" altLang="en-US" sz="1000" dirty="0">
                <a:latin typeface="Arial" pitchFamily="-1" charset="0"/>
              </a:rPr>
              <a:t>’</a:t>
            </a:r>
            <a:r>
              <a:rPr lang="en-US" altLang="ja-JP" sz="1000" dirty="0">
                <a:latin typeface="Arial" pitchFamily="-1" charset="0"/>
              </a:rPr>
              <a:t>re there. By the end of the field trip, you should have the information to give the upgrader an honest assessment of what an upgrade will entail, at least in monetary terms. Be honest and you won</a:t>
            </a:r>
            <a:r>
              <a:rPr lang="ja-JP" altLang="en-US" sz="1000" dirty="0">
                <a:latin typeface="Arial" pitchFamily="-1" charset="0"/>
              </a:rPr>
              <a:t>’</a:t>
            </a:r>
            <a:r>
              <a:rPr lang="en-US" altLang="ja-JP" sz="1000" dirty="0">
                <a:latin typeface="Arial" pitchFamily="-1" charset="0"/>
              </a:rPr>
              <a:t>t get in trouble. </a:t>
            </a:r>
            <a:endParaRPr lang="en-US" sz="1000" dirty="0">
              <a:latin typeface="Arial" pitchFamily="-1" charset="0"/>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7"/>
          <p:cNvSpPr>
            <a:spLocks noGrp="1" noChangeArrowheads="1"/>
          </p:cNvSpPr>
          <p:nvPr>
            <p:ph type="sldNum" sz="quarter" idx="5"/>
          </p:nvPr>
        </p:nvSpPr>
        <p:spPr>
          <a:noFill/>
        </p:spPr>
        <p:txBody>
          <a:bodyPr/>
          <a:lstStyle/>
          <a:p>
            <a:fld id="{7B1209D3-B292-7A4C-8B40-CA84720A4AD6}" type="slidenum">
              <a:rPr lang="en-US"/>
              <a:pPr/>
              <a:t>58</a:t>
            </a:fld>
            <a:endParaRPr lang="en-US" dirty="0"/>
          </a:p>
        </p:txBody>
      </p:sp>
      <p:sp>
        <p:nvSpPr>
          <p:cNvPr id="135171" name="Rectangle 2"/>
          <p:cNvSpPr>
            <a:spLocks noGrp="1" noRot="1" noChangeAspect="1" noChangeArrowheads="1" noTextEdit="1"/>
          </p:cNvSpPr>
          <p:nvPr>
            <p:ph type="sldImg"/>
          </p:nvPr>
        </p:nvSpPr>
        <p:spPr>
          <a:ln/>
        </p:spPr>
      </p:sp>
      <p:sp>
        <p:nvSpPr>
          <p:cNvPr id="135172" name="Rectangle 3"/>
          <p:cNvSpPr>
            <a:spLocks noGrp="1" noChangeArrowheads="1"/>
          </p:cNvSpPr>
          <p:nvPr>
            <p:ph type="body" idx="1"/>
          </p:nvPr>
        </p:nvSpPr>
        <p:spPr>
          <a:noFill/>
          <a:ln/>
        </p:spPr>
        <p:txBody>
          <a:bodyPr/>
          <a:lstStyle/>
          <a:p>
            <a:pPr eaLnBrk="1" hangingPunct="1"/>
            <a:endParaRPr lang="en-US" dirty="0">
              <a:latin typeface="Arial" pitchFamily="-1"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Rot="1" noChangeAspect="1" noChangeArrowheads="1" noTextEdit="1"/>
          </p:cNvSpPr>
          <p:nvPr>
            <p:ph type="sldImg"/>
          </p:nvPr>
        </p:nvSpPr>
        <p:spPr>
          <a:ln/>
        </p:spPr>
      </p:sp>
      <p:sp>
        <p:nvSpPr>
          <p:cNvPr id="89091" name="Rectangle 3"/>
          <p:cNvSpPr>
            <a:spLocks noGrp="1" noChangeArrowheads="1"/>
          </p:cNvSpPr>
          <p:nvPr>
            <p:ph type="body" idx="1"/>
          </p:nvPr>
        </p:nvSpPr>
        <p:spPr>
          <a:noFill/>
          <a:ln/>
        </p:spPr>
        <p:txBody>
          <a:bodyPr/>
          <a:lstStyle/>
          <a:p>
            <a:r>
              <a:rPr lang="en-US" dirty="0">
                <a:latin typeface="Arial" pitchFamily="-1" charset="0"/>
              </a:rPr>
              <a:t>Good techs should be able to make recommendations on motherboards.</a:t>
            </a:r>
          </a:p>
          <a:p>
            <a:r>
              <a:rPr lang="en-US" dirty="0">
                <a:latin typeface="Arial" pitchFamily="-1" charset="0"/>
              </a:rPr>
              <a:t>Motherboards determine function, expansion, and stability, so the right choice is important!</a:t>
            </a: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7"/>
          <p:cNvSpPr>
            <a:spLocks noGrp="1" noChangeArrowheads="1"/>
          </p:cNvSpPr>
          <p:nvPr>
            <p:ph type="sldNum" sz="quarter" idx="5"/>
          </p:nvPr>
        </p:nvSpPr>
        <p:spPr>
          <a:noFill/>
        </p:spPr>
        <p:txBody>
          <a:bodyPr/>
          <a:lstStyle/>
          <a:p>
            <a:fld id="{79BA7CFB-3890-6646-B575-2C72007465C8}" type="slidenum">
              <a:rPr lang="en-US"/>
              <a:pPr/>
              <a:t>59</a:t>
            </a:fld>
            <a:endParaRPr lang="en-US" dirty="0"/>
          </a:p>
        </p:txBody>
      </p:sp>
      <p:sp>
        <p:nvSpPr>
          <p:cNvPr id="136195" name="Rectangle 2"/>
          <p:cNvSpPr>
            <a:spLocks noGrp="1" noRot="1" noChangeAspect="1" noChangeArrowheads="1" noTextEdit="1"/>
          </p:cNvSpPr>
          <p:nvPr>
            <p:ph type="sldImg"/>
          </p:nvPr>
        </p:nvSpPr>
        <p:spPr>
          <a:ln/>
        </p:spPr>
      </p:sp>
      <p:sp>
        <p:nvSpPr>
          <p:cNvPr id="136196" name="Rectangle 3"/>
          <p:cNvSpPr>
            <a:spLocks noGrp="1" noChangeArrowheads="1"/>
          </p:cNvSpPr>
          <p:nvPr>
            <p:ph type="body" idx="1"/>
          </p:nvPr>
        </p:nvSpPr>
        <p:spPr>
          <a:noFill/>
          <a:ln/>
        </p:spPr>
        <p:txBody>
          <a:bodyPr/>
          <a:lstStyle/>
          <a:p>
            <a:pPr eaLnBrk="1" hangingPunct="1"/>
            <a:r>
              <a:rPr lang="en-US" b="1" dirty="0">
                <a:latin typeface="Arial" pitchFamily="-1" charset="0"/>
              </a:rPr>
              <a:t>Discussion Point</a:t>
            </a:r>
            <a:endParaRPr lang="en-US" dirty="0">
              <a:latin typeface="Arial" pitchFamily="-1" charset="0"/>
            </a:endParaRPr>
          </a:p>
          <a:p>
            <a:pPr eaLnBrk="1" hangingPunct="1"/>
            <a:r>
              <a:rPr lang="en-US" dirty="0">
                <a:latin typeface="Arial" pitchFamily="-1" charset="0"/>
              </a:rPr>
              <a:t>Testing the Motherboard</a:t>
            </a:r>
          </a:p>
          <a:p>
            <a:pPr eaLnBrk="1" hangingPunct="1"/>
            <a:r>
              <a:rPr lang="en-US" dirty="0">
                <a:latin typeface="Arial" pitchFamily="-1" charset="0"/>
              </a:rPr>
              <a:t>When installing a new motherboard, lay out a grounded rubber mat and place the motherboard on it. Set all the jumpers as required. Install the CPU, heat sink, fan, RAM, video card, monitor, and keyboard. There is no need to install a mouse or other cards at this time. Then connect the power supply and power up the board. If it powers up and POSTs, everything is fine and you can finish. If it does not power up and POST, you have to uninstall it all.</a:t>
            </a:r>
          </a:p>
          <a:p>
            <a:pPr eaLnBrk="1" hangingPunct="1"/>
            <a:endParaRPr lang="en-US" dirty="0">
              <a:latin typeface="Arial" pitchFamily="-1" charset="0"/>
            </a:endParaRPr>
          </a:p>
          <a:p>
            <a:pPr eaLnBrk="1" hangingPunct="1"/>
            <a:r>
              <a:rPr lang="en-US" b="1" dirty="0">
                <a:latin typeface="Arial" pitchFamily="-1" charset="0"/>
              </a:rPr>
              <a:t>Note</a:t>
            </a:r>
            <a:endParaRPr lang="en-US" dirty="0">
              <a:latin typeface="Arial" pitchFamily="-1" charset="0"/>
            </a:endParaRPr>
          </a:p>
          <a:p>
            <a:pPr eaLnBrk="1" hangingPunct="1"/>
            <a:r>
              <a:rPr lang="en-US" dirty="0">
                <a:latin typeface="Arial" pitchFamily="-1" charset="0"/>
              </a:rPr>
              <a:t>It is critical that the motherboard itself does not touch the mounting plate other than at the mounting holes.</a:t>
            </a: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Slide Image Placeholder 1"/>
          <p:cNvSpPr>
            <a:spLocks noGrp="1" noRot="1" noChangeAspect="1" noTextEdit="1"/>
          </p:cNvSpPr>
          <p:nvPr>
            <p:ph type="sldImg"/>
          </p:nvPr>
        </p:nvSpPr>
        <p:spPr>
          <a:ln/>
        </p:spPr>
      </p:sp>
      <p:sp>
        <p:nvSpPr>
          <p:cNvPr id="137219" name="Notes Placeholder 2"/>
          <p:cNvSpPr>
            <a:spLocks noGrp="1"/>
          </p:cNvSpPr>
          <p:nvPr>
            <p:ph type="body" idx="1"/>
          </p:nvPr>
        </p:nvSpPr>
        <p:spPr>
          <a:noFill/>
          <a:ln/>
        </p:spPr>
        <p:txBody>
          <a:bodyPr/>
          <a:lstStyle/>
          <a:p>
            <a:r>
              <a:rPr lang="en-US" dirty="0">
                <a:latin typeface="Arial" pitchFamily="-1" charset="0"/>
              </a:rPr>
              <a:t>The motherboard mounts to the case via small connectors called standouts that slide into keyed slots or screw into the bottom of the case (see Figure 7.44).</a:t>
            </a:r>
          </a:p>
        </p:txBody>
      </p:sp>
      <p:sp>
        <p:nvSpPr>
          <p:cNvPr id="137220" name="Slide Number Placeholder 3"/>
          <p:cNvSpPr>
            <a:spLocks noGrp="1"/>
          </p:cNvSpPr>
          <p:nvPr>
            <p:ph type="sldNum" sz="quarter" idx="5"/>
          </p:nvPr>
        </p:nvSpPr>
        <p:spPr>
          <a:noFill/>
        </p:spPr>
        <p:txBody>
          <a:bodyPr/>
          <a:lstStyle/>
          <a:p>
            <a:fld id="{68296EDB-56A3-5B4E-B7A2-CDEE1BC7039E}" type="slidenum">
              <a:rPr lang="en-US"/>
              <a:pPr/>
              <a:t>60</a:t>
            </a:fld>
            <a:endParaRPr 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Slide Image Placeholder 1"/>
          <p:cNvSpPr>
            <a:spLocks noGrp="1" noRot="1" noChangeAspect="1" noTextEdit="1"/>
          </p:cNvSpPr>
          <p:nvPr>
            <p:ph type="sldImg"/>
          </p:nvPr>
        </p:nvSpPr>
        <p:spPr>
          <a:ln/>
        </p:spPr>
      </p:sp>
      <p:sp>
        <p:nvSpPr>
          <p:cNvPr id="139267" name="Notes Placeholder 2"/>
          <p:cNvSpPr>
            <a:spLocks noGrp="1"/>
          </p:cNvSpPr>
          <p:nvPr>
            <p:ph type="body" idx="1"/>
          </p:nvPr>
        </p:nvSpPr>
        <p:spPr>
          <a:noFill/>
          <a:ln/>
        </p:spPr>
        <p:txBody>
          <a:bodyPr/>
          <a:lstStyle/>
          <a:p>
            <a:r>
              <a:rPr lang="en-US" dirty="0">
                <a:latin typeface="Arial" pitchFamily="-1" charset="0"/>
              </a:rPr>
              <a:t>Wires have specific pin connections to the motherboard. Although you can refer to the motherboard book for their location, usually a quick inspection of the motherboard will suffice for an experienced tech (see Figure 7.45).</a:t>
            </a:r>
          </a:p>
          <a:p>
            <a:endParaRPr lang="en-US" dirty="0">
              <a:latin typeface="Arial" pitchFamily="-1" charset="0"/>
            </a:endParaRPr>
          </a:p>
          <a:p>
            <a:r>
              <a:rPr lang="en-US" dirty="0">
                <a:latin typeface="Arial" pitchFamily="-1" charset="0"/>
              </a:rPr>
              <a:t>Often the function of each wire is printed on the connector (see Figure 7.46). </a:t>
            </a:r>
          </a:p>
          <a:p>
            <a:endParaRPr lang="en-US" dirty="0">
              <a:latin typeface="Arial" pitchFamily="-1" charset="0"/>
            </a:endParaRPr>
          </a:p>
        </p:txBody>
      </p:sp>
      <p:sp>
        <p:nvSpPr>
          <p:cNvPr id="139268" name="Slide Number Placeholder 3"/>
          <p:cNvSpPr>
            <a:spLocks noGrp="1"/>
          </p:cNvSpPr>
          <p:nvPr>
            <p:ph type="sldNum" sz="quarter" idx="5"/>
          </p:nvPr>
        </p:nvSpPr>
        <p:spPr>
          <a:noFill/>
        </p:spPr>
        <p:txBody>
          <a:bodyPr/>
          <a:lstStyle/>
          <a:p>
            <a:fld id="{F1A0A2C5-1319-2C49-99E7-E021E5C09847}" type="slidenum">
              <a:rPr lang="en-US"/>
              <a:pPr/>
              <a:t>63</a:t>
            </a:fld>
            <a:endParaRPr 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7"/>
          <p:cNvSpPr>
            <a:spLocks noGrp="1" noChangeArrowheads="1"/>
          </p:cNvSpPr>
          <p:nvPr>
            <p:ph type="sldNum" sz="quarter" idx="5"/>
          </p:nvPr>
        </p:nvSpPr>
        <p:spPr>
          <a:noFill/>
        </p:spPr>
        <p:txBody>
          <a:bodyPr/>
          <a:lstStyle/>
          <a:p>
            <a:fld id="{914C7113-288D-F048-B205-CBD3F75919CD}" type="slidenum">
              <a:rPr lang="en-US"/>
              <a:pPr/>
              <a:t>64</a:t>
            </a:fld>
            <a:endParaRPr lang="en-US" dirty="0"/>
          </a:p>
        </p:txBody>
      </p:sp>
      <p:sp>
        <p:nvSpPr>
          <p:cNvPr id="141315" name="Rectangle 2"/>
          <p:cNvSpPr>
            <a:spLocks noGrp="1" noRot="1" noChangeAspect="1" noChangeArrowheads="1" noTextEdit="1"/>
          </p:cNvSpPr>
          <p:nvPr>
            <p:ph type="sldImg"/>
          </p:nvPr>
        </p:nvSpPr>
        <p:spPr>
          <a:ln/>
        </p:spPr>
      </p:sp>
      <p:sp>
        <p:nvSpPr>
          <p:cNvPr id="141316" name="Rectangle 3"/>
          <p:cNvSpPr>
            <a:spLocks noGrp="1" noChangeArrowheads="1"/>
          </p:cNvSpPr>
          <p:nvPr>
            <p:ph type="body" idx="1"/>
          </p:nvPr>
        </p:nvSpPr>
        <p:spPr>
          <a:noFill/>
          <a:ln/>
        </p:spPr>
        <p:txBody>
          <a:bodyPr/>
          <a:lstStyle/>
          <a:p>
            <a:pPr eaLnBrk="1" hangingPunct="1"/>
            <a:r>
              <a:rPr lang="en-US" dirty="0">
                <a:latin typeface="Arial" pitchFamily="-1" charset="0"/>
              </a:rPr>
              <a:t>Note:  Check the power and hard drive activity indicator lights on the front of the PC. Assuming they worked before, having them completely flat points to power supply failure or motherboard failure.</a:t>
            </a:r>
          </a:p>
          <a:p>
            <a:pPr eaLnBrk="1" hangingPunct="1"/>
            <a:endParaRPr lang="en-US" i="1" dirty="0">
              <a:latin typeface="Arial" pitchFamily="-1" charset="0"/>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7"/>
          <p:cNvSpPr>
            <a:spLocks noGrp="1" noChangeArrowheads="1"/>
          </p:cNvSpPr>
          <p:nvPr>
            <p:ph type="sldNum" sz="quarter" idx="5"/>
          </p:nvPr>
        </p:nvSpPr>
        <p:spPr>
          <a:noFill/>
        </p:spPr>
        <p:txBody>
          <a:bodyPr/>
          <a:lstStyle/>
          <a:p>
            <a:fld id="{D6AE17F7-6610-F240-962A-C86A2BE7A4A7}" type="slidenum">
              <a:rPr lang="en-US"/>
              <a:pPr/>
              <a:t>65</a:t>
            </a:fld>
            <a:endParaRPr lang="en-US" dirty="0"/>
          </a:p>
        </p:txBody>
      </p:sp>
      <p:sp>
        <p:nvSpPr>
          <p:cNvPr id="142339" name="Rectangle 2"/>
          <p:cNvSpPr>
            <a:spLocks noGrp="1" noRot="1" noChangeAspect="1" noChangeArrowheads="1" noTextEdit="1"/>
          </p:cNvSpPr>
          <p:nvPr>
            <p:ph type="sldImg"/>
          </p:nvPr>
        </p:nvSpPr>
        <p:spPr>
          <a:ln/>
        </p:spPr>
      </p:sp>
      <p:sp>
        <p:nvSpPr>
          <p:cNvPr id="142340" name="Rectangle 3"/>
          <p:cNvSpPr>
            <a:spLocks noGrp="1" noChangeArrowheads="1"/>
          </p:cNvSpPr>
          <p:nvPr>
            <p:ph type="body" idx="1"/>
          </p:nvPr>
        </p:nvSpPr>
        <p:spPr>
          <a:noFill/>
          <a:ln/>
        </p:spPr>
        <p:txBody>
          <a:bodyPr/>
          <a:lstStyle/>
          <a:p>
            <a:pPr eaLnBrk="1" hangingPunct="1"/>
            <a:endParaRPr lang="en-US" dirty="0">
              <a:latin typeface="Arial" pitchFamily="-1" charset="0"/>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2"/>
          <p:cNvSpPr>
            <a:spLocks noGrp="1" noRot="1" noChangeAspect="1" noChangeArrowheads="1" noTextEdit="1"/>
          </p:cNvSpPr>
          <p:nvPr>
            <p:ph type="sldImg"/>
          </p:nvPr>
        </p:nvSpPr>
        <p:spPr>
          <a:ln/>
        </p:spPr>
      </p:sp>
      <p:sp>
        <p:nvSpPr>
          <p:cNvPr id="143363" name="Rectangle 3"/>
          <p:cNvSpPr>
            <a:spLocks noGrp="1" noChangeArrowheads="1"/>
          </p:cNvSpPr>
          <p:nvPr>
            <p:ph type="body" idx="1"/>
          </p:nvPr>
        </p:nvSpPr>
        <p:spPr>
          <a:noFill/>
          <a:ln/>
        </p:spPr>
        <p:txBody>
          <a:bodyPr/>
          <a:lstStyle/>
          <a:p>
            <a:endParaRPr lang="en-US" dirty="0">
              <a:latin typeface="Arial" pitchFamily="-1" charset="0"/>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2"/>
          <p:cNvSpPr>
            <a:spLocks noGrp="1" noRot="1" noChangeAspect="1" noChangeArrowheads="1" noTextEdit="1"/>
          </p:cNvSpPr>
          <p:nvPr>
            <p:ph type="sldImg"/>
          </p:nvPr>
        </p:nvSpPr>
        <p:spPr>
          <a:ln/>
        </p:spPr>
      </p:sp>
      <p:sp>
        <p:nvSpPr>
          <p:cNvPr id="144387" name="Rectangle 3"/>
          <p:cNvSpPr>
            <a:spLocks noGrp="1" noChangeArrowheads="1"/>
          </p:cNvSpPr>
          <p:nvPr>
            <p:ph type="body" idx="1"/>
          </p:nvPr>
        </p:nvSpPr>
        <p:spPr>
          <a:noFill/>
          <a:ln/>
        </p:spPr>
        <p:txBody>
          <a:bodyPr/>
          <a:lstStyle/>
          <a:p>
            <a:endParaRPr lang="en-US" dirty="0">
              <a:latin typeface="Arial" pitchFamily="-1" charset="0"/>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2"/>
          <p:cNvSpPr>
            <a:spLocks noGrp="1" noRot="1" noChangeAspect="1" noChangeArrowheads="1" noTextEdit="1"/>
          </p:cNvSpPr>
          <p:nvPr>
            <p:ph type="sldImg"/>
          </p:nvPr>
        </p:nvSpPr>
        <p:spPr>
          <a:ln/>
        </p:spPr>
      </p:sp>
      <p:sp>
        <p:nvSpPr>
          <p:cNvPr id="145411" name="Rectangle 3"/>
          <p:cNvSpPr>
            <a:spLocks noGrp="1" noChangeArrowheads="1"/>
          </p:cNvSpPr>
          <p:nvPr>
            <p:ph type="body" idx="1"/>
          </p:nvPr>
        </p:nvSpPr>
        <p:spPr>
          <a:noFill/>
          <a:ln/>
        </p:spPr>
        <p:txBody>
          <a:bodyPr/>
          <a:lstStyle/>
          <a:p>
            <a:endParaRPr lang="en-US" dirty="0">
              <a:latin typeface="Arial" pitchFamily="-1"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Rot="1" noChangeAspect="1" noChangeArrowheads="1" noTextEdit="1"/>
          </p:cNvSpPr>
          <p:nvPr>
            <p:ph type="sldImg"/>
          </p:nvPr>
        </p:nvSpPr>
        <p:spPr>
          <a:ln/>
        </p:spPr>
      </p:sp>
      <p:sp>
        <p:nvSpPr>
          <p:cNvPr id="90115" name="Rectangle 3"/>
          <p:cNvSpPr>
            <a:spLocks noGrp="1" noChangeArrowheads="1"/>
          </p:cNvSpPr>
          <p:nvPr>
            <p:ph type="body" idx="1"/>
          </p:nvPr>
        </p:nvSpPr>
        <p:spPr>
          <a:noFill/>
          <a:ln/>
        </p:spPr>
        <p:txBody>
          <a:bodyPr/>
          <a:lstStyle/>
          <a:p>
            <a:endParaRPr lang="en-US" dirty="0">
              <a:latin typeface="Arial" pitchFamily="-1"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Rot="1" noChangeAspect="1" noChangeArrowheads="1" noTextEdit="1"/>
          </p:cNvSpPr>
          <p:nvPr>
            <p:ph type="sldImg"/>
          </p:nvPr>
        </p:nvSpPr>
        <p:spPr>
          <a:ln/>
        </p:spPr>
      </p:sp>
      <p:sp>
        <p:nvSpPr>
          <p:cNvPr id="91139" name="Rectangle 3"/>
          <p:cNvSpPr>
            <a:spLocks noGrp="1" noChangeArrowheads="1"/>
          </p:cNvSpPr>
          <p:nvPr>
            <p:ph type="body" idx="1"/>
          </p:nvPr>
        </p:nvSpPr>
        <p:spPr>
          <a:noFill/>
          <a:ln/>
        </p:spPr>
        <p:txBody>
          <a:bodyPr/>
          <a:lstStyle/>
          <a:p>
            <a:r>
              <a:rPr lang="en-US" dirty="0">
                <a:latin typeface="Arial" pitchFamily="-1" charset="0"/>
              </a:rPr>
              <a:t>**RISER cards hold multiple I/O cards.**</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p:cNvSpPr>
            <a:spLocks noGrp="1" noRot="1" noChangeAspect="1" noTextEdit="1"/>
          </p:cNvSpPr>
          <p:nvPr>
            <p:ph type="sldImg"/>
          </p:nvPr>
        </p:nvSpPr>
        <p:spPr>
          <a:ln/>
        </p:spPr>
      </p:sp>
      <p:sp>
        <p:nvSpPr>
          <p:cNvPr id="92163" name="Notes Placeholder 2"/>
          <p:cNvSpPr>
            <a:spLocks noGrp="1"/>
          </p:cNvSpPr>
          <p:nvPr>
            <p:ph type="body" idx="1"/>
          </p:nvPr>
        </p:nvSpPr>
        <p:spPr>
          <a:noFill/>
          <a:ln/>
        </p:spPr>
        <p:txBody>
          <a:bodyPr/>
          <a:lstStyle/>
          <a:p>
            <a:r>
              <a:rPr lang="en-US" dirty="0">
                <a:latin typeface="Arial" pitchFamily="-1" charset="0"/>
              </a:rPr>
              <a:t>The AT motherboard had a few size variations (see Figure 7.4), ranging from large to very large. The only dedicated connector on an AT motherboard was the keyboard port (see Figure 7.5).</a:t>
            </a:r>
          </a:p>
          <a:p>
            <a:endParaRPr lang="en-US" dirty="0">
              <a:latin typeface="Arial" pitchFamily="-1" charset="0"/>
            </a:endParaRPr>
          </a:p>
          <a:p>
            <a:endParaRPr lang="en-US" dirty="0">
              <a:latin typeface="Arial" pitchFamily="-1" charset="0"/>
            </a:endParaRPr>
          </a:p>
        </p:txBody>
      </p:sp>
      <p:sp>
        <p:nvSpPr>
          <p:cNvPr id="92164" name="Slide Number Placeholder 3"/>
          <p:cNvSpPr>
            <a:spLocks noGrp="1"/>
          </p:cNvSpPr>
          <p:nvPr>
            <p:ph type="sldNum" sz="quarter" idx="5"/>
          </p:nvPr>
        </p:nvSpPr>
        <p:spPr>
          <a:noFill/>
        </p:spPr>
        <p:txBody>
          <a:bodyPr/>
          <a:lstStyle/>
          <a:p>
            <a:fld id="{2A16BC54-C5DF-304F-A8CB-9B9DAD046D42}" type="slidenum">
              <a:rPr lang="en-US"/>
              <a:pPr/>
              <a:t>7</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noFill/>
        </p:spPr>
        <p:txBody>
          <a:bodyPr/>
          <a:lstStyle/>
          <a:p>
            <a:fld id="{073B4795-7875-AF49-A41B-6817E471F5BA}" type="slidenum">
              <a:rPr lang="en-US"/>
              <a:pPr/>
              <a:t>8</a:t>
            </a:fld>
            <a:endParaRPr lang="en-US" dirty="0"/>
          </a:p>
        </p:txBody>
      </p:sp>
      <p:sp>
        <p:nvSpPr>
          <p:cNvPr id="93187" name="Rectangle 2"/>
          <p:cNvSpPr>
            <a:spLocks noGrp="1" noRot="1" noChangeAspect="1" noChangeArrowheads="1" noTextEdit="1"/>
          </p:cNvSpPr>
          <p:nvPr>
            <p:ph type="sldImg"/>
          </p:nvPr>
        </p:nvSpPr>
        <p:spPr>
          <a:ln/>
        </p:spPr>
      </p:sp>
      <p:sp>
        <p:nvSpPr>
          <p:cNvPr id="93188" name="Rectangle 3"/>
          <p:cNvSpPr>
            <a:spLocks noGrp="1" noChangeArrowheads="1"/>
          </p:cNvSpPr>
          <p:nvPr>
            <p:ph type="body" idx="1"/>
          </p:nvPr>
        </p:nvSpPr>
        <p:spPr>
          <a:noFill/>
          <a:ln/>
        </p:spPr>
        <p:txBody>
          <a:bodyPr/>
          <a:lstStyle/>
          <a:p>
            <a:pPr eaLnBrk="1" hangingPunct="1"/>
            <a:r>
              <a:rPr lang="en-US" dirty="0">
                <a:latin typeface="Arial" pitchFamily="-1" charset="0"/>
              </a:rPr>
              <a:t>Before the ATX standard, there was no single form factor standard that provided perfect compatibility.</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p:cNvSpPr>
            <a:spLocks noGrp="1" noRot="1" noChangeAspect="1" noTextEdit="1"/>
          </p:cNvSpPr>
          <p:nvPr>
            <p:ph type="sldImg"/>
          </p:nvPr>
        </p:nvSpPr>
        <p:spPr>
          <a:ln/>
        </p:spPr>
      </p:sp>
      <p:sp>
        <p:nvSpPr>
          <p:cNvPr id="94211" name="Notes Placeholder 2"/>
          <p:cNvSpPr>
            <a:spLocks noGrp="1"/>
          </p:cNvSpPr>
          <p:nvPr>
            <p:ph type="body" idx="1"/>
          </p:nvPr>
        </p:nvSpPr>
        <p:spPr>
          <a:noFill/>
          <a:ln/>
        </p:spPr>
        <p:txBody>
          <a:bodyPr/>
          <a:lstStyle/>
          <a:p>
            <a:r>
              <a:rPr lang="en-US" dirty="0">
                <a:latin typeface="Arial" pitchFamily="-1" charset="0"/>
              </a:rPr>
              <a:t>There continued to be a tremendous demand for a new form factor: a form factor that had more standard connectors and also was flexible enough for possible changes in technology. This demand led to the creation of the ATX form factor in 1995 (see Figure 7.6). </a:t>
            </a:r>
          </a:p>
        </p:txBody>
      </p:sp>
      <p:sp>
        <p:nvSpPr>
          <p:cNvPr id="94212" name="Slide Number Placeholder 3"/>
          <p:cNvSpPr>
            <a:spLocks noGrp="1"/>
          </p:cNvSpPr>
          <p:nvPr>
            <p:ph type="sldNum" sz="quarter" idx="5"/>
          </p:nvPr>
        </p:nvSpPr>
        <p:spPr>
          <a:noFill/>
        </p:spPr>
        <p:txBody>
          <a:bodyPr/>
          <a:lstStyle/>
          <a:p>
            <a:fld id="{60277DFF-193A-1A4E-949B-000DC8B45E75}" type="slidenum">
              <a:rPr lang="en-US"/>
              <a:pPr/>
              <a:t>9</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57200" y="1371600"/>
            <a:ext cx="8229600" cy="768096"/>
          </a:xfrm>
        </p:spPr>
        <p:txBody>
          <a:bodyPr/>
          <a:lstStyle>
            <a:lvl1pPr algn="ctr">
              <a:defRPr sz="4400" b="1">
                <a:solidFill>
                  <a:schemeClr val="tx1"/>
                </a:solidFill>
                <a:latin typeface="Calibri" panose="020F0502020204030204" pitchFamily="34" charset="0"/>
              </a:defRPr>
            </a:lvl1pPr>
          </a:lstStyle>
          <a:p>
            <a:r>
              <a:rPr lang="en-US" dirty="0"/>
              <a:t>Click to Click to edit Master title style</a:t>
            </a:r>
          </a:p>
        </p:txBody>
      </p:sp>
      <p:sp>
        <p:nvSpPr>
          <p:cNvPr id="3" name="Subtitle 2"/>
          <p:cNvSpPr>
            <a:spLocks noGrp="1"/>
          </p:cNvSpPr>
          <p:nvPr>
            <p:ph type="subTitle" idx="1"/>
          </p:nvPr>
        </p:nvSpPr>
        <p:spPr>
          <a:xfrm>
            <a:off x="1371600" y="2212848"/>
            <a:ext cx="6400800" cy="539496"/>
          </a:xfrm>
        </p:spPr>
        <p:txBody>
          <a:bodyPr/>
          <a:lstStyle>
            <a:lvl1pPr marL="0" indent="0" algn="ctr">
              <a:buNone/>
              <a:defRPr sz="4000" b="1">
                <a:solidFill>
                  <a:srgbClr val="006600"/>
                </a:solidFill>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p>
        </p:txBody>
      </p:sp>
    </p:spTree>
    <p:extLst>
      <p:ext uri="{BB962C8B-B14F-4D97-AF65-F5344CB8AC3E}">
        <p14:creationId xmlns:p14="http://schemas.microsoft.com/office/powerpoint/2010/main" val="33089362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057400" y="52388"/>
            <a:ext cx="7086600" cy="1006475"/>
          </a:xfrm>
        </p:spPr>
        <p:txBody>
          <a:bodyPr/>
          <a:lstStyle>
            <a:lvl1pPr>
              <a:defRPr sz="3600" b="0">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p:txBody>
          <a:bodyPr/>
          <a:lstStyle>
            <a:lvl1pPr>
              <a:buSzPct val="85000"/>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3526808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2057400" y="52388"/>
            <a:ext cx="7086600" cy="1006475"/>
          </a:xfrm>
        </p:spPr>
        <p:txBody>
          <a:bodyPr/>
          <a:lstStyle>
            <a:lvl1pPr>
              <a:defRPr sz="3600" b="0">
                <a:latin typeface="Calibri" panose="020F0502020204030204" pitchFamily="34" charset="0"/>
              </a:defRPr>
            </a:lvl1pPr>
          </a:lstStyle>
          <a:p>
            <a:r>
              <a:rPr lang="en-US" dirty="0"/>
              <a:t>Click to edit Master title style</a:t>
            </a:r>
          </a:p>
        </p:txBody>
      </p:sp>
      <p:sp>
        <p:nvSpPr>
          <p:cNvPr id="3" name="Content Placeholder 2"/>
          <p:cNvSpPr>
            <a:spLocks noGrp="1"/>
          </p:cNvSpPr>
          <p:nvPr>
            <p:ph sz="half" idx="1"/>
          </p:nvPr>
        </p:nvSpPr>
        <p:spPr>
          <a:xfrm>
            <a:off x="457200" y="1143000"/>
            <a:ext cx="4037013" cy="5334000"/>
          </a:xfrm>
        </p:spPr>
        <p:txBody>
          <a:bodyPr/>
          <a:lstStyle>
            <a:lvl1pPr>
              <a:buSzPct val="85000"/>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6613" y="1143000"/>
            <a:ext cx="4038600" cy="5334000"/>
          </a:xfrm>
        </p:spPr>
        <p:txBody>
          <a:bodyPr/>
          <a:lstStyle>
            <a:lvl1pPr>
              <a:buSzPct val="85000"/>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8025679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057400" y="58270"/>
            <a:ext cx="7086600" cy="1005840"/>
          </a:xfrm>
        </p:spPr>
        <p:txBody>
          <a:bodyPr/>
          <a:lstStyle>
            <a:lvl1pPr>
              <a:defRPr sz="3600" b="0">
                <a:latin typeface="Calibri" panose="020F0502020204030204" pitchFamily="34" charset="0"/>
              </a:defRPr>
            </a:lvl1pPr>
          </a:lstStyle>
          <a:p>
            <a:r>
              <a:rPr lang="en-US" dirty="0"/>
              <a:t>Click to edit Master title style</a:t>
            </a:r>
          </a:p>
        </p:txBody>
      </p:sp>
      <p:sp>
        <p:nvSpPr>
          <p:cNvPr id="3" name="Text Placeholder 2"/>
          <p:cNvSpPr>
            <a:spLocks noGrp="1"/>
          </p:cNvSpPr>
          <p:nvPr>
            <p:ph type="body" idx="1"/>
          </p:nvPr>
        </p:nvSpPr>
        <p:spPr>
          <a:xfrm>
            <a:off x="457200" y="1143000"/>
            <a:ext cx="4040188" cy="639762"/>
          </a:xfrm>
        </p:spPr>
        <p:txBody>
          <a:bodyPr anchor="b"/>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0" y="1782762"/>
            <a:ext cx="4040188" cy="461803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5" y="1143000"/>
            <a:ext cx="4041775" cy="639762"/>
          </a:xfrm>
        </p:spPr>
        <p:txBody>
          <a:bodyPr anchor="b"/>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5" y="1793875"/>
            <a:ext cx="4041775" cy="461803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021663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2057400" y="52388"/>
            <a:ext cx="7086600" cy="1006475"/>
          </a:xfrm>
        </p:spPr>
        <p:txBody>
          <a:bodyPr/>
          <a:lstStyle>
            <a:lvl1pPr>
              <a:defRPr sz="3600" b="0">
                <a:latin typeface="Calibri" panose="020F0502020204030204" pitchFamily="34" charset="0"/>
              </a:defRPr>
            </a:lvl1pPr>
          </a:lstStyle>
          <a:p>
            <a:r>
              <a:rPr lang="en-US" dirty="0"/>
              <a:t>Click to edit Master title style</a:t>
            </a:r>
          </a:p>
        </p:txBody>
      </p:sp>
    </p:spTree>
    <p:extLst>
      <p:ext uri="{BB962C8B-B14F-4D97-AF65-F5344CB8AC3E}">
        <p14:creationId xmlns:p14="http://schemas.microsoft.com/office/powerpoint/2010/main" val="35462908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3099581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1"/>
          <p:cNvSpPr>
            <a:spLocks noGrp="1" noChangeArrowheads="1"/>
          </p:cNvSpPr>
          <p:nvPr>
            <p:ph type="title"/>
          </p:nvPr>
        </p:nvSpPr>
        <p:spPr bwMode="auto">
          <a:xfrm>
            <a:off x="2667000" y="52388"/>
            <a:ext cx="64770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0000" tIns="46800" rIns="90000" bIns="46800" numCol="1" anchor="ctr" anchorCtr="0" compatLnSpc="1">
            <a:prstTxWarp prst="textNoShape">
              <a:avLst/>
            </a:prstTxWarp>
          </a:bodyPr>
          <a:lstStyle/>
          <a:p>
            <a:pPr lvl="0"/>
            <a:r>
              <a:rPr lang="en-GB" altLang="en-US"/>
              <a:t>Click to edit the title text format</a:t>
            </a:r>
          </a:p>
        </p:txBody>
      </p:sp>
      <p:sp>
        <p:nvSpPr>
          <p:cNvPr id="1027" name="Rectangle 2"/>
          <p:cNvSpPr>
            <a:spLocks noGrp="1" noChangeArrowheads="1"/>
          </p:cNvSpPr>
          <p:nvPr>
            <p:ph type="body" idx="1"/>
          </p:nvPr>
        </p:nvSpPr>
        <p:spPr bwMode="auto">
          <a:xfrm>
            <a:off x="457200" y="1143000"/>
            <a:ext cx="8228013"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0000" tIns="46800" rIns="90000" bIns="46800" numCol="1" anchor="t" anchorCtr="0" compatLnSpc="1">
            <a:prstTxWarp prst="textNoShape">
              <a:avLst/>
            </a:prstTxWarp>
          </a:bodyPr>
          <a:lstStyle/>
          <a:p>
            <a:pPr lvl="0"/>
            <a:r>
              <a:rPr lang="en-GB" altLang="en-US" dirty="0"/>
              <a:t>Click to edit the outline text format</a:t>
            </a:r>
          </a:p>
          <a:p>
            <a:pPr lvl="1"/>
            <a:r>
              <a:rPr lang="en-GB" altLang="en-US" dirty="0"/>
              <a:t>Second Outline Level</a:t>
            </a:r>
          </a:p>
          <a:p>
            <a:pPr lvl="2"/>
            <a:r>
              <a:rPr lang="en-GB" altLang="en-US" dirty="0"/>
              <a:t>Third Outline Level</a:t>
            </a:r>
          </a:p>
          <a:p>
            <a:pPr lvl="3"/>
            <a:r>
              <a:rPr lang="en-GB" altLang="en-US" dirty="0"/>
              <a:t>Fourth Outline Level</a:t>
            </a:r>
          </a:p>
          <a:p>
            <a:pPr lvl="4"/>
            <a:r>
              <a:rPr lang="en-GB" altLang="en-US" dirty="0"/>
              <a:t>Fifth Outline Level</a:t>
            </a:r>
          </a:p>
          <a:p>
            <a:pPr lvl="4"/>
            <a:r>
              <a:rPr lang="en-GB" altLang="en-US" dirty="0"/>
              <a:t>Sixth Outline Level</a:t>
            </a:r>
          </a:p>
          <a:p>
            <a:pPr lvl="4"/>
            <a:r>
              <a:rPr lang="en-GB" altLang="en-US" dirty="0"/>
              <a:t>Seventh Outline Level</a:t>
            </a:r>
          </a:p>
          <a:p>
            <a:pPr lvl="4"/>
            <a:r>
              <a:rPr lang="en-GB" altLang="en-US" dirty="0"/>
              <a:t>Eighth Outline Level</a:t>
            </a:r>
          </a:p>
          <a:p>
            <a:pPr lvl="4"/>
            <a:r>
              <a:rPr lang="en-GB" altLang="en-US" dirty="0"/>
              <a:t>Ninth Outline Level</a:t>
            </a:r>
          </a:p>
        </p:txBody>
      </p:sp>
      <p:grpSp>
        <p:nvGrpSpPr>
          <p:cNvPr id="5" name="Group 3"/>
          <p:cNvGrpSpPr>
            <a:grpSpLocks/>
          </p:cNvGrpSpPr>
          <p:nvPr/>
        </p:nvGrpSpPr>
        <p:grpSpPr bwMode="auto">
          <a:xfrm>
            <a:off x="0" y="6553200"/>
            <a:ext cx="9144000" cy="309563"/>
            <a:chOff x="0" y="4128"/>
            <a:chExt cx="5760" cy="195"/>
          </a:xfrm>
        </p:grpSpPr>
        <p:sp>
          <p:nvSpPr>
            <p:cNvPr id="1031" name="Rectangle 4"/>
            <p:cNvSpPr>
              <a:spLocks noChangeArrowheads="1"/>
            </p:cNvSpPr>
            <p:nvPr/>
          </p:nvSpPr>
          <p:spPr bwMode="auto">
            <a:xfrm>
              <a:off x="0" y="4128"/>
              <a:ext cx="5760" cy="192"/>
            </a:xfrm>
            <a:prstGeom prst="rect">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bg1"/>
                  </a:solidFill>
                  <a:latin typeface="Arial" charset="0"/>
                  <a:ea typeface="MS Gothic" pitchFamily="49" charset="-128"/>
                </a:defRPr>
              </a:lvl1pPr>
              <a:lvl2pPr marL="742950" indent="-285750" eaLnBrk="0" hangingPunct="0">
                <a:defRPr>
                  <a:solidFill>
                    <a:schemeClr val="bg1"/>
                  </a:solidFill>
                  <a:latin typeface="Arial" charset="0"/>
                  <a:ea typeface="MS Gothic" pitchFamily="49" charset="-128"/>
                </a:defRPr>
              </a:lvl2pPr>
              <a:lvl3pPr marL="1143000" indent="-228600" eaLnBrk="0" hangingPunct="0">
                <a:defRPr>
                  <a:solidFill>
                    <a:schemeClr val="bg1"/>
                  </a:solidFill>
                  <a:latin typeface="Arial" charset="0"/>
                  <a:ea typeface="MS Gothic" pitchFamily="49" charset="-128"/>
                </a:defRPr>
              </a:lvl3pPr>
              <a:lvl4pPr marL="1600200" indent="-228600" eaLnBrk="0" hangingPunct="0">
                <a:defRPr>
                  <a:solidFill>
                    <a:schemeClr val="bg1"/>
                  </a:solidFill>
                  <a:latin typeface="Arial" charset="0"/>
                  <a:ea typeface="MS Gothic" pitchFamily="49" charset="-128"/>
                </a:defRPr>
              </a:lvl4pPr>
              <a:lvl5pPr marL="2057400" indent="-228600" eaLnBrk="0" hangingPunct="0">
                <a:defRPr>
                  <a:solidFill>
                    <a:schemeClr val="bg1"/>
                  </a:solidFill>
                  <a:latin typeface="Arial"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charset="0"/>
                <a:defRPr>
                  <a:solidFill>
                    <a:schemeClr val="bg1"/>
                  </a:solidFill>
                  <a:latin typeface="Arial" charset="0"/>
                  <a:ea typeface="MS Gothic" pitchFamily="49" charset="-128"/>
                </a:defRPr>
              </a:lvl9pPr>
            </a:lstStyle>
            <a:p>
              <a:pPr eaLnBrk="1" hangingPunct="1"/>
              <a:endParaRPr lang="en-US" altLang="en-US" dirty="0"/>
            </a:p>
          </p:txBody>
        </p:sp>
        <p:sp>
          <p:nvSpPr>
            <p:cNvPr id="1034" name="Text Box 5"/>
            <p:cNvSpPr txBox="1">
              <a:spLocks noChangeArrowheads="1"/>
            </p:cNvSpPr>
            <p:nvPr/>
          </p:nvSpPr>
          <p:spPr bwMode="auto">
            <a:xfrm>
              <a:off x="144" y="4147"/>
              <a:ext cx="5040" cy="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itchFamily="34"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Arial" pitchFamily="34" charset="0"/>
                  <a:ea typeface="MS Gothic" pitchFamily="49" charset="-128"/>
                </a:defRPr>
              </a:lvl9pPr>
            </a:lstStyle>
            <a:p>
              <a:pPr eaLnBrk="1" hangingPunct="1">
                <a:lnSpc>
                  <a:spcPct val="100000"/>
                </a:lnSpc>
                <a:spcBef>
                  <a:spcPts val="750"/>
                </a:spcBef>
                <a:buClr>
                  <a:srgbClr val="FFFFFF"/>
                </a:buClr>
                <a:buFont typeface="Arial" pitchFamily="34" charset="0"/>
                <a:buNone/>
                <a:defRPr/>
              </a:pPr>
              <a:r>
                <a:rPr lang="en-GB" sz="1200" dirty="0">
                  <a:solidFill>
                    <a:srgbClr val="FFFFFF"/>
                  </a:solidFill>
                  <a:latin typeface="Calibri" panose="020F0502020204030204" pitchFamily="34" charset="0"/>
                </a:rPr>
                <a:t>Copyright © 2016 by McGraw-Hill Education. All rights reserved.</a:t>
              </a:r>
            </a:p>
          </p:txBody>
        </p:sp>
      </p:grpSp>
      <p:sp>
        <p:nvSpPr>
          <p:cNvPr id="1029" name="Rectangle 7"/>
          <p:cNvSpPr>
            <a:spLocks noChangeArrowheads="1"/>
          </p:cNvSpPr>
          <p:nvPr userDrawn="1"/>
        </p:nvSpPr>
        <p:spPr bwMode="auto">
          <a:xfrm>
            <a:off x="0" y="0"/>
            <a:ext cx="9144000" cy="1066800"/>
          </a:xfrm>
          <a:prstGeom prst="rect">
            <a:avLst/>
          </a:prstGeom>
          <a:solidFill>
            <a:schemeClr val="tx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dirty="0">
              <a:ea typeface="MS Gothic" charset="0"/>
              <a:cs typeface="MS Gothic" charset="0"/>
            </a:endParaRPr>
          </a:p>
        </p:txBody>
      </p:sp>
      <p:sp>
        <p:nvSpPr>
          <p:cNvPr id="1032" name="Text Box 10"/>
          <p:cNvSpPr txBox="1">
            <a:spLocks noChangeArrowheads="1"/>
          </p:cNvSpPr>
          <p:nvPr userDrawn="1"/>
        </p:nvSpPr>
        <p:spPr bwMode="auto">
          <a:xfrm>
            <a:off x="0" y="0"/>
            <a:ext cx="1847850" cy="1069848"/>
          </a:xfrm>
          <a:prstGeom prst="rect">
            <a:avLst/>
          </a:prstGeom>
          <a:gradFill flip="none" rotWithShape="1">
            <a:gsLst>
              <a:gs pos="0">
                <a:srgbClr val="800000">
                  <a:shade val="30000"/>
                  <a:satMod val="115000"/>
                </a:srgbClr>
              </a:gs>
              <a:gs pos="50000">
                <a:srgbClr val="800000">
                  <a:shade val="67500"/>
                  <a:satMod val="115000"/>
                </a:srgbClr>
              </a:gs>
              <a:gs pos="100000">
                <a:srgbClr val="800000">
                  <a:shade val="100000"/>
                  <a:satMod val="115000"/>
                </a:srgbClr>
              </a:gs>
            </a:gsLst>
            <a:lin ang="2700000" scaled="1"/>
            <a:tileRect/>
          </a:gradFill>
          <a:ln>
            <a:noFill/>
          </a:ln>
          <a:effectLst/>
        </p:spPr>
        <p:txBody>
          <a:bodyPr anchor="ctr">
            <a:spAutoFit/>
          </a:bodyPr>
          <a:lstStyle>
            <a:lvl1pPr eaLnBrk="0" hangingPunct="0">
              <a:defRPr sz="2400">
                <a:solidFill>
                  <a:schemeClr val="bg1"/>
                </a:solidFill>
                <a:latin typeface="Arial" pitchFamily="34" charset="0"/>
                <a:ea typeface="MS Gothic" pitchFamily="49" charset="-128"/>
              </a:defRPr>
            </a:lvl1pPr>
            <a:lvl2pPr marL="742950" indent="-285750" eaLnBrk="0" hangingPunct="0">
              <a:defRPr sz="2400">
                <a:solidFill>
                  <a:schemeClr val="bg1"/>
                </a:solidFill>
                <a:latin typeface="Arial" pitchFamily="34" charset="0"/>
                <a:ea typeface="MS Gothic" pitchFamily="49" charset="-128"/>
              </a:defRPr>
            </a:lvl2pPr>
            <a:lvl3pPr marL="1143000" indent="-228600" eaLnBrk="0" hangingPunct="0">
              <a:defRPr sz="2400">
                <a:solidFill>
                  <a:schemeClr val="bg1"/>
                </a:solidFill>
                <a:latin typeface="Arial" pitchFamily="34" charset="0"/>
                <a:ea typeface="MS Gothic" pitchFamily="49" charset="-128"/>
              </a:defRPr>
            </a:lvl3pPr>
            <a:lvl4pPr marL="1600200" indent="-228600" eaLnBrk="0" hangingPunct="0">
              <a:defRPr sz="2400">
                <a:solidFill>
                  <a:schemeClr val="bg1"/>
                </a:solidFill>
                <a:latin typeface="Arial" pitchFamily="34" charset="0"/>
                <a:ea typeface="MS Gothic" pitchFamily="49" charset="-128"/>
              </a:defRPr>
            </a:lvl4pPr>
            <a:lvl5pPr marL="2057400" indent="-228600" eaLnBrk="0" hangingPunct="0">
              <a:defRPr sz="2400">
                <a:solidFill>
                  <a:schemeClr val="bg1"/>
                </a:solidFill>
                <a:latin typeface="Arial" pitchFamily="34" charset="0"/>
                <a:ea typeface="MS Gothic" pitchFamily="49" charset="-128"/>
              </a:defRPr>
            </a:lvl5pPr>
            <a:lvl6pPr marL="2514600" indent="-228600" defTabSz="457200" eaLnBrk="0" fontAlgn="base" hangingPunct="0">
              <a:lnSpc>
                <a:spcPct val="93000"/>
              </a:lnSpc>
              <a:spcBef>
                <a:spcPct val="0"/>
              </a:spcBef>
              <a:spcAft>
                <a:spcPct val="0"/>
              </a:spcAft>
              <a:buClr>
                <a:srgbClr val="000000"/>
              </a:buClr>
              <a:buSzPct val="100000"/>
              <a:buFont typeface="Arial" pitchFamily="34" charset="0"/>
              <a:defRPr sz="2400">
                <a:solidFill>
                  <a:schemeClr val="bg1"/>
                </a:solidFill>
                <a:latin typeface="Arial" pitchFamily="34" charset="0"/>
                <a:ea typeface="MS Gothic" pitchFamily="49" charset="-128"/>
              </a:defRPr>
            </a:lvl6pPr>
            <a:lvl7pPr marL="2971800" indent="-228600" defTabSz="457200" eaLnBrk="0" fontAlgn="base" hangingPunct="0">
              <a:lnSpc>
                <a:spcPct val="93000"/>
              </a:lnSpc>
              <a:spcBef>
                <a:spcPct val="0"/>
              </a:spcBef>
              <a:spcAft>
                <a:spcPct val="0"/>
              </a:spcAft>
              <a:buClr>
                <a:srgbClr val="000000"/>
              </a:buClr>
              <a:buSzPct val="100000"/>
              <a:buFont typeface="Arial" pitchFamily="34" charset="0"/>
              <a:defRPr sz="2400">
                <a:solidFill>
                  <a:schemeClr val="bg1"/>
                </a:solidFill>
                <a:latin typeface="Arial" pitchFamily="34" charset="0"/>
                <a:ea typeface="MS Gothic" pitchFamily="49" charset="-128"/>
              </a:defRPr>
            </a:lvl7pPr>
            <a:lvl8pPr marL="3429000" indent="-228600" defTabSz="457200" eaLnBrk="0" fontAlgn="base" hangingPunct="0">
              <a:lnSpc>
                <a:spcPct val="93000"/>
              </a:lnSpc>
              <a:spcBef>
                <a:spcPct val="0"/>
              </a:spcBef>
              <a:spcAft>
                <a:spcPct val="0"/>
              </a:spcAft>
              <a:buClr>
                <a:srgbClr val="000000"/>
              </a:buClr>
              <a:buSzPct val="100000"/>
              <a:buFont typeface="Arial" pitchFamily="34" charset="0"/>
              <a:defRPr sz="2400">
                <a:solidFill>
                  <a:schemeClr val="bg1"/>
                </a:solidFill>
                <a:latin typeface="Arial" pitchFamily="34" charset="0"/>
                <a:ea typeface="MS Gothic" pitchFamily="49" charset="-128"/>
              </a:defRPr>
            </a:lvl8pPr>
            <a:lvl9pPr marL="3886200" indent="-228600" defTabSz="457200" eaLnBrk="0" fontAlgn="base" hangingPunct="0">
              <a:lnSpc>
                <a:spcPct val="93000"/>
              </a:lnSpc>
              <a:spcBef>
                <a:spcPct val="0"/>
              </a:spcBef>
              <a:spcAft>
                <a:spcPct val="0"/>
              </a:spcAft>
              <a:buClr>
                <a:srgbClr val="000000"/>
              </a:buClr>
              <a:buSzPct val="100000"/>
              <a:buFont typeface="Arial" pitchFamily="34" charset="0"/>
              <a:defRPr sz="2400">
                <a:solidFill>
                  <a:schemeClr val="bg1"/>
                </a:solidFill>
                <a:latin typeface="Arial" pitchFamily="34" charset="0"/>
                <a:ea typeface="MS Gothic" pitchFamily="49" charset="-128"/>
              </a:defRPr>
            </a:lvl9pPr>
          </a:lstStyle>
          <a:p>
            <a:pPr algn="ctr" eaLnBrk="1" hangingPunct="1">
              <a:lnSpc>
                <a:spcPct val="100000"/>
              </a:lnSpc>
              <a:spcBef>
                <a:spcPct val="50000"/>
              </a:spcBef>
              <a:buClrTx/>
              <a:buSzTx/>
              <a:buFontTx/>
              <a:buNone/>
              <a:defRPr/>
            </a:pPr>
            <a:r>
              <a:rPr lang="en-US" sz="900" b="1" dirty="0">
                <a:latin typeface="Times New Roman" pitchFamily="18" charset="0"/>
              </a:rPr>
              <a:t>Mike Meyers</a:t>
            </a:r>
            <a:r>
              <a:rPr lang="en-US" altLang="en-US" sz="900" b="1" dirty="0">
                <a:latin typeface="Times New Roman" pitchFamily="18" charset="0"/>
              </a:rPr>
              <a:t>’</a:t>
            </a:r>
            <a:r>
              <a:rPr lang="en-US" sz="900" b="1" dirty="0">
                <a:latin typeface="Times New Roman" pitchFamily="18" charset="0"/>
              </a:rPr>
              <a:t> CompTIA A+</a:t>
            </a:r>
            <a:r>
              <a:rPr lang="en-US" sz="900" b="1" baseline="30000" dirty="0">
                <a:latin typeface="Times New Roman" pitchFamily="18" charset="0"/>
              </a:rPr>
              <a:t>®</a:t>
            </a:r>
            <a:r>
              <a:rPr lang="en-US" sz="900" b="1" dirty="0">
                <a:latin typeface="Times New Roman" pitchFamily="18" charset="0"/>
              </a:rPr>
              <a:t> Guide to</a:t>
            </a:r>
            <a:br>
              <a:rPr lang="en-US" sz="900" b="1" dirty="0">
                <a:latin typeface="Times New Roman" pitchFamily="18" charset="0"/>
              </a:rPr>
            </a:br>
            <a:r>
              <a:rPr lang="en-US" sz="1300" b="1" dirty="0">
                <a:latin typeface="Times New Roman" pitchFamily="18" charset="0"/>
              </a:rPr>
              <a:t>Managing and </a:t>
            </a:r>
            <a:br>
              <a:rPr lang="en-US" sz="1300" b="1" dirty="0">
                <a:latin typeface="Times New Roman" pitchFamily="18" charset="0"/>
              </a:rPr>
            </a:br>
            <a:r>
              <a:rPr lang="en-US" sz="1300" b="1" dirty="0">
                <a:latin typeface="Times New Roman" pitchFamily="18" charset="0"/>
              </a:rPr>
              <a:t>Troubleshooting PCs</a:t>
            </a:r>
            <a:r>
              <a:rPr lang="en-US" sz="1400" b="1" dirty="0">
                <a:latin typeface="Times New Roman" pitchFamily="18" charset="0"/>
              </a:rPr>
              <a:t> </a:t>
            </a:r>
          </a:p>
          <a:p>
            <a:pPr algn="ctr" eaLnBrk="1" hangingPunct="1">
              <a:lnSpc>
                <a:spcPct val="100000"/>
              </a:lnSpc>
              <a:spcBef>
                <a:spcPct val="50000"/>
              </a:spcBef>
              <a:buClrTx/>
              <a:buSzTx/>
              <a:buFontTx/>
              <a:buNone/>
              <a:defRPr/>
            </a:pPr>
            <a:r>
              <a:rPr lang="en-US" sz="800" b="1" dirty="0">
                <a:latin typeface="Times New Roman" pitchFamily="18" charset="0"/>
              </a:rPr>
              <a:t>Fifth Edition</a:t>
            </a:r>
          </a:p>
        </p:txBody>
      </p:sp>
      <p:sp>
        <p:nvSpPr>
          <p:cNvPr id="2" name="Rectangle 1"/>
          <p:cNvSpPr/>
          <p:nvPr userDrawn="1"/>
        </p:nvSpPr>
        <p:spPr>
          <a:xfrm>
            <a:off x="2286000" y="3125199"/>
            <a:ext cx="4572000" cy="607602"/>
          </a:xfrm>
          <a:prstGeom prst="rect">
            <a:avLst/>
          </a:prstGeom>
        </p:spPr>
        <p:txBody>
          <a:bodyPr>
            <a:spAutoFit/>
          </a:bodyPr>
          <a:lstStyle/>
          <a:p>
            <a:r>
              <a:rPr lang="en-US" sz="1800" kern="1200" dirty="0">
                <a:solidFill>
                  <a:schemeClr val="bg1"/>
                </a:solidFill>
                <a:effectLst/>
                <a:latin typeface="Arial" charset="0"/>
                <a:ea typeface="MS Gothic" pitchFamily="49" charset="-128"/>
                <a:cs typeface="+mn-cs"/>
              </a:rPr>
              <a:t>Copyright © 2016 by McGraw-Hill Education. All rights reserved.</a:t>
            </a:r>
          </a:p>
        </p:txBody>
      </p:sp>
      <p:sp>
        <p:nvSpPr>
          <p:cNvPr id="3" name="Rectangle 2"/>
          <p:cNvSpPr/>
          <p:nvPr userDrawn="1"/>
        </p:nvSpPr>
        <p:spPr>
          <a:xfrm>
            <a:off x="2286000" y="3125199"/>
            <a:ext cx="4572000" cy="607602"/>
          </a:xfrm>
          <a:prstGeom prst="rect">
            <a:avLst/>
          </a:prstGeom>
        </p:spPr>
        <p:txBody>
          <a:bodyPr>
            <a:spAutoFit/>
          </a:bodyPr>
          <a:lstStyle/>
          <a:p>
            <a:r>
              <a:rPr lang="en-US" sz="1800" kern="1200" dirty="0">
                <a:solidFill>
                  <a:schemeClr val="bg1"/>
                </a:solidFill>
                <a:effectLst/>
                <a:latin typeface="Arial" charset="0"/>
                <a:ea typeface="MS Gothic" pitchFamily="49" charset="-128"/>
                <a:cs typeface="+mn-cs"/>
              </a:rPr>
              <a:t>Copyright © 2016 by McGraw-Hill Education. All rights reserved.</a:t>
            </a:r>
          </a:p>
        </p:txBody>
      </p:sp>
      <p:sp>
        <p:nvSpPr>
          <p:cNvPr id="4" name="Rectangle 3"/>
          <p:cNvSpPr/>
          <p:nvPr userDrawn="1"/>
        </p:nvSpPr>
        <p:spPr>
          <a:xfrm>
            <a:off x="2286000" y="3125199"/>
            <a:ext cx="4572000" cy="607602"/>
          </a:xfrm>
          <a:prstGeom prst="rect">
            <a:avLst/>
          </a:prstGeom>
        </p:spPr>
        <p:txBody>
          <a:bodyPr>
            <a:spAutoFit/>
          </a:bodyPr>
          <a:lstStyle/>
          <a:p>
            <a:r>
              <a:rPr lang="en-US" sz="1800" kern="1200" dirty="0">
                <a:solidFill>
                  <a:schemeClr val="bg1"/>
                </a:solidFill>
                <a:effectLst/>
                <a:latin typeface="Arial" charset="0"/>
                <a:ea typeface="MS Gothic" pitchFamily="49" charset="-128"/>
                <a:cs typeface="+mn-cs"/>
              </a:rPr>
              <a:t>Copyright © 2016 by McGraw-Hill Education. All rights reserved.</a:t>
            </a:r>
            <a:endParaRPr lang="en-US" dirty="0"/>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Lst>
  <p:txStyles>
    <p:titleStyle>
      <a:lvl1pPr algn="l" defTabSz="457200" rtl="0" eaLnBrk="0" fontAlgn="base" hangingPunct="0">
        <a:lnSpc>
          <a:spcPct val="101000"/>
        </a:lnSpc>
        <a:spcBef>
          <a:spcPct val="0"/>
        </a:spcBef>
        <a:spcAft>
          <a:spcPct val="0"/>
        </a:spcAft>
        <a:buClr>
          <a:srgbClr val="FFFFFF"/>
        </a:buClr>
        <a:buSzPct val="100000"/>
        <a:buFont typeface="Verdana" pitchFamily="34" charset="0"/>
        <a:defRPr sz="3000" b="1">
          <a:solidFill>
            <a:srgbClr val="FFFFFF"/>
          </a:solidFill>
          <a:latin typeface="+mj-lt"/>
          <a:ea typeface="+mj-ea"/>
          <a:cs typeface="MS Gothic" charset="0"/>
        </a:defRPr>
      </a:lvl1pPr>
      <a:lvl2pPr algn="l" defTabSz="457200" rtl="0" eaLnBrk="0" fontAlgn="base" hangingPunct="0">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cs typeface="MS Gothic" charset="0"/>
        </a:defRPr>
      </a:lvl2pPr>
      <a:lvl3pPr algn="l" defTabSz="457200" rtl="0" eaLnBrk="0" fontAlgn="base" hangingPunct="0">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cs typeface="MS Gothic" charset="0"/>
        </a:defRPr>
      </a:lvl3pPr>
      <a:lvl4pPr algn="l" defTabSz="457200" rtl="0" eaLnBrk="0" fontAlgn="base" hangingPunct="0">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cs typeface="MS Gothic" charset="0"/>
        </a:defRPr>
      </a:lvl4pPr>
      <a:lvl5pPr algn="l" defTabSz="457200" rtl="0" eaLnBrk="0" fontAlgn="base" hangingPunct="0">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cs typeface="MS Gothic" charset="0"/>
        </a:defRPr>
      </a:lvl5pPr>
      <a:lvl6pPr marL="457200" algn="l" defTabSz="457200" rtl="0" fontAlgn="base">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defRPr>
      </a:lvl6pPr>
      <a:lvl7pPr marL="914400" algn="l" defTabSz="457200" rtl="0" fontAlgn="base">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defRPr>
      </a:lvl7pPr>
      <a:lvl8pPr marL="1371600" algn="l" defTabSz="457200" rtl="0" fontAlgn="base">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defRPr>
      </a:lvl8pPr>
      <a:lvl9pPr marL="1828800" algn="l" defTabSz="457200" rtl="0" fontAlgn="base">
        <a:lnSpc>
          <a:spcPct val="101000"/>
        </a:lnSpc>
        <a:spcBef>
          <a:spcPct val="0"/>
        </a:spcBef>
        <a:spcAft>
          <a:spcPct val="0"/>
        </a:spcAft>
        <a:buClr>
          <a:srgbClr val="FFFFFF"/>
        </a:buClr>
        <a:buSzPct val="100000"/>
        <a:buFont typeface="Verdana" pitchFamily="34" charset="0"/>
        <a:defRPr sz="3000" b="1">
          <a:solidFill>
            <a:srgbClr val="FFFFFF"/>
          </a:solidFill>
          <a:latin typeface="Verdana" pitchFamily="34" charset="0"/>
          <a:ea typeface="MS Gothic" pitchFamily="49" charset="-128"/>
        </a:defRPr>
      </a:lvl9pPr>
    </p:titleStyle>
    <p:bodyStyle>
      <a:lvl1pPr marL="341313" indent="-341313" algn="l" defTabSz="457200" rtl="0" eaLnBrk="0" fontAlgn="base" hangingPunct="0">
        <a:lnSpc>
          <a:spcPct val="101000"/>
        </a:lnSpc>
        <a:spcBef>
          <a:spcPts val="650"/>
        </a:spcBef>
        <a:spcAft>
          <a:spcPct val="0"/>
        </a:spcAft>
        <a:buClr>
          <a:srgbClr val="000000"/>
        </a:buClr>
        <a:buSzPct val="85000"/>
        <a:buFont typeface="Verdana" pitchFamily="34" charset="0"/>
        <a:buChar char="•"/>
        <a:defRPr sz="3200" b="0">
          <a:solidFill>
            <a:srgbClr val="000000"/>
          </a:solidFill>
          <a:latin typeface="Calibri" panose="020F0502020204030204" pitchFamily="34" charset="0"/>
          <a:ea typeface="+mn-ea"/>
          <a:cs typeface="Calibri" panose="020F0502020204030204" pitchFamily="34" charset="0"/>
        </a:defRPr>
      </a:lvl1pPr>
      <a:lvl2pPr marL="741363" indent="-284163" algn="l" defTabSz="457200" rtl="0" eaLnBrk="0" fontAlgn="base" hangingPunct="0">
        <a:lnSpc>
          <a:spcPct val="101000"/>
        </a:lnSpc>
        <a:spcBef>
          <a:spcPts val="550"/>
        </a:spcBef>
        <a:spcAft>
          <a:spcPct val="0"/>
        </a:spcAft>
        <a:buClr>
          <a:srgbClr val="006600"/>
        </a:buClr>
        <a:buSzPct val="85000"/>
        <a:buFont typeface="Verdana" pitchFamily="34" charset="0"/>
        <a:buChar char="–"/>
        <a:defRPr sz="2800">
          <a:solidFill>
            <a:srgbClr val="006600"/>
          </a:solidFill>
          <a:latin typeface="Calibri" panose="020F0502020204030204" pitchFamily="34" charset="0"/>
          <a:ea typeface="+mn-ea"/>
          <a:cs typeface="Calibri" panose="020F0502020204030204" pitchFamily="34" charset="0"/>
        </a:defRPr>
      </a:lvl2pPr>
      <a:lvl3pPr marL="1143000" indent="-228600" algn="l" defTabSz="457200" rtl="0" eaLnBrk="0" fontAlgn="base" hangingPunct="0">
        <a:lnSpc>
          <a:spcPct val="101000"/>
        </a:lnSpc>
        <a:spcBef>
          <a:spcPts val="450"/>
        </a:spcBef>
        <a:spcAft>
          <a:spcPct val="0"/>
        </a:spcAft>
        <a:buClr>
          <a:srgbClr val="663300"/>
        </a:buClr>
        <a:buSzPct val="85000"/>
        <a:buFont typeface="Verdana" pitchFamily="34" charset="0"/>
        <a:buChar char="•"/>
        <a:defRPr sz="2400">
          <a:solidFill>
            <a:srgbClr val="663300"/>
          </a:solidFill>
          <a:latin typeface="Calibri" panose="020F0502020204030204" pitchFamily="34" charset="0"/>
          <a:ea typeface="+mn-ea"/>
          <a:cs typeface="Calibri" panose="020F0502020204030204" pitchFamily="34" charset="0"/>
        </a:defRPr>
      </a:lvl3pPr>
      <a:lvl4pPr marL="1600200" indent="-228600" algn="l" defTabSz="457200" rtl="0" eaLnBrk="0" fontAlgn="base" hangingPunct="0">
        <a:lnSpc>
          <a:spcPct val="101000"/>
        </a:lnSpc>
        <a:spcBef>
          <a:spcPts val="450"/>
        </a:spcBef>
        <a:spcAft>
          <a:spcPct val="0"/>
        </a:spcAft>
        <a:buClr>
          <a:srgbClr val="000000"/>
        </a:buClr>
        <a:buSzPct val="100000"/>
        <a:buFont typeface="Verdana" pitchFamily="34" charset="0"/>
        <a:buChar char="–"/>
        <a:defRPr sz="2400">
          <a:solidFill>
            <a:srgbClr val="000000"/>
          </a:solidFill>
          <a:latin typeface="Calibri" panose="020F0502020204030204" pitchFamily="34" charset="0"/>
          <a:ea typeface="+mn-ea"/>
          <a:cs typeface="Calibri" panose="020F0502020204030204" pitchFamily="34" charset="0"/>
        </a:defRPr>
      </a:lvl4pPr>
      <a:lvl5pPr marL="2057400" indent="-228600" algn="l" defTabSz="457200" rtl="0" eaLnBrk="0" fontAlgn="base" hangingPunct="0">
        <a:lnSpc>
          <a:spcPct val="93000"/>
        </a:lnSpc>
        <a:spcBef>
          <a:spcPts val="500"/>
        </a:spcBef>
        <a:spcAft>
          <a:spcPct val="0"/>
        </a:spcAft>
        <a:buClr>
          <a:srgbClr val="000000"/>
        </a:buClr>
        <a:buSzPct val="100000"/>
        <a:buFont typeface="Arial" charset="0"/>
        <a:buChar char="»"/>
        <a:defRPr sz="2000">
          <a:solidFill>
            <a:srgbClr val="000000"/>
          </a:solidFill>
          <a:latin typeface="Calibri" panose="020F0502020204030204" pitchFamily="34" charset="0"/>
          <a:ea typeface="+mn-ea"/>
          <a:cs typeface="Calibri" panose="020F0502020204030204" pitchFamily="34" charset="0"/>
        </a:defRPr>
      </a:lvl5pPr>
      <a:lvl6pPr marL="2514600" indent="-228600" algn="l" defTabSz="457200" rtl="0" fontAlgn="base">
        <a:lnSpc>
          <a:spcPct val="93000"/>
        </a:lnSpc>
        <a:spcBef>
          <a:spcPts val="500"/>
        </a:spcBef>
        <a:spcAft>
          <a:spcPct val="0"/>
        </a:spcAft>
        <a:buClr>
          <a:srgbClr val="000000"/>
        </a:buClr>
        <a:buSzPct val="100000"/>
        <a:buFont typeface="Arial" charset="0"/>
        <a:buChar char="»"/>
        <a:defRPr sz="2000">
          <a:solidFill>
            <a:srgbClr val="000000"/>
          </a:solidFill>
          <a:latin typeface="Arial" charset="0"/>
          <a:ea typeface="+mn-ea"/>
        </a:defRPr>
      </a:lvl6pPr>
      <a:lvl7pPr marL="2971800" indent="-228600" algn="l" defTabSz="457200" rtl="0" fontAlgn="base">
        <a:lnSpc>
          <a:spcPct val="93000"/>
        </a:lnSpc>
        <a:spcBef>
          <a:spcPts val="500"/>
        </a:spcBef>
        <a:spcAft>
          <a:spcPct val="0"/>
        </a:spcAft>
        <a:buClr>
          <a:srgbClr val="000000"/>
        </a:buClr>
        <a:buSzPct val="100000"/>
        <a:buFont typeface="Arial" charset="0"/>
        <a:buChar char="»"/>
        <a:defRPr sz="2000">
          <a:solidFill>
            <a:srgbClr val="000000"/>
          </a:solidFill>
          <a:latin typeface="Arial" charset="0"/>
          <a:ea typeface="+mn-ea"/>
        </a:defRPr>
      </a:lvl7pPr>
      <a:lvl8pPr marL="3429000" indent="-228600" algn="l" defTabSz="457200" rtl="0" fontAlgn="base">
        <a:lnSpc>
          <a:spcPct val="93000"/>
        </a:lnSpc>
        <a:spcBef>
          <a:spcPts val="500"/>
        </a:spcBef>
        <a:spcAft>
          <a:spcPct val="0"/>
        </a:spcAft>
        <a:buClr>
          <a:srgbClr val="000000"/>
        </a:buClr>
        <a:buSzPct val="100000"/>
        <a:buFont typeface="Arial" charset="0"/>
        <a:buChar char="»"/>
        <a:defRPr sz="2000">
          <a:solidFill>
            <a:srgbClr val="000000"/>
          </a:solidFill>
          <a:latin typeface="Arial" charset="0"/>
          <a:ea typeface="+mn-ea"/>
        </a:defRPr>
      </a:lvl8pPr>
      <a:lvl9pPr marL="3886200" indent="-228600" algn="l" defTabSz="457200" rtl="0" fontAlgn="base">
        <a:lnSpc>
          <a:spcPct val="93000"/>
        </a:lnSpc>
        <a:spcBef>
          <a:spcPts val="500"/>
        </a:spcBef>
        <a:spcAft>
          <a:spcPct val="0"/>
        </a:spcAft>
        <a:buClr>
          <a:srgbClr val="000000"/>
        </a:buClr>
        <a:buSzPct val="100000"/>
        <a:buFont typeface="Arial" charset="0"/>
        <a:buChar char="»"/>
        <a:defRPr sz="2000">
          <a:solidFill>
            <a:srgbClr val="000000"/>
          </a:solidFill>
          <a:latin typeface="Arial" charset="0"/>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5.xml"/><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5.xml"/><Relationship Id="rId4" Type="http://schemas.openxmlformats.org/officeDocument/2006/relationships/image" Target="../media/image9.png"/></Relationships>
</file>

<file path=ppt/slides/_rels/slide1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8.xml"/><Relationship Id="rId1" Type="http://schemas.openxmlformats.org/officeDocument/2006/relationships/slideLayout" Target="../slideLayouts/slideLayout5.xml"/><Relationship Id="rId4" Type="http://schemas.openxmlformats.org/officeDocument/2006/relationships/image" Target="../media/image12.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9.xml"/><Relationship Id="rId1" Type="http://schemas.openxmlformats.org/officeDocument/2006/relationships/slideLayout" Target="../slideLayouts/slideLayout5.xml"/><Relationship Id="rId4" Type="http://schemas.openxmlformats.org/officeDocument/2006/relationships/image" Target="../media/image14.jpeg"/></Relationships>
</file>

<file path=ppt/slides/_rels/slide2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1.xml"/><Relationship Id="rId1" Type="http://schemas.openxmlformats.org/officeDocument/2006/relationships/slideLayout" Target="../slideLayouts/slideLayout5.xml"/><Relationship Id="rId4" Type="http://schemas.openxmlformats.org/officeDocument/2006/relationships/image" Target="../media/image17.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6.xml"/><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7.xml"/><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1.xml"/><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2.xml"/><Relationship Id="rId1" Type="http://schemas.openxmlformats.org/officeDocument/2006/relationships/slideLayout" Target="../slideLayouts/slideLayout5.xml"/><Relationship Id="rId4" Type="http://schemas.openxmlformats.org/officeDocument/2006/relationships/image" Target="../media/image34.jpeg"/></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5.xml"/><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p:txBody>
          <a:bodyPr/>
          <a:lstStyle/>
          <a:p>
            <a:r>
              <a:rPr lang="en-US" dirty="0"/>
              <a:t>Motherboards</a:t>
            </a:r>
          </a:p>
        </p:txBody>
      </p:sp>
      <p:sp>
        <p:nvSpPr>
          <p:cNvPr id="2051" name="Rectangle 3"/>
          <p:cNvSpPr>
            <a:spLocks noGrp="1" noChangeArrowheads="1"/>
          </p:cNvSpPr>
          <p:nvPr>
            <p:ph type="subTitle" idx="1"/>
          </p:nvPr>
        </p:nvSpPr>
        <p:spPr/>
        <p:txBody>
          <a:bodyPr/>
          <a:lstStyle/>
          <a:p>
            <a:r>
              <a:rPr lang="en-US" dirty="0"/>
              <a:t>Chapter 7</a:t>
            </a:r>
          </a:p>
        </p:txBody>
      </p:sp>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512781" y="3200400"/>
            <a:ext cx="4118438" cy="2743200"/>
          </a:xfrm>
          <a:prstGeom prst="rect">
            <a:avLst/>
          </a:prstGeom>
        </p:spPr>
      </p:pic>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r>
              <a:rPr lang="en-US" dirty="0">
                <a:cs typeface="MS Gothic" pitchFamily="49" charset="-128"/>
              </a:rPr>
              <a:t>ATX Form Factor (</a:t>
            </a:r>
            <a:r>
              <a:rPr lang="en-US" i="1" dirty="0">
                <a:cs typeface="MS Gothic" pitchFamily="49" charset="-128"/>
              </a:rPr>
              <a:t>continued</a:t>
            </a:r>
            <a:r>
              <a:rPr lang="en-US" dirty="0">
                <a:cs typeface="MS Gothic" pitchFamily="49" charset="-128"/>
              </a:rPr>
              <a:t>)</a:t>
            </a:r>
          </a:p>
        </p:txBody>
      </p:sp>
      <p:pic>
        <p:nvPicPr>
          <p:cNvPr id="11267" name="Content Placeholder 4"/>
          <p:cNvPicPr>
            <a:picLocks noGrp="1" noChangeAspect="1"/>
          </p:cNvPicPr>
          <p:nvPr>
            <p:ph idx="4294967295"/>
          </p:nvPr>
        </p:nvPicPr>
        <p:blipFill>
          <a:blip r:embed="rId3" cstate="email">
            <a:extLst>
              <a:ext uri="{28A0092B-C50C-407E-A947-70E740481C1C}">
                <a14:useLocalDpi xmlns:a14="http://schemas.microsoft.com/office/drawing/2010/main"/>
              </a:ext>
            </a:extLst>
          </a:blip>
          <a:srcRect/>
          <a:stretch>
            <a:fillRect/>
          </a:stretch>
        </p:blipFill>
        <p:spPr>
          <a:xfrm>
            <a:off x="3124200" y="1295400"/>
            <a:ext cx="5757863" cy="1651000"/>
          </a:xfrm>
        </p:spPr>
      </p:pic>
      <p:sp>
        <p:nvSpPr>
          <p:cNvPr id="11268" name="TextBox 5"/>
          <p:cNvSpPr txBox="1">
            <a:spLocks noChangeArrowheads="1"/>
          </p:cNvSpPr>
          <p:nvPr/>
        </p:nvSpPr>
        <p:spPr bwMode="auto">
          <a:xfrm>
            <a:off x="4517450" y="3048000"/>
            <a:ext cx="2857500" cy="369888"/>
          </a:xfrm>
          <a:prstGeom prst="rect">
            <a:avLst/>
          </a:prstGeom>
          <a:noFill/>
          <a:ln w="9525">
            <a:noFill/>
            <a:miter lim="800000"/>
            <a:headEnd/>
            <a:tailEnd/>
          </a:ln>
        </p:spPr>
        <p:txBody>
          <a:bodyPr>
            <a:prstTxWarp prst="textNoShape">
              <a:avLst/>
            </a:prstTxWarp>
            <a:spAutoFit/>
          </a:bodyPr>
          <a:lstStyle/>
          <a:p>
            <a:pPr algn="ctr"/>
            <a:r>
              <a:rPr lang="en-US" dirty="0"/>
              <a:t>Figure 7.7  ATX ports</a:t>
            </a:r>
          </a:p>
        </p:txBody>
      </p:sp>
      <p:pic>
        <p:nvPicPr>
          <p:cNvPr id="11269" name="Picture 7"/>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2029044" y="3581400"/>
            <a:ext cx="4976813" cy="2357437"/>
          </a:xfrm>
          <a:prstGeom prst="rect">
            <a:avLst/>
          </a:prstGeom>
          <a:noFill/>
          <a:ln w="9525">
            <a:noFill/>
            <a:miter lim="800000"/>
            <a:headEnd/>
            <a:tailEnd/>
          </a:ln>
        </p:spPr>
      </p:pic>
      <p:sp>
        <p:nvSpPr>
          <p:cNvPr id="11270" name="TextBox 8"/>
          <p:cNvSpPr txBox="1">
            <a:spLocks noChangeArrowheads="1"/>
          </p:cNvSpPr>
          <p:nvPr/>
        </p:nvSpPr>
        <p:spPr bwMode="auto">
          <a:xfrm>
            <a:off x="609600" y="6031468"/>
            <a:ext cx="8074784" cy="369332"/>
          </a:xfrm>
          <a:prstGeom prst="rect">
            <a:avLst/>
          </a:prstGeom>
          <a:noFill/>
          <a:ln w="9525">
            <a:noFill/>
            <a:miter lim="800000"/>
            <a:headEnd/>
            <a:tailEnd/>
          </a:ln>
        </p:spPr>
        <p:txBody>
          <a:bodyPr wrap="none">
            <a:prstTxWarp prst="textNoShape">
              <a:avLst/>
            </a:prstTxWarp>
            <a:spAutoFit/>
          </a:bodyPr>
          <a:lstStyle/>
          <a:p>
            <a:r>
              <a:rPr lang="en-US" dirty="0"/>
              <a:t>Figure 7.8  AT (left) and ATX (right) motherboards for quick visual comparison</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lIns="91440" tIns="45720" rIns="91440" bIns="45720"/>
          <a:lstStyle/>
          <a:p>
            <a:pPr eaLnBrk="1" hangingPunct="1"/>
            <a:r>
              <a:rPr lang="en-US" dirty="0">
                <a:cs typeface="MS Gothic" pitchFamily="49" charset="-128"/>
              </a:rPr>
              <a:t>ATX Form Factor (</a:t>
            </a:r>
            <a:r>
              <a:rPr lang="en-US" i="1" dirty="0">
                <a:cs typeface="MS Gothic" pitchFamily="49" charset="-128"/>
              </a:rPr>
              <a:t>continued</a:t>
            </a:r>
            <a:r>
              <a:rPr lang="en-US" dirty="0">
                <a:cs typeface="MS Gothic" pitchFamily="49" charset="-128"/>
              </a:rPr>
              <a:t>)</a:t>
            </a:r>
          </a:p>
        </p:txBody>
      </p:sp>
      <p:sp>
        <p:nvSpPr>
          <p:cNvPr id="12291" name="Rectangle 3"/>
          <p:cNvSpPr>
            <a:spLocks noGrp="1" noChangeArrowheads="1"/>
          </p:cNvSpPr>
          <p:nvPr>
            <p:ph idx="1"/>
          </p:nvPr>
        </p:nvSpPr>
        <p:spPr/>
        <p:txBody>
          <a:bodyPr lIns="91440" tIns="45720" rIns="91440" bIns="45720"/>
          <a:lstStyle/>
          <a:p>
            <a:pPr eaLnBrk="1" hangingPunct="1"/>
            <a:r>
              <a:rPr lang="en-US" dirty="0">
                <a:solidFill>
                  <a:srgbClr val="C00000"/>
                </a:solidFill>
                <a:cs typeface="MS Gothic" pitchFamily="49" charset="-128"/>
              </a:rPr>
              <a:t>MicroATX</a:t>
            </a:r>
          </a:p>
          <a:p>
            <a:pPr lvl="1" eaLnBrk="1" hangingPunct="1"/>
            <a:r>
              <a:rPr lang="en-US" dirty="0">
                <a:cs typeface="MS Gothic" pitchFamily="49" charset="-128"/>
              </a:rPr>
              <a:t>30 percent smaller size than standard ATX</a:t>
            </a:r>
          </a:p>
          <a:p>
            <a:pPr lvl="1" eaLnBrk="1" hangingPunct="1"/>
            <a:r>
              <a:rPr lang="en-US" dirty="0">
                <a:cs typeface="MS Gothic" pitchFamily="49" charset="-128"/>
              </a:rPr>
              <a:t>Features standard ATX connections</a:t>
            </a:r>
          </a:p>
          <a:p>
            <a:pPr lvl="1" eaLnBrk="1" hangingPunct="1"/>
            <a:r>
              <a:rPr lang="en-US" dirty="0">
                <a:cs typeface="MS Gothic" pitchFamily="49" charset="-128"/>
              </a:rPr>
              <a:t>Fits in standard ATX case or microATX cases</a:t>
            </a:r>
          </a:p>
          <a:p>
            <a:pPr eaLnBrk="1" hangingPunct="1"/>
            <a:r>
              <a:rPr lang="en-US" dirty="0">
                <a:solidFill>
                  <a:srgbClr val="C00000"/>
                </a:solidFill>
                <a:cs typeface="MS Gothic" pitchFamily="49" charset="-128"/>
              </a:rPr>
              <a:t>FlexATX </a:t>
            </a:r>
          </a:p>
          <a:p>
            <a:pPr lvl="1" eaLnBrk="1" hangingPunct="1"/>
            <a:r>
              <a:rPr lang="en-US" dirty="0">
                <a:cs typeface="MS Gothic" pitchFamily="49" charset="-128"/>
              </a:rPr>
              <a:t>Smallest motherboards in the ATX standard</a:t>
            </a:r>
          </a:p>
          <a:p>
            <a:pPr lvl="1" eaLnBrk="1" hangingPunct="1"/>
            <a:r>
              <a:rPr lang="en-US" dirty="0">
                <a:cs typeface="MS Gothic" pitchFamily="49" charset="-128"/>
              </a:rPr>
              <a:t>Mostly obsolete</a:t>
            </a: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2057400" y="52388"/>
            <a:ext cx="7086600" cy="1006475"/>
          </a:xfrm>
        </p:spPr>
        <p:txBody>
          <a:bodyPr/>
          <a:lstStyle/>
          <a:p>
            <a:pPr eaLnBrk="1" hangingPunct="1"/>
            <a:r>
              <a:rPr lang="en-US" dirty="0">
                <a:cs typeface="MS Gothic" pitchFamily="49" charset="-128"/>
              </a:rPr>
              <a:t>ITX</a:t>
            </a:r>
          </a:p>
        </p:txBody>
      </p:sp>
      <p:sp>
        <p:nvSpPr>
          <p:cNvPr id="14339" name="Content Placeholder 2"/>
          <p:cNvSpPr>
            <a:spLocks noGrp="1"/>
          </p:cNvSpPr>
          <p:nvPr>
            <p:ph idx="1"/>
          </p:nvPr>
        </p:nvSpPr>
        <p:spPr/>
        <p:txBody>
          <a:bodyPr/>
          <a:lstStyle/>
          <a:p>
            <a:pPr eaLnBrk="1" hangingPunct="1"/>
            <a:r>
              <a:rPr lang="en-US" dirty="0">
                <a:cs typeface="MS Gothic" pitchFamily="49" charset="-128"/>
              </a:rPr>
              <a:t>VIA Technologies created Small Form Factor (SFF) motherboards—called the </a:t>
            </a:r>
            <a:r>
              <a:rPr lang="en-US" dirty="0">
                <a:solidFill>
                  <a:srgbClr val="C00000"/>
                </a:solidFill>
                <a:cs typeface="MS Gothic" pitchFamily="49" charset="-128"/>
              </a:rPr>
              <a:t>ITX</a:t>
            </a:r>
          </a:p>
          <a:p>
            <a:pPr lvl="1" eaLnBrk="1" hangingPunct="1"/>
            <a:r>
              <a:rPr lang="en-US" dirty="0">
                <a:cs typeface="MS Gothic" pitchFamily="49" charset="-128"/>
              </a:rPr>
              <a:t>ITX did not last long, but three smaller sizes populate the SFF market today: </a:t>
            </a:r>
            <a:r>
              <a:rPr lang="en-US" dirty="0">
                <a:solidFill>
                  <a:srgbClr val="C00000"/>
                </a:solidFill>
                <a:cs typeface="MS Gothic" pitchFamily="49" charset="-128"/>
              </a:rPr>
              <a:t>Mini-ITX</a:t>
            </a:r>
            <a:r>
              <a:rPr lang="en-US" dirty="0">
                <a:cs typeface="MS Gothic" pitchFamily="49" charset="-128"/>
              </a:rPr>
              <a:t>, </a:t>
            </a:r>
            <a:r>
              <a:rPr lang="en-US" dirty="0">
                <a:solidFill>
                  <a:srgbClr val="C00000"/>
                </a:solidFill>
                <a:cs typeface="MS Gothic" pitchFamily="49" charset="-128"/>
              </a:rPr>
              <a:t>Nano-ITX</a:t>
            </a:r>
            <a:r>
              <a:rPr lang="en-US" dirty="0">
                <a:cs typeface="MS Gothic" pitchFamily="49" charset="-128"/>
              </a:rPr>
              <a:t>, and </a:t>
            </a:r>
            <a:r>
              <a:rPr lang="en-US" dirty="0">
                <a:solidFill>
                  <a:srgbClr val="C00000"/>
                </a:solidFill>
                <a:cs typeface="MS Gothic" pitchFamily="49" charset="-128"/>
              </a:rPr>
              <a:t>Pico-ITX</a:t>
            </a:r>
            <a:r>
              <a:rPr lang="en-US" dirty="0">
                <a:cs typeface="MS Gothic" pitchFamily="49" charset="-128"/>
              </a:rPr>
              <a:t>.</a:t>
            </a:r>
          </a:p>
          <a:p>
            <a:pPr lvl="1" eaLnBrk="1" hangingPunct="1"/>
            <a:r>
              <a:rPr lang="en-US" dirty="0">
                <a:cs typeface="MS Gothic" pitchFamily="49" charset="-128"/>
              </a:rPr>
              <a:t>Mini-ITX is the largest and most popular of the three ITX form factors.</a:t>
            </a:r>
          </a:p>
          <a:p>
            <a:pPr lvl="2" eaLnBrk="1" hangingPunct="1"/>
            <a:r>
              <a:rPr lang="en-US" dirty="0">
                <a:cs typeface="MS Gothic" pitchFamily="49" charset="-128"/>
              </a:rPr>
              <a:t>It measures 6.7 by 6.7 inches.</a:t>
            </a:r>
          </a:p>
          <a:p>
            <a:pPr lvl="2" eaLnBrk="1" hangingPunct="1"/>
            <a:r>
              <a:rPr lang="en-US" dirty="0">
                <a:cs typeface="MS Gothic" pitchFamily="49" charset="-128"/>
              </a:rPr>
              <a:t>It competes head to head with the virtually identical microATX.</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r>
              <a:rPr lang="en-US" dirty="0"/>
              <a:t>ITX (</a:t>
            </a:r>
            <a:r>
              <a:rPr lang="en-US" i="1" dirty="0"/>
              <a:t>continued</a:t>
            </a:r>
            <a:r>
              <a:rPr lang="en-US" dirty="0"/>
              <a:t>)</a:t>
            </a:r>
          </a:p>
        </p:txBody>
      </p:sp>
      <p:sp>
        <p:nvSpPr>
          <p:cNvPr id="3" name="Content Placeholder 2"/>
          <p:cNvSpPr>
            <a:spLocks noGrp="1"/>
          </p:cNvSpPr>
          <p:nvPr>
            <p:ph idx="1"/>
          </p:nvPr>
        </p:nvSpPr>
        <p:spPr/>
        <p:txBody>
          <a:bodyPr/>
          <a:lstStyle/>
          <a:p>
            <a:r>
              <a:rPr lang="en-US" dirty="0"/>
              <a:t>Nano-ITX and Pico-ITX</a:t>
            </a:r>
          </a:p>
          <a:p>
            <a:pPr lvl="1"/>
            <a:r>
              <a:rPr lang="en-US" dirty="0"/>
              <a:t>Nano-ITX measures  4.7 by 4.7 inches.</a:t>
            </a:r>
          </a:p>
          <a:p>
            <a:pPr lvl="1"/>
            <a:r>
              <a:rPr lang="en-US" dirty="0"/>
              <a:t>Pico-ITX is 3.8 by 2.8 inches.</a:t>
            </a:r>
          </a:p>
          <a:p>
            <a:pPr lvl="1"/>
            <a:r>
              <a:rPr lang="en-US" dirty="0"/>
              <a:t>These form factors are commonly used on embedded and specialty systems.</a:t>
            </a:r>
          </a:p>
          <a:p>
            <a:pPr lvl="1"/>
            <a:r>
              <a:rPr lang="en-US" dirty="0"/>
              <a:t>One of greatest benefits of these SSF motherboards is very low power requirements.</a:t>
            </a:r>
          </a:p>
          <a:p>
            <a:pPr lvl="2"/>
            <a:r>
              <a:rPr lang="en-US" dirty="0"/>
              <a:t>Produce very low heat</a:t>
            </a:r>
          </a:p>
          <a:p>
            <a:pPr lvl="2"/>
            <a:r>
              <a:rPr lang="en-US" dirty="0"/>
              <a:t>Can use passive cooling systems, making them almost noiseless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lIns="91440" tIns="45720" rIns="91440" bIns="45720"/>
          <a:lstStyle/>
          <a:p>
            <a:pPr eaLnBrk="1" hangingPunct="1"/>
            <a:r>
              <a:rPr lang="en-US" dirty="0">
                <a:cs typeface="MS Gothic" pitchFamily="49" charset="-128"/>
              </a:rPr>
              <a:t>Proprietary Form Factors</a:t>
            </a:r>
          </a:p>
        </p:txBody>
      </p:sp>
      <p:sp>
        <p:nvSpPr>
          <p:cNvPr id="16387" name="Rectangle 3"/>
          <p:cNvSpPr>
            <a:spLocks noGrp="1" noChangeArrowheads="1"/>
          </p:cNvSpPr>
          <p:nvPr>
            <p:ph idx="1"/>
          </p:nvPr>
        </p:nvSpPr>
        <p:spPr/>
        <p:txBody>
          <a:bodyPr lIns="91440" tIns="45720" rIns="91440" bIns="45720"/>
          <a:lstStyle/>
          <a:p>
            <a:pPr eaLnBrk="1" hangingPunct="1">
              <a:lnSpc>
                <a:spcPct val="100000"/>
              </a:lnSpc>
            </a:pPr>
            <a:r>
              <a:rPr lang="en-US" dirty="0">
                <a:cs typeface="MS Gothic" pitchFamily="49" charset="-128"/>
              </a:rPr>
              <a:t>Unique to a specific company</a:t>
            </a:r>
          </a:p>
          <a:p>
            <a:pPr eaLnBrk="1" hangingPunct="1">
              <a:lnSpc>
                <a:spcPct val="100000"/>
              </a:lnSpc>
            </a:pPr>
            <a:r>
              <a:rPr lang="en-US" dirty="0">
                <a:cs typeface="MS Gothic" pitchFamily="49" charset="-128"/>
              </a:rPr>
              <a:t>Do no</a:t>
            </a:r>
            <a:r>
              <a:rPr lang="en-US" altLang="ja-JP" dirty="0">
                <a:cs typeface="MS Gothic" pitchFamily="49" charset="-128"/>
              </a:rPr>
              <a:t>t follow standards and require upgrades and service from authorized dealers</a:t>
            </a:r>
          </a:p>
          <a:p>
            <a:pPr eaLnBrk="1" hangingPunct="1">
              <a:lnSpc>
                <a:spcPct val="100000"/>
              </a:lnSpc>
            </a:pPr>
            <a:r>
              <a:rPr lang="en-US" dirty="0">
                <a:cs typeface="MS Gothic" pitchFamily="49" charset="-128"/>
              </a:rPr>
              <a:t>Can contain </a:t>
            </a:r>
            <a:r>
              <a:rPr lang="en-US" dirty="0">
                <a:solidFill>
                  <a:srgbClr val="C00000"/>
                </a:solidFill>
                <a:cs typeface="MS Gothic" pitchFamily="49" charset="-128"/>
              </a:rPr>
              <a:t>riser cards</a:t>
            </a:r>
            <a:r>
              <a:rPr lang="en-US" dirty="0"/>
              <a:t>—</a:t>
            </a:r>
            <a:r>
              <a:rPr lang="en-US" dirty="0">
                <a:cs typeface="MS Gothic" pitchFamily="49" charset="-128"/>
              </a:rPr>
              <a:t>part of the motherboard separated from the main one but connected by a cable</a:t>
            </a:r>
          </a:p>
          <a:p>
            <a:pPr eaLnBrk="1" hangingPunct="1">
              <a:lnSpc>
                <a:spcPct val="100000"/>
              </a:lnSpc>
            </a:pPr>
            <a:endParaRPr lang="en-US" dirty="0">
              <a:cs typeface="MS Gothic" pitchFamily="49" charset="-128"/>
            </a:endParaRP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r>
              <a:rPr lang="en-US" dirty="0"/>
              <a:t>Chipset</a:t>
            </a:r>
          </a:p>
        </p:txBody>
      </p:sp>
      <p:sp>
        <p:nvSpPr>
          <p:cNvPr id="17411" name="Rectangle 3"/>
          <p:cNvSpPr>
            <a:spLocks noGrp="1" noChangeArrowheads="1"/>
          </p:cNvSpPr>
          <p:nvPr>
            <p:ph idx="1"/>
          </p:nvPr>
        </p:nvSpPr>
        <p:spPr/>
        <p:txBody>
          <a:bodyPr/>
          <a:lstStyle/>
          <a:p>
            <a:r>
              <a:rPr lang="en-US" dirty="0"/>
              <a:t>A chipset determines:</a:t>
            </a:r>
          </a:p>
          <a:p>
            <a:pPr lvl="1"/>
            <a:r>
              <a:rPr lang="en-US" dirty="0"/>
              <a:t>The processor type</a:t>
            </a:r>
          </a:p>
          <a:p>
            <a:pPr lvl="1"/>
            <a:r>
              <a:rPr lang="en-US" dirty="0"/>
              <a:t>Type and capacity of RAM</a:t>
            </a:r>
          </a:p>
          <a:p>
            <a:pPr lvl="1"/>
            <a:r>
              <a:rPr lang="en-US" dirty="0"/>
              <a:t>The internal and external devices supported by the motherboard</a:t>
            </a:r>
          </a:p>
          <a:p>
            <a:r>
              <a:rPr lang="en-US" dirty="0"/>
              <a:t>It serves as the electronic interface through which the CPU, RAM, and I/O devices interact.</a:t>
            </a:r>
          </a:p>
          <a:p>
            <a:r>
              <a:rPr lang="en-US" dirty="0"/>
              <a:t>Chipsets were originally comprised of two primary chips:</a:t>
            </a:r>
          </a:p>
          <a:p>
            <a:pPr lvl="1"/>
            <a:r>
              <a:rPr lang="en-US" dirty="0"/>
              <a:t>The Northbridge and the Southbridge</a:t>
            </a: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en-US" dirty="0"/>
              <a:t>Chipset (</a:t>
            </a:r>
            <a:r>
              <a:rPr lang="en-US" i="1" dirty="0"/>
              <a:t>continued</a:t>
            </a:r>
            <a:r>
              <a:rPr lang="en-US" dirty="0"/>
              <a:t>)</a:t>
            </a:r>
          </a:p>
        </p:txBody>
      </p:sp>
      <p:sp>
        <p:nvSpPr>
          <p:cNvPr id="18435" name="Rectangle 3"/>
          <p:cNvSpPr>
            <a:spLocks noGrp="1" noChangeArrowheads="1"/>
          </p:cNvSpPr>
          <p:nvPr>
            <p:ph idx="1"/>
          </p:nvPr>
        </p:nvSpPr>
        <p:spPr/>
        <p:txBody>
          <a:bodyPr/>
          <a:lstStyle/>
          <a:p>
            <a:r>
              <a:rPr lang="en-US" dirty="0"/>
              <a:t>Northbridge</a:t>
            </a:r>
          </a:p>
          <a:p>
            <a:pPr lvl="1"/>
            <a:r>
              <a:rPr lang="en-US" dirty="0"/>
              <a:t>Helps the CPU work with RAM (on older systems)</a:t>
            </a:r>
          </a:p>
          <a:p>
            <a:pPr lvl="1"/>
            <a:r>
              <a:rPr lang="en-US" dirty="0"/>
              <a:t>Communicates with video on newer AMD systems</a:t>
            </a:r>
          </a:p>
          <a:p>
            <a:r>
              <a:rPr lang="en-US" dirty="0"/>
              <a:t>Southbridge</a:t>
            </a:r>
          </a:p>
          <a:p>
            <a:pPr lvl="1"/>
            <a:r>
              <a:rPr lang="en-US" dirty="0"/>
              <a:t>Handles expansion devices and mass storage drives</a:t>
            </a:r>
          </a:p>
          <a:p>
            <a:r>
              <a:rPr lang="en-US" dirty="0">
                <a:solidFill>
                  <a:srgbClr val="C00000"/>
                </a:solidFill>
              </a:rPr>
              <a:t>Super I/O chip</a:t>
            </a:r>
          </a:p>
          <a:p>
            <a:pPr lvl="1"/>
            <a:r>
              <a:rPr lang="en-US" dirty="0"/>
              <a:t>Provides support for legacy devices and more</a:t>
            </a: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r>
              <a:rPr lang="en-US" dirty="0">
                <a:cs typeface="MS Gothic" pitchFamily="49" charset="-128"/>
              </a:rPr>
              <a:t>Chipset (</a:t>
            </a:r>
            <a:r>
              <a:rPr lang="en-US" i="1" dirty="0">
                <a:cs typeface="MS Gothic" pitchFamily="49" charset="-128"/>
              </a:rPr>
              <a:t>continued</a:t>
            </a:r>
            <a:r>
              <a:rPr lang="en-US" dirty="0">
                <a:cs typeface="MS Gothic" pitchFamily="49" charset="-128"/>
              </a:rPr>
              <a:t>)</a:t>
            </a:r>
          </a:p>
        </p:txBody>
      </p:sp>
      <p:pic>
        <p:nvPicPr>
          <p:cNvPr id="19459" name="Content Placeholder 3"/>
          <p:cNvPicPr>
            <a:picLocks noGrp="1" noChangeAspect="1"/>
          </p:cNvPicPr>
          <p:nvPr>
            <p:ph idx="4294967295"/>
          </p:nvPr>
        </p:nvPicPr>
        <p:blipFill>
          <a:blip r:embed="rId3" cstate="email">
            <a:extLst>
              <a:ext uri="{28A0092B-C50C-407E-A947-70E740481C1C}">
                <a14:useLocalDpi xmlns:a14="http://schemas.microsoft.com/office/drawing/2010/main"/>
              </a:ext>
            </a:extLst>
          </a:blip>
          <a:srcRect/>
          <a:stretch>
            <a:fillRect/>
          </a:stretch>
        </p:blipFill>
        <p:spPr>
          <a:xfrm>
            <a:off x="609600" y="1855749"/>
            <a:ext cx="4572000" cy="2928938"/>
          </a:xfrm>
        </p:spPr>
      </p:pic>
      <p:pic>
        <p:nvPicPr>
          <p:cNvPr id="19460" name="Picture 4"/>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5791200" y="1524000"/>
            <a:ext cx="3048000" cy="3048000"/>
          </a:xfrm>
          <a:prstGeom prst="rect">
            <a:avLst/>
          </a:prstGeom>
          <a:noFill/>
          <a:ln w="9525">
            <a:noFill/>
            <a:miter lim="800000"/>
            <a:headEnd/>
            <a:tailEnd/>
          </a:ln>
        </p:spPr>
      </p:pic>
      <p:sp>
        <p:nvSpPr>
          <p:cNvPr id="19461" name="TextBox 5"/>
          <p:cNvSpPr txBox="1">
            <a:spLocks noChangeArrowheads="1"/>
          </p:cNvSpPr>
          <p:nvPr/>
        </p:nvSpPr>
        <p:spPr bwMode="auto">
          <a:xfrm>
            <a:off x="152400" y="4888468"/>
            <a:ext cx="5486400" cy="369332"/>
          </a:xfrm>
          <a:prstGeom prst="rect">
            <a:avLst/>
          </a:prstGeom>
          <a:noFill/>
          <a:ln w="9525">
            <a:noFill/>
            <a:miter lim="800000"/>
            <a:headEnd/>
            <a:tailEnd/>
          </a:ln>
        </p:spPr>
        <p:txBody>
          <a:bodyPr wrap="square">
            <a:prstTxWarp prst="textNoShape">
              <a:avLst/>
            </a:prstTxWarp>
            <a:spAutoFit/>
          </a:bodyPr>
          <a:lstStyle/>
          <a:p>
            <a:pPr algn="ctr"/>
            <a:r>
              <a:rPr lang="en-US" dirty="0"/>
              <a:t>Figure 7.13  Super I/O chip on ASUS motherboard</a:t>
            </a:r>
          </a:p>
        </p:txBody>
      </p:sp>
      <p:sp>
        <p:nvSpPr>
          <p:cNvPr id="19462" name="TextBox 6"/>
          <p:cNvSpPr txBox="1">
            <a:spLocks noChangeArrowheads="1"/>
          </p:cNvSpPr>
          <p:nvPr/>
        </p:nvSpPr>
        <p:spPr bwMode="auto">
          <a:xfrm>
            <a:off x="6019800" y="4752975"/>
            <a:ext cx="2590800" cy="646113"/>
          </a:xfrm>
          <a:prstGeom prst="rect">
            <a:avLst/>
          </a:prstGeom>
          <a:noFill/>
          <a:ln w="9525">
            <a:noFill/>
            <a:miter lim="800000"/>
            <a:headEnd/>
            <a:tailEnd/>
          </a:ln>
        </p:spPr>
        <p:txBody>
          <a:bodyPr wrap="square">
            <a:prstTxWarp prst="textNoShape">
              <a:avLst/>
            </a:prstTxWarp>
            <a:spAutoFit/>
          </a:bodyPr>
          <a:lstStyle/>
          <a:p>
            <a:r>
              <a:rPr lang="en-US" dirty="0"/>
              <a:t>Figure 7.14  Driver disc for ASUS motherboard</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7"/>
          <p:cNvSpPr>
            <a:spLocks noGrp="1" noChangeArrowheads="1"/>
          </p:cNvSpPr>
          <p:nvPr>
            <p:ph type="title"/>
          </p:nvPr>
        </p:nvSpPr>
        <p:spPr/>
        <p:txBody>
          <a:bodyPr/>
          <a:lstStyle/>
          <a:p>
            <a:r>
              <a:rPr lang="en-US" dirty="0"/>
              <a:t>Chipset (</a:t>
            </a:r>
            <a:r>
              <a:rPr lang="en-US" i="1" dirty="0"/>
              <a:t>continued</a:t>
            </a:r>
            <a:r>
              <a:rPr lang="en-US" dirty="0"/>
              <a:t>)</a:t>
            </a:r>
          </a:p>
        </p:txBody>
      </p:sp>
      <p:sp>
        <p:nvSpPr>
          <p:cNvPr id="20485" name="TextBox 2"/>
          <p:cNvSpPr txBox="1">
            <a:spLocks noChangeArrowheads="1"/>
          </p:cNvSpPr>
          <p:nvPr/>
        </p:nvSpPr>
        <p:spPr bwMode="auto">
          <a:xfrm>
            <a:off x="2057400" y="5410200"/>
            <a:ext cx="5029200" cy="369888"/>
          </a:xfrm>
          <a:prstGeom prst="rect">
            <a:avLst/>
          </a:prstGeom>
          <a:noFill/>
          <a:ln w="9525">
            <a:noFill/>
            <a:miter lim="800000"/>
            <a:headEnd/>
            <a:tailEnd/>
          </a:ln>
        </p:spPr>
        <p:txBody>
          <a:bodyPr wrap="square">
            <a:prstTxWarp prst="textNoShape">
              <a:avLst/>
            </a:prstTxWarp>
            <a:spAutoFit/>
          </a:bodyPr>
          <a:lstStyle/>
          <a:p>
            <a:pPr algn="ctr"/>
            <a:r>
              <a:rPr lang="en-US" dirty="0"/>
              <a:t>Figure 7.15  Schematic of a modern chipset</a:t>
            </a:r>
          </a:p>
        </p:txBody>
      </p:sp>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346757" y="1703487"/>
            <a:ext cx="4450485" cy="3451025"/>
          </a:xfrm>
          <a:prstGeom prst="rect">
            <a:avLst/>
          </a:prstGeom>
        </p:spPr>
      </p:pic>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r>
              <a:rPr lang="en-US" dirty="0"/>
              <a:t>Motherboard Components</a:t>
            </a:r>
          </a:p>
        </p:txBody>
      </p:sp>
      <p:sp>
        <p:nvSpPr>
          <p:cNvPr id="24579" name="Rectangle 3"/>
          <p:cNvSpPr>
            <a:spLocks noGrp="1" noChangeArrowheads="1"/>
          </p:cNvSpPr>
          <p:nvPr>
            <p:ph idx="1"/>
          </p:nvPr>
        </p:nvSpPr>
        <p:spPr/>
        <p:txBody>
          <a:bodyPr/>
          <a:lstStyle/>
          <a:p>
            <a:r>
              <a:rPr lang="en-US" dirty="0"/>
              <a:t>Not all chipset features may be supported with ports (for cost savings).</a:t>
            </a:r>
          </a:p>
          <a:p>
            <a:r>
              <a:rPr lang="en-US" dirty="0"/>
              <a:t>Some motherboards may have additional chips to support:</a:t>
            </a:r>
          </a:p>
          <a:p>
            <a:pPr lvl="1"/>
            <a:r>
              <a:rPr lang="en-US" dirty="0"/>
              <a:t>USB/FireWire</a:t>
            </a:r>
          </a:p>
          <a:p>
            <a:pPr lvl="1"/>
            <a:r>
              <a:rPr lang="en-US" dirty="0"/>
              <a:t>Sound</a:t>
            </a:r>
          </a:p>
          <a:p>
            <a:pPr lvl="1"/>
            <a:r>
              <a:rPr lang="en-US" dirty="0"/>
              <a:t>Networking</a:t>
            </a:r>
          </a:p>
          <a:p>
            <a:pPr lvl="1"/>
            <a:r>
              <a:rPr lang="en-US" dirty="0"/>
              <a:t>Video</a:t>
            </a:r>
          </a:p>
          <a:p>
            <a:pPr lvl="1"/>
            <a:r>
              <a:rPr lang="en-US" dirty="0"/>
              <a:t>RAID (redundant array of independent disks)</a:t>
            </a: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r>
              <a:rPr lang="en-US" dirty="0"/>
              <a:t>Overview</a:t>
            </a:r>
          </a:p>
        </p:txBody>
      </p:sp>
      <p:sp>
        <p:nvSpPr>
          <p:cNvPr id="3075" name="Rectangle 3"/>
          <p:cNvSpPr>
            <a:spLocks noGrp="1" noChangeArrowheads="1"/>
          </p:cNvSpPr>
          <p:nvPr>
            <p:ph idx="1"/>
          </p:nvPr>
        </p:nvSpPr>
        <p:spPr/>
        <p:txBody>
          <a:bodyPr/>
          <a:lstStyle/>
          <a:p>
            <a:r>
              <a:rPr lang="en-US" dirty="0"/>
              <a:t>In this chapter, you will learn how to:</a:t>
            </a:r>
          </a:p>
          <a:p>
            <a:pPr lvl="1"/>
            <a:r>
              <a:rPr lang="en-US" dirty="0"/>
              <a:t>Explain how motherboards work</a:t>
            </a:r>
          </a:p>
          <a:p>
            <a:pPr lvl="1"/>
            <a:r>
              <a:rPr lang="en-US" dirty="0"/>
              <a:t>Recognize modern expansion buses</a:t>
            </a:r>
          </a:p>
          <a:p>
            <a:pPr lvl="1"/>
            <a:r>
              <a:rPr lang="en-US" dirty="0"/>
              <a:t>Upgrade and install motherboards</a:t>
            </a:r>
          </a:p>
          <a:p>
            <a:pPr lvl="1"/>
            <a:r>
              <a:rPr lang="en-US" dirty="0"/>
              <a:t>Troubleshoot motherboard problems</a:t>
            </a: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r>
              <a:rPr lang="en-US" dirty="0">
                <a:cs typeface="MS Gothic" pitchFamily="49" charset="-128"/>
              </a:rPr>
              <a:t>Motherboard Components (</a:t>
            </a:r>
            <a:r>
              <a:rPr lang="en-US" i="1" dirty="0">
                <a:cs typeface="MS Gothic" pitchFamily="49" charset="-128"/>
              </a:rPr>
              <a:t>continued</a:t>
            </a:r>
            <a:r>
              <a:rPr lang="en-US" dirty="0">
                <a:cs typeface="MS Gothic" pitchFamily="49" charset="-128"/>
              </a:rPr>
              <a:t>)</a:t>
            </a:r>
            <a:endParaRPr lang="en-US" i="1" dirty="0">
              <a:cs typeface="MS Gothic" pitchFamily="49" charset="-128"/>
            </a:endParaRPr>
          </a:p>
        </p:txBody>
      </p:sp>
      <p:pic>
        <p:nvPicPr>
          <p:cNvPr id="25603" name="Content Placeholder 3"/>
          <p:cNvPicPr>
            <a:picLocks noGrp="1" noChangeAspect="1"/>
          </p:cNvPicPr>
          <p:nvPr>
            <p:ph idx="4294967295"/>
          </p:nvPr>
        </p:nvPicPr>
        <p:blipFill>
          <a:blip r:embed="rId3" cstate="email">
            <a:extLst>
              <a:ext uri="{28A0092B-C50C-407E-A947-70E740481C1C}">
                <a14:useLocalDpi xmlns:a14="http://schemas.microsoft.com/office/drawing/2010/main"/>
              </a:ext>
            </a:extLst>
          </a:blip>
          <a:srcRect/>
          <a:stretch>
            <a:fillRect/>
          </a:stretch>
        </p:blipFill>
        <p:spPr>
          <a:xfrm>
            <a:off x="914400" y="3048000"/>
            <a:ext cx="2740025" cy="1855788"/>
          </a:xfrm>
        </p:spPr>
      </p:pic>
      <p:pic>
        <p:nvPicPr>
          <p:cNvPr id="25604" name="Picture 4"/>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5334000" y="3505200"/>
            <a:ext cx="2743200" cy="914400"/>
          </a:xfrm>
          <a:prstGeom prst="rect">
            <a:avLst/>
          </a:prstGeom>
          <a:noFill/>
          <a:ln w="9525">
            <a:noFill/>
            <a:miter lim="800000"/>
            <a:headEnd/>
            <a:tailEnd/>
          </a:ln>
        </p:spPr>
      </p:pic>
      <p:sp>
        <p:nvSpPr>
          <p:cNvPr id="25606" name="TextBox 6"/>
          <p:cNvSpPr txBox="1">
            <a:spLocks noChangeArrowheads="1"/>
          </p:cNvSpPr>
          <p:nvPr/>
        </p:nvSpPr>
        <p:spPr bwMode="auto">
          <a:xfrm>
            <a:off x="609600" y="4876800"/>
            <a:ext cx="3648617" cy="369332"/>
          </a:xfrm>
          <a:prstGeom prst="rect">
            <a:avLst/>
          </a:prstGeom>
          <a:noFill/>
          <a:ln w="9525">
            <a:noFill/>
            <a:miter lim="800000"/>
            <a:headEnd/>
            <a:tailEnd/>
          </a:ln>
        </p:spPr>
        <p:txBody>
          <a:bodyPr wrap="none">
            <a:prstTxWarp prst="textNoShape">
              <a:avLst/>
            </a:prstTxWarp>
            <a:spAutoFit/>
          </a:bodyPr>
          <a:lstStyle/>
          <a:p>
            <a:r>
              <a:rPr lang="en-US" dirty="0"/>
              <a:t>Figure 7.16  USB/FireWire dongle</a:t>
            </a:r>
          </a:p>
        </p:txBody>
      </p:sp>
      <p:sp>
        <p:nvSpPr>
          <p:cNvPr id="25607" name="TextBox 7"/>
          <p:cNvSpPr txBox="1">
            <a:spLocks noChangeArrowheads="1"/>
          </p:cNvSpPr>
          <p:nvPr/>
        </p:nvSpPr>
        <p:spPr bwMode="auto">
          <a:xfrm>
            <a:off x="4648200" y="4648200"/>
            <a:ext cx="4191000" cy="646113"/>
          </a:xfrm>
          <a:prstGeom prst="rect">
            <a:avLst/>
          </a:prstGeom>
          <a:noFill/>
          <a:ln w="9525">
            <a:noFill/>
            <a:miter lim="800000"/>
            <a:headEnd/>
            <a:tailEnd/>
          </a:ln>
        </p:spPr>
        <p:txBody>
          <a:bodyPr>
            <a:prstTxWarp prst="textNoShape">
              <a:avLst/>
            </a:prstTxWarp>
            <a:spAutoFit/>
          </a:bodyPr>
          <a:lstStyle/>
          <a:p>
            <a:r>
              <a:rPr lang="en-US" dirty="0"/>
              <a:t>Figure 7.17  Front USB and FireWire drive bay device</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p:txBody>
          <a:bodyPr/>
          <a:lstStyle/>
          <a:p>
            <a:r>
              <a:rPr lang="en-US" dirty="0"/>
              <a:t>Motherboard Components (</a:t>
            </a:r>
            <a:r>
              <a:rPr lang="en-US" i="1" dirty="0"/>
              <a:t>continued</a:t>
            </a:r>
            <a:r>
              <a:rPr lang="en-US" dirty="0"/>
              <a:t>)</a:t>
            </a:r>
          </a:p>
        </p:txBody>
      </p:sp>
      <p:sp>
        <p:nvSpPr>
          <p:cNvPr id="26627" name="Content Placeholder 2"/>
          <p:cNvSpPr>
            <a:spLocks noGrp="1"/>
          </p:cNvSpPr>
          <p:nvPr>
            <p:ph idx="1"/>
          </p:nvPr>
        </p:nvSpPr>
        <p:spPr/>
        <p:txBody>
          <a:bodyPr/>
          <a:lstStyle/>
          <a:p>
            <a:r>
              <a:rPr lang="en-US" dirty="0"/>
              <a:t>Case fan support </a:t>
            </a:r>
          </a:p>
          <a:p>
            <a:pPr lvl="1"/>
            <a:r>
              <a:rPr lang="en-US" dirty="0"/>
              <a:t>Every motherboard has a CPU fan power connector, usually a four-wire connector that also supports three-wire fans. </a:t>
            </a:r>
          </a:p>
          <a:p>
            <a:pPr lvl="1"/>
            <a:r>
              <a:rPr lang="en-US" dirty="0"/>
              <a:t>Some motherboards offer one or more fan power connectors for case fans, usually three-wire connectors. </a:t>
            </a:r>
          </a:p>
          <a:p>
            <a:pPr lvl="1"/>
            <a:r>
              <a:rPr lang="en-US" dirty="0"/>
              <a:t>The case fans plugged into the motherboard can be monitored and controlled in Windows.</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Expansion Bus</a:t>
            </a:r>
          </a:p>
        </p:txBody>
      </p:sp>
      <p:sp>
        <p:nvSpPr>
          <p:cNvPr id="3" name="Content Placeholder 2"/>
          <p:cNvSpPr>
            <a:spLocks noGrp="1"/>
          </p:cNvSpPr>
          <p:nvPr>
            <p:ph idx="1"/>
          </p:nvPr>
        </p:nvSpPr>
        <p:spPr/>
        <p:txBody>
          <a:bodyPr/>
          <a:lstStyle/>
          <a:p>
            <a:r>
              <a:rPr lang="en-US" dirty="0"/>
              <a:t>The original IBM PC had slots built into the motherboard called </a:t>
            </a:r>
            <a:r>
              <a:rPr lang="en-US" dirty="0">
                <a:solidFill>
                  <a:srgbClr val="C00000"/>
                </a:solidFill>
              </a:rPr>
              <a:t>expansion slots </a:t>
            </a:r>
            <a:r>
              <a:rPr lang="en-US" dirty="0">
                <a:solidFill>
                  <a:schemeClr val="tx1"/>
                </a:solidFill>
              </a:rPr>
              <a:t>for adding new functions to the PC.</a:t>
            </a:r>
          </a:p>
          <a:p>
            <a:r>
              <a:rPr lang="en-US" dirty="0">
                <a:solidFill>
                  <a:schemeClr val="tx1"/>
                </a:solidFill>
              </a:rPr>
              <a:t>The slots and accompanying wires on the first and the latest PCs are called the </a:t>
            </a:r>
            <a:r>
              <a:rPr lang="en-US" dirty="0">
                <a:solidFill>
                  <a:srgbClr val="C00000"/>
                </a:solidFill>
              </a:rPr>
              <a:t>expansion bus</a:t>
            </a:r>
            <a:r>
              <a:rPr lang="en-US" dirty="0">
                <a:solidFill>
                  <a:schemeClr val="tx1"/>
                </a:solidFill>
              </a:rPr>
              <a:t>.</a:t>
            </a:r>
            <a:endParaRPr lang="en-US" dirty="0">
              <a:solidFill>
                <a:srgbClr val="800000"/>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p:txBody>
          <a:bodyPr/>
          <a:lstStyle/>
          <a:p>
            <a:r>
              <a:rPr lang="en-US" dirty="0"/>
              <a:t>Structure and Function of the Expansion Bus</a:t>
            </a:r>
          </a:p>
        </p:txBody>
      </p:sp>
      <p:sp>
        <p:nvSpPr>
          <p:cNvPr id="28675" name="Content Placeholder 2"/>
          <p:cNvSpPr>
            <a:spLocks noGrp="1"/>
          </p:cNvSpPr>
          <p:nvPr>
            <p:ph idx="1"/>
          </p:nvPr>
        </p:nvSpPr>
        <p:spPr/>
        <p:txBody>
          <a:bodyPr/>
          <a:lstStyle/>
          <a:p>
            <a:r>
              <a:rPr lang="en-US" dirty="0"/>
              <a:t>Every device in the computer connects to the external data bus and the address bus</a:t>
            </a:r>
          </a:p>
          <a:p>
            <a:pPr lvl="1"/>
            <a:r>
              <a:rPr lang="en-US" dirty="0"/>
              <a:t>Applies whether a device is soldered to the motherboard or snapped into a socket</a:t>
            </a:r>
          </a:p>
          <a:p>
            <a:r>
              <a:rPr lang="en-US" dirty="0"/>
              <a:t>Expansion slots connect to the rest of the PC through the chipset.</a:t>
            </a:r>
          </a:p>
          <a:p>
            <a:r>
              <a:rPr lang="en-US" dirty="0"/>
              <a:t>The chipset provides an extension of the address data bus to the expansion slots and the expansion cards in those slots.</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r>
              <a:rPr lang="en-US" dirty="0"/>
              <a:t>Structure and Function of the Expansion Bus (</a:t>
            </a:r>
            <a:r>
              <a:rPr lang="en-US" i="1" dirty="0"/>
              <a:t>continued</a:t>
            </a:r>
            <a:r>
              <a:rPr lang="en-US" dirty="0"/>
              <a:t>)</a:t>
            </a:r>
            <a:endParaRPr lang="en-US" sz="2800" dirty="0">
              <a:cs typeface="MS Gothic" pitchFamily="49" charset="-128"/>
            </a:endParaRPr>
          </a:p>
        </p:txBody>
      </p:sp>
      <p:pic>
        <p:nvPicPr>
          <p:cNvPr id="29702" name="Content Placeholder 2" descr="F09-21.jpg"/>
          <p:cNvPicPr>
            <a:picLocks noGrp="1" noChangeAspect="1"/>
          </p:cNvPicPr>
          <p:nvPr>
            <p:ph idx="4294967295"/>
          </p:nvPr>
        </p:nvPicPr>
        <p:blipFill>
          <a:blip r:embed="rId3" cstate="email">
            <a:extLst>
              <a:ext uri="{28A0092B-C50C-407E-A947-70E740481C1C}">
                <a14:useLocalDpi xmlns:a14="http://schemas.microsoft.com/office/drawing/2010/main"/>
              </a:ext>
            </a:extLst>
          </a:blip>
          <a:srcRect l="-621" t="-1877" b="-3979"/>
          <a:stretch>
            <a:fillRect/>
          </a:stretch>
        </p:blipFill>
        <p:spPr>
          <a:xfrm>
            <a:off x="396015" y="1223962"/>
            <a:ext cx="4084770" cy="3352800"/>
          </a:xfrm>
        </p:spPr>
      </p:pic>
      <p:pic>
        <p:nvPicPr>
          <p:cNvPr id="29699" name="Picture 3" descr="F09-22.jpg"/>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4738116" y="2858869"/>
            <a:ext cx="4087368" cy="2706463"/>
          </a:xfrm>
          <a:prstGeom prst="rect">
            <a:avLst/>
          </a:prstGeom>
          <a:noFill/>
          <a:ln w="9525">
            <a:noFill/>
            <a:miter lim="800000"/>
            <a:headEnd/>
            <a:tailEnd/>
          </a:ln>
        </p:spPr>
      </p:pic>
      <p:sp>
        <p:nvSpPr>
          <p:cNvPr id="29700" name="TextBox 4"/>
          <p:cNvSpPr txBox="1">
            <a:spLocks noChangeArrowheads="1"/>
          </p:cNvSpPr>
          <p:nvPr/>
        </p:nvSpPr>
        <p:spPr bwMode="auto">
          <a:xfrm>
            <a:off x="304800" y="4687669"/>
            <a:ext cx="4267200" cy="646331"/>
          </a:xfrm>
          <a:prstGeom prst="rect">
            <a:avLst/>
          </a:prstGeom>
          <a:noFill/>
          <a:ln w="9525">
            <a:noFill/>
            <a:miter lim="800000"/>
            <a:headEnd/>
            <a:tailEnd/>
          </a:ln>
        </p:spPr>
        <p:txBody>
          <a:bodyPr wrap="square">
            <a:prstTxWarp prst="textNoShape">
              <a:avLst/>
            </a:prstTxWarp>
            <a:spAutoFit/>
          </a:bodyPr>
          <a:lstStyle/>
          <a:p>
            <a:r>
              <a:rPr lang="en-US" dirty="0"/>
              <a:t>Figure 7.18  Expansion slots connecting to Southbridge</a:t>
            </a:r>
          </a:p>
        </p:txBody>
      </p:sp>
      <p:sp>
        <p:nvSpPr>
          <p:cNvPr id="29701" name="TextBox 6"/>
          <p:cNvSpPr txBox="1">
            <a:spLocks noChangeArrowheads="1"/>
          </p:cNvSpPr>
          <p:nvPr/>
        </p:nvSpPr>
        <p:spPr bwMode="auto">
          <a:xfrm>
            <a:off x="4648200" y="5678269"/>
            <a:ext cx="4267200" cy="646331"/>
          </a:xfrm>
          <a:prstGeom prst="rect">
            <a:avLst/>
          </a:prstGeom>
          <a:noFill/>
          <a:ln w="9525">
            <a:noFill/>
            <a:miter lim="800000"/>
            <a:headEnd/>
            <a:tailEnd/>
          </a:ln>
        </p:spPr>
        <p:txBody>
          <a:bodyPr wrap="square">
            <a:prstTxWarp prst="textNoShape">
              <a:avLst/>
            </a:prstTxWarp>
            <a:spAutoFit/>
          </a:bodyPr>
          <a:lstStyle/>
          <a:p>
            <a:r>
              <a:rPr lang="en-US" dirty="0"/>
              <a:t>Figure 7.19  Expansion slots connecting to Northbridge</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r>
              <a:rPr lang="en-US" dirty="0"/>
              <a:t>Structure and Function of the Expansion Bus (</a:t>
            </a:r>
            <a:r>
              <a:rPr lang="en-US" i="1" dirty="0"/>
              <a:t>continued</a:t>
            </a:r>
            <a:r>
              <a:rPr lang="en-US" dirty="0"/>
              <a:t>)</a:t>
            </a:r>
            <a:endParaRPr lang="en-US" sz="2800" dirty="0">
              <a:cs typeface="MS Gothic" pitchFamily="49" charset="-128"/>
            </a:endParaRPr>
          </a:p>
        </p:txBody>
      </p:sp>
      <p:pic>
        <p:nvPicPr>
          <p:cNvPr id="30723" name="Picture 4" descr="F09-23.jpg"/>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1750249" y="1447800"/>
            <a:ext cx="5643502" cy="4298950"/>
          </a:xfrm>
          <a:prstGeom prst="rect">
            <a:avLst/>
          </a:prstGeom>
          <a:noFill/>
          <a:ln w="9525">
            <a:noFill/>
            <a:miter lim="800000"/>
            <a:headEnd/>
            <a:tailEnd/>
          </a:ln>
        </p:spPr>
      </p:pic>
      <p:sp>
        <p:nvSpPr>
          <p:cNvPr id="30724" name="TextBox 4"/>
          <p:cNvSpPr txBox="1">
            <a:spLocks noChangeArrowheads="1"/>
          </p:cNvSpPr>
          <p:nvPr/>
        </p:nvSpPr>
        <p:spPr bwMode="auto">
          <a:xfrm>
            <a:off x="685800" y="5867400"/>
            <a:ext cx="8229600" cy="369888"/>
          </a:xfrm>
          <a:prstGeom prst="rect">
            <a:avLst/>
          </a:prstGeom>
          <a:noFill/>
          <a:ln w="9525">
            <a:noFill/>
            <a:miter lim="800000"/>
            <a:headEnd/>
            <a:tailEnd/>
          </a:ln>
        </p:spPr>
        <p:txBody>
          <a:bodyPr>
            <a:prstTxWarp prst="textNoShape">
              <a:avLst/>
            </a:prstTxWarp>
            <a:spAutoFit/>
          </a:bodyPr>
          <a:lstStyle/>
          <a:p>
            <a:pPr algn="ctr"/>
            <a:r>
              <a:rPr lang="en-US" dirty="0"/>
              <a:t>Figure 7.20  Expansion slots connecting to both Northbridge and Southbridge</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r>
              <a:rPr lang="en-US" dirty="0"/>
              <a:t>Structure and Function of the Expansion Bus (</a:t>
            </a:r>
            <a:r>
              <a:rPr lang="en-US" i="1" dirty="0"/>
              <a:t>continued</a:t>
            </a:r>
            <a:r>
              <a:rPr lang="en-US" dirty="0"/>
              <a:t>)</a:t>
            </a:r>
          </a:p>
        </p:txBody>
      </p:sp>
      <p:sp>
        <p:nvSpPr>
          <p:cNvPr id="31747" name="Content Placeholder 2"/>
          <p:cNvSpPr>
            <a:spLocks noGrp="1"/>
          </p:cNvSpPr>
          <p:nvPr>
            <p:ph idx="1"/>
          </p:nvPr>
        </p:nvSpPr>
        <p:spPr/>
        <p:txBody>
          <a:bodyPr/>
          <a:lstStyle/>
          <a:p>
            <a:r>
              <a:rPr lang="en-US" dirty="0"/>
              <a:t>Clock crystals control CPU and chipset speeds, but the expansion slots run at a much slower speed than the frontside bus.</a:t>
            </a:r>
          </a:p>
          <a:p>
            <a:pPr lvl="1"/>
            <a:r>
              <a:rPr lang="en-US" dirty="0"/>
              <a:t>The </a:t>
            </a:r>
            <a:r>
              <a:rPr lang="en-US" dirty="0">
                <a:solidFill>
                  <a:srgbClr val="C00000"/>
                </a:solidFill>
              </a:rPr>
              <a:t>expansion bus crystal</a:t>
            </a:r>
            <a:r>
              <a:rPr lang="en-US" dirty="0"/>
              <a:t>, which controlled the part of the external data bus connected to the expansion bus</a:t>
            </a:r>
          </a:p>
          <a:p>
            <a:pPr lvl="2"/>
            <a:r>
              <a:rPr lang="en-US" dirty="0"/>
              <a:t>Made expansion slot timing possible so a card did not have to be produced for each clock speed.</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r>
              <a:rPr lang="en-US" dirty="0"/>
              <a:t>Structure and Function of the Expansion Bus (</a:t>
            </a:r>
            <a:r>
              <a:rPr lang="en-US" i="1" dirty="0"/>
              <a:t>continued</a:t>
            </a:r>
            <a:r>
              <a:rPr lang="en-US" dirty="0"/>
              <a:t>)</a:t>
            </a:r>
          </a:p>
        </p:txBody>
      </p:sp>
      <p:pic>
        <p:nvPicPr>
          <p:cNvPr id="32771" name="Picture 2" descr="F09-24.jpg"/>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419559" y="1211263"/>
            <a:ext cx="4648200" cy="1915567"/>
          </a:xfrm>
          <a:prstGeom prst="rect">
            <a:avLst/>
          </a:prstGeom>
          <a:noFill/>
          <a:ln w="9525">
            <a:noFill/>
            <a:miter lim="800000"/>
            <a:headEnd/>
            <a:tailEnd/>
          </a:ln>
        </p:spPr>
      </p:pic>
      <p:pic>
        <p:nvPicPr>
          <p:cNvPr id="32772" name="Picture 3" descr="F09-25.jpg"/>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3602037" y="3763296"/>
            <a:ext cx="4716463" cy="2353012"/>
          </a:xfrm>
          <a:prstGeom prst="rect">
            <a:avLst/>
          </a:prstGeom>
          <a:noFill/>
          <a:ln w="9525">
            <a:noFill/>
            <a:miter lim="800000"/>
            <a:headEnd/>
            <a:tailEnd/>
          </a:ln>
        </p:spPr>
      </p:pic>
      <p:sp>
        <p:nvSpPr>
          <p:cNvPr id="32773" name="TextBox 4"/>
          <p:cNvSpPr txBox="1">
            <a:spLocks noChangeArrowheads="1"/>
          </p:cNvSpPr>
          <p:nvPr/>
        </p:nvSpPr>
        <p:spPr bwMode="auto">
          <a:xfrm>
            <a:off x="2667000" y="6172200"/>
            <a:ext cx="6269037" cy="368300"/>
          </a:xfrm>
          <a:prstGeom prst="rect">
            <a:avLst/>
          </a:prstGeom>
          <a:noFill/>
          <a:ln w="9525">
            <a:noFill/>
            <a:miter lim="800000"/>
            <a:headEnd/>
            <a:tailEnd/>
          </a:ln>
        </p:spPr>
        <p:txBody>
          <a:bodyPr>
            <a:prstTxWarp prst="textNoShape">
              <a:avLst/>
            </a:prstTxWarp>
            <a:spAutoFit/>
          </a:bodyPr>
          <a:lstStyle/>
          <a:p>
            <a:pPr algn="ctr"/>
            <a:r>
              <a:rPr lang="en-US" dirty="0"/>
              <a:t>Figure 7.22  Function of system and expansion bus crystals</a:t>
            </a:r>
          </a:p>
        </p:txBody>
      </p:sp>
      <p:sp>
        <p:nvSpPr>
          <p:cNvPr id="32774" name="TextBox 6"/>
          <p:cNvSpPr txBox="1">
            <a:spLocks noChangeArrowheads="1"/>
          </p:cNvSpPr>
          <p:nvPr/>
        </p:nvSpPr>
        <p:spPr bwMode="auto">
          <a:xfrm>
            <a:off x="228600" y="3200400"/>
            <a:ext cx="5030118" cy="369332"/>
          </a:xfrm>
          <a:prstGeom prst="rect">
            <a:avLst/>
          </a:prstGeom>
          <a:noFill/>
          <a:ln w="9525">
            <a:noFill/>
            <a:miter lim="800000"/>
            <a:headEnd/>
            <a:tailEnd/>
          </a:ln>
        </p:spPr>
        <p:txBody>
          <a:bodyPr wrap="none">
            <a:prstTxWarp prst="textNoShape">
              <a:avLst/>
            </a:prstTxWarp>
            <a:spAutoFit/>
          </a:bodyPr>
          <a:lstStyle/>
          <a:p>
            <a:r>
              <a:rPr lang="en-US" dirty="0"/>
              <a:t>Figure 7.21  The system crystal sets the speed.</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lstStyle/>
          <a:p>
            <a:r>
              <a:rPr lang="en-US" dirty="0"/>
              <a:t>PCI</a:t>
            </a:r>
          </a:p>
        </p:txBody>
      </p:sp>
      <p:sp>
        <p:nvSpPr>
          <p:cNvPr id="33795" name="Content Placeholder 2"/>
          <p:cNvSpPr>
            <a:spLocks noGrp="1"/>
          </p:cNvSpPr>
          <p:nvPr>
            <p:ph idx="1"/>
          </p:nvPr>
        </p:nvSpPr>
        <p:spPr/>
        <p:txBody>
          <a:bodyPr/>
          <a:lstStyle/>
          <a:p>
            <a:r>
              <a:rPr lang="en-US" dirty="0"/>
              <a:t>1990s: Intel introduced the </a:t>
            </a:r>
            <a:r>
              <a:rPr lang="en-US" dirty="0">
                <a:solidFill>
                  <a:srgbClr val="C00000"/>
                </a:solidFill>
              </a:rPr>
              <a:t>Peripheral Component Interconnect (PCI)</a:t>
            </a:r>
            <a:r>
              <a:rPr lang="en-US" dirty="0"/>
              <a:t> bus architecture.</a:t>
            </a:r>
          </a:p>
          <a:p>
            <a:pPr lvl="1"/>
            <a:r>
              <a:rPr lang="en-US" dirty="0"/>
              <a:t>Released it into the public domain</a:t>
            </a:r>
          </a:p>
          <a:p>
            <a:r>
              <a:rPr lang="en-US" dirty="0"/>
              <a:t>PCI provided a wider, faster, more flexible alternative than any previous expansion bus.</a:t>
            </a:r>
          </a:p>
          <a:p>
            <a:r>
              <a:rPr lang="en-US" dirty="0"/>
              <a:t>The original PCI bus was 32 bits wide and ran at 33 MHz.</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p:txBody>
          <a:bodyPr/>
          <a:lstStyle/>
          <a:p>
            <a:r>
              <a:rPr lang="en-US" dirty="0"/>
              <a:t>PCI (</a:t>
            </a:r>
            <a:r>
              <a:rPr lang="en-US" i="1" dirty="0"/>
              <a:t>continued</a:t>
            </a:r>
            <a:r>
              <a:rPr lang="en-US" dirty="0"/>
              <a:t>)</a:t>
            </a:r>
          </a:p>
        </p:txBody>
      </p:sp>
      <p:sp>
        <p:nvSpPr>
          <p:cNvPr id="34819" name="Content Placeholder 2"/>
          <p:cNvSpPr>
            <a:spLocks noGrp="1"/>
          </p:cNvSpPr>
          <p:nvPr>
            <p:ph idx="1"/>
          </p:nvPr>
        </p:nvSpPr>
        <p:spPr/>
        <p:txBody>
          <a:bodyPr/>
          <a:lstStyle/>
          <a:p>
            <a:r>
              <a:rPr lang="en-US" dirty="0"/>
              <a:t>PCI could coexist with other expansion buses.</a:t>
            </a:r>
          </a:p>
          <a:p>
            <a:pPr lvl="1"/>
            <a:r>
              <a:rPr lang="en-US" dirty="0"/>
              <a:t>Enabled users to use more than one type of expansion card and allowed them to migrate to PCI slowly</a:t>
            </a:r>
          </a:p>
          <a:p>
            <a:r>
              <a:rPr lang="en-US" dirty="0"/>
              <a:t>PCI devices were/are self-configuring, leading to the plug-and-play (PnP) standard.</a:t>
            </a:r>
          </a:p>
          <a:p>
            <a:r>
              <a:rPr lang="en-US" dirty="0"/>
              <a:t>PCI had a powerful burst-mode feature that enabled very efficient data transfers.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r>
              <a:rPr lang="en-US" dirty="0"/>
              <a:t>Layers of the PCB</a:t>
            </a:r>
          </a:p>
        </p:txBody>
      </p:sp>
      <p:sp>
        <p:nvSpPr>
          <p:cNvPr id="4099" name="Rectangle 3"/>
          <p:cNvSpPr>
            <a:spLocks noGrp="1" noChangeArrowheads="1"/>
          </p:cNvSpPr>
          <p:nvPr>
            <p:ph idx="1"/>
          </p:nvPr>
        </p:nvSpPr>
        <p:spPr/>
        <p:txBody>
          <a:bodyPr/>
          <a:lstStyle/>
          <a:p>
            <a:r>
              <a:rPr lang="en-US" dirty="0">
                <a:solidFill>
                  <a:schemeClr val="tx1"/>
                </a:solidFill>
              </a:rPr>
              <a:t>The </a:t>
            </a:r>
            <a:r>
              <a:rPr lang="en-US" dirty="0">
                <a:solidFill>
                  <a:srgbClr val="C00000"/>
                </a:solidFill>
              </a:rPr>
              <a:t>motherboard </a:t>
            </a:r>
            <a:r>
              <a:rPr lang="en-US" dirty="0"/>
              <a:t>provides the foundation for the personal computer.</a:t>
            </a:r>
          </a:p>
          <a:p>
            <a:pPr lvl="1"/>
            <a:r>
              <a:rPr lang="en-US" dirty="0"/>
              <a:t>The motherboard contains wires called </a:t>
            </a:r>
            <a:r>
              <a:rPr lang="en-US" dirty="0">
                <a:solidFill>
                  <a:srgbClr val="C00000"/>
                </a:solidFill>
              </a:rPr>
              <a:t>traces</a:t>
            </a:r>
            <a:r>
              <a:rPr lang="en-US" dirty="0"/>
              <a:t>.</a:t>
            </a:r>
          </a:p>
          <a:p>
            <a:pPr lvl="1"/>
            <a:r>
              <a:rPr lang="en-US" dirty="0"/>
              <a:t>Without the motherboard, you have no PC.</a:t>
            </a: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p:txBody>
          <a:bodyPr/>
          <a:lstStyle/>
          <a:p>
            <a:r>
              <a:rPr lang="en-US" dirty="0">
                <a:cs typeface="MS Gothic" pitchFamily="49" charset="-128"/>
              </a:rPr>
              <a:t>PCI (</a:t>
            </a:r>
            <a:r>
              <a:rPr lang="en-US" i="1" dirty="0">
                <a:cs typeface="MS Gothic" pitchFamily="49" charset="-128"/>
              </a:rPr>
              <a:t>continued</a:t>
            </a:r>
            <a:r>
              <a:rPr lang="en-US" dirty="0">
                <a:cs typeface="MS Gothic" pitchFamily="49" charset="-128"/>
              </a:rPr>
              <a:t>)</a:t>
            </a:r>
            <a:endParaRPr lang="en-US" sz="2800" i="1" dirty="0">
              <a:cs typeface="MS Gothic" pitchFamily="49" charset="-128"/>
            </a:endParaRPr>
          </a:p>
        </p:txBody>
      </p:sp>
      <p:pic>
        <p:nvPicPr>
          <p:cNvPr id="35844" name="Content Placeholder 7"/>
          <p:cNvPicPr>
            <a:picLocks noGrp="1" noChangeAspect="1"/>
          </p:cNvPicPr>
          <p:nvPr>
            <p:ph idx="4294967295"/>
          </p:nvPr>
        </p:nvPicPr>
        <p:blipFill>
          <a:blip r:embed="rId3" cstate="email">
            <a:extLst>
              <a:ext uri="{28A0092B-C50C-407E-A947-70E740481C1C}">
                <a14:useLocalDpi xmlns:a14="http://schemas.microsoft.com/office/drawing/2010/main"/>
              </a:ext>
            </a:extLst>
          </a:blip>
          <a:srcRect/>
          <a:stretch>
            <a:fillRect/>
          </a:stretch>
        </p:blipFill>
        <p:spPr>
          <a:xfrm>
            <a:off x="2286000" y="1371600"/>
            <a:ext cx="4572000" cy="4383088"/>
          </a:xfrm>
        </p:spPr>
      </p:pic>
      <p:sp>
        <p:nvSpPr>
          <p:cNvPr id="35843" name="TextBox 6"/>
          <p:cNvSpPr txBox="1">
            <a:spLocks noChangeArrowheads="1"/>
          </p:cNvSpPr>
          <p:nvPr/>
        </p:nvSpPr>
        <p:spPr bwMode="auto">
          <a:xfrm>
            <a:off x="2561436" y="5867400"/>
            <a:ext cx="4021128" cy="369332"/>
          </a:xfrm>
          <a:prstGeom prst="rect">
            <a:avLst/>
          </a:prstGeom>
          <a:noFill/>
          <a:ln w="9525">
            <a:noFill/>
            <a:miter lim="800000"/>
            <a:headEnd/>
            <a:tailEnd/>
          </a:ln>
        </p:spPr>
        <p:txBody>
          <a:bodyPr wrap="none">
            <a:prstTxWarp prst="textNoShape">
              <a:avLst/>
            </a:prstTxWarp>
            <a:spAutoFit/>
          </a:bodyPr>
          <a:lstStyle/>
          <a:p>
            <a:r>
              <a:rPr lang="en-US" dirty="0"/>
              <a:t>Figure 7.23  PCI expansion bus slots.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p:txBody>
          <a:bodyPr/>
          <a:lstStyle/>
          <a:p>
            <a:r>
              <a:rPr lang="en-US" dirty="0"/>
              <a:t>AGP</a:t>
            </a:r>
          </a:p>
        </p:txBody>
      </p:sp>
      <p:sp>
        <p:nvSpPr>
          <p:cNvPr id="36867" name="Content Placeholder 2"/>
          <p:cNvSpPr>
            <a:spLocks noGrp="1"/>
          </p:cNvSpPr>
          <p:nvPr>
            <p:ph idx="1"/>
          </p:nvPr>
        </p:nvSpPr>
        <p:spPr/>
        <p:txBody>
          <a:bodyPr/>
          <a:lstStyle/>
          <a:p>
            <a:r>
              <a:rPr lang="en-US" dirty="0"/>
              <a:t>Intel introduced a specialized, video-only version of PCI called the </a:t>
            </a:r>
            <a:r>
              <a:rPr lang="en-US" dirty="0">
                <a:solidFill>
                  <a:srgbClr val="C00000"/>
                </a:solidFill>
              </a:rPr>
              <a:t>Accelerated Graphics Port (AGP)</a:t>
            </a:r>
            <a:r>
              <a:rPr lang="en-US" dirty="0">
                <a:solidFill>
                  <a:schemeClr val="tx1"/>
                </a:solidFill>
              </a:rPr>
              <a:t>.</a:t>
            </a:r>
          </a:p>
          <a:p>
            <a:pPr lvl="1"/>
            <a:r>
              <a:rPr lang="en-US" dirty="0"/>
              <a:t>Addressed slow, substandard graphics</a:t>
            </a:r>
          </a:p>
          <a:p>
            <a:r>
              <a:rPr lang="en-US" dirty="0"/>
              <a:t>AGP slot is a PCI slot that has a direct connection to the Northbridge.</a:t>
            </a:r>
          </a:p>
          <a:p>
            <a:r>
              <a:rPr lang="en-US" dirty="0"/>
              <a:t>AGP slots are only for video cards.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p:txBody>
          <a:bodyPr/>
          <a:lstStyle/>
          <a:p>
            <a:r>
              <a:rPr lang="en-US" dirty="0"/>
              <a:t>PCI-X</a:t>
            </a:r>
          </a:p>
        </p:txBody>
      </p:sp>
      <p:sp>
        <p:nvSpPr>
          <p:cNvPr id="3" name="Content Placeholder 2"/>
          <p:cNvSpPr>
            <a:spLocks noGrp="1"/>
          </p:cNvSpPr>
          <p:nvPr>
            <p:ph idx="1"/>
          </p:nvPr>
        </p:nvSpPr>
        <p:spPr/>
        <p:txBody>
          <a:bodyPr/>
          <a:lstStyle/>
          <a:p>
            <a:r>
              <a:rPr lang="en-US" dirty="0">
                <a:solidFill>
                  <a:srgbClr val="C00000"/>
                </a:solidFill>
              </a:rPr>
              <a:t>PCI Extended (PCI-X) </a:t>
            </a:r>
            <a:r>
              <a:rPr lang="en-US" dirty="0"/>
              <a:t>is a high-speed alternative to PCI.</a:t>
            </a:r>
          </a:p>
          <a:p>
            <a:pPr lvl="1"/>
            <a:r>
              <a:rPr lang="en-US" dirty="0"/>
              <a:t>64-bit AGP slots supported 32-bit PCI cards for backward compatibility and was easy to upgrade.</a:t>
            </a:r>
          </a:p>
          <a:p>
            <a:pPr lvl="1"/>
            <a:r>
              <a:rPr lang="en-US" dirty="0"/>
              <a:t>It supported native 64-bit PCI-X cards.</a:t>
            </a:r>
          </a:p>
          <a:p>
            <a:r>
              <a:rPr lang="en-US" dirty="0"/>
              <a:t>The PCI-X 2.0 standard featured four speed grades (measured in MHz): </a:t>
            </a:r>
          </a:p>
          <a:p>
            <a:pPr lvl="1"/>
            <a:r>
              <a:rPr lang="en-US" dirty="0"/>
              <a:t>PCI-X 66, PCI-X 133, PCI-X 266, and PCI-X 533</a:t>
            </a:r>
          </a:p>
          <a:p>
            <a:r>
              <a:rPr lang="en-US" dirty="0"/>
              <a:t>Businesses used PCI-X systems in advanced workstations.</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p:txBody>
          <a:bodyPr/>
          <a:lstStyle/>
          <a:p>
            <a:r>
              <a:rPr lang="en-US" dirty="0"/>
              <a:t>Mini-PCI</a:t>
            </a:r>
          </a:p>
        </p:txBody>
      </p:sp>
      <p:sp>
        <p:nvSpPr>
          <p:cNvPr id="40963" name="Content Placeholder 2"/>
          <p:cNvSpPr>
            <a:spLocks noGrp="1"/>
          </p:cNvSpPr>
          <p:nvPr>
            <p:ph idx="1"/>
          </p:nvPr>
        </p:nvSpPr>
        <p:spPr/>
        <p:txBody>
          <a:bodyPr/>
          <a:lstStyle/>
          <a:p>
            <a:r>
              <a:rPr lang="en-US" dirty="0">
                <a:solidFill>
                  <a:srgbClr val="C00000"/>
                </a:solidFill>
              </a:rPr>
              <a:t>Mini-PCI </a:t>
            </a:r>
            <a:r>
              <a:rPr lang="en-US" dirty="0"/>
              <a:t>put PCI into laptops</a:t>
            </a:r>
          </a:p>
          <a:p>
            <a:pPr lvl="1"/>
            <a:r>
              <a:rPr lang="en-US" dirty="0"/>
              <a:t>Designed to use low power and to lie flat.</a:t>
            </a:r>
          </a:p>
        </p:txBody>
      </p:sp>
      <p:pic>
        <p:nvPicPr>
          <p:cNvPr id="40964" name="Picture 1"/>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2867819" y="2667000"/>
            <a:ext cx="3408363" cy="2495550"/>
          </a:xfrm>
          <a:prstGeom prst="rect">
            <a:avLst/>
          </a:prstGeom>
          <a:noFill/>
          <a:ln w="9525">
            <a:noFill/>
            <a:miter lim="800000"/>
            <a:headEnd/>
            <a:tailEnd/>
          </a:ln>
        </p:spPr>
      </p:pic>
      <p:sp>
        <p:nvSpPr>
          <p:cNvPr id="40965" name="TextBox 3"/>
          <p:cNvSpPr txBox="1">
            <a:spLocks noChangeArrowheads="1"/>
          </p:cNvSpPr>
          <p:nvPr/>
        </p:nvSpPr>
        <p:spPr bwMode="auto">
          <a:xfrm>
            <a:off x="2247900" y="5334000"/>
            <a:ext cx="4648200" cy="646331"/>
          </a:xfrm>
          <a:prstGeom prst="rect">
            <a:avLst/>
          </a:prstGeom>
          <a:noFill/>
          <a:ln w="9525">
            <a:noFill/>
            <a:miter lim="800000"/>
            <a:headEnd/>
            <a:tailEnd/>
          </a:ln>
        </p:spPr>
        <p:txBody>
          <a:bodyPr wrap="square">
            <a:prstTxWarp prst="textNoShape">
              <a:avLst/>
            </a:prstTxWarp>
            <a:spAutoFit/>
          </a:bodyPr>
          <a:lstStyle/>
          <a:p>
            <a:r>
              <a:rPr lang="en-US" dirty="0"/>
              <a:t>Figure 7.26  Tiny card in Mini-PCI slot. See the contacts at the bottom of the picture?</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p:txBody>
          <a:bodyPr/>
          <a:lstStyle/>
          <a:p>
            <a:r>
              <a:rPr lang="en-US" dirty="0"/>
              <a:t>PCI Express</a:t>
            </a:r>
          </a:p>
        </p:txBody>
      </p:sp>
      <p:sp>
        <p:nvSpPr>
          <p:cNvPr id="41987" name="Content Placeholder 2"/>
          <p:cNvSpPr>
            <a:spLocks noGrp="1"/>
          </p:cNvSpPr>
          <p:nvPr>
            <p:ph idx="1"/>
          </p:nvPr>
        </p:nvSpPr>
        <p:spPr/>
        <p:txBody>
          <a:bodyPr/>
          <a:lstStyle/>
          <a:p>
            <a:r>
              <a:rPr lang="en-US" dirty="0">
                <a:solidFill>
                  <a:srgbClr val="C00000"/>
                </a:solidFill>
              </a:rPr>
              <a:t>PCI Express (PCIe) </a:t>
            </a:r>
            <a:r>
              <a:rPr lang="en-US" dirty="0"/>
              <a:t>is the latest, fastest, and most popular expansion bus in use today.</a:t>
            </a:r>
          </a:p>
          <a:p>
            <a:r>
              <a:rPr lang="en-US" dirty="0"/>
              <a:t>PCI Express is still PCI.</a:t>
            </a:r>
          </a:p>
          <a:p>
            <a:pPr lvl="1"/>
            <a:r>
              <a:rPr lang="en-US" dirty="0"/>
              <a:t>Uses a point-to-point serial connection instead of PCI’s shared parallel communication—does not share its bus</a:t>
            </a:r>
          </a:p>
          <a:p>
            <a:r>
              <a:rPr lang="en-US" dirty="0"/>
              <a:t>PCIe device has its own direct connection (a point-to-point connection) to the Northbridge.</a:t>
            </a:r>
          </a:p>
          <a:p>
            <a:pPr lvl="1"/>
            <a:r>
              <a:rPr lang="en-US" dirty="0"/>
              <a:t>Does not have to wait for other devices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p:txBody>
          <a:bodyPr/>
          <a:lstStyle/>
          <a:p>
            <a:r>
              <a:rPr lang="en-US" dirty="0"/>
              <a:t>PCI Express (</a:t>
            </a:r>
            <a:r>
              <a:rPr lang="en-US" i="1" dirty="0"/>
              <a:t>continued</a:t>
            </a:r>
            <a:r>
              <a:rPr lang="en-US" dirty="0"/>
              <a:t>)</a:t>
            </a:r>
          </a:p>
        </p:txBody>
      </p:sp>
      <p:sp>
        <p:nvSpPr>
          <p:cNvPr id="43011" name="Content Placeholder 2"/>
          <p:cNvSpPr>
            <a:spLocks noGrp="1"/>
          </p:cNvSpPr>
          <p:nvPr>
            <p:ph idx="1"/>
          </p:nvPr>
        </p:nvSpPr>
        <p:spPr>
          <a:ln>
            <a:noFill/>
          </a:ln>
        </p:spPr>
        <p:txBody>
          <a:bodyPr/>
          <a:lstStyle/>
          <a:p>
            <a:r>
              <a:rPr lang="en-US" dirty="0"/>
              <a:t>PCIe has no overhead issues with data order checking, as all bits arrive serially.</a:t>
            </a:r>
          </a:p>
          <a:p>
            <a:r>
              <a:rPr lang="en-US" dirty="0"/>
              <a:t>PCIe uses one wire for sending and one for receiving—the pair of wires called a lane.</a:t>
            </a:r>
          </a:p>
          <a:p>
            <a:pPr lvl="1"/>
            <a:r>
              <a:rPr lang="en-US" dirty="0"/>
              <a:t>Can use 1, 2, 4, 8, 12, or 16 lanes to achieve a maximum theoretical bandwidth of 128 GTps (gigatransfers per second)</a:t>
            </a:r>
          </a:p>
          <a:p>
            <a:r>
              <a:rPr lang="en-US" dirty="0">
                <a:solidFill>
                  <a:srgbClr val="C00000"/>
                </a:solidFill>
              </a:rPr>
              <a:t>Transfer rate </a:t>
            </a:r>
            <a:r>
              <a:rPr lang="en-US" dirty="0"/>
              <a:t>describes number of operations happening per second.</a:t>
            </a:r>
          </a:p>
          <a:p>
            <a:pPr lvl="1"/>
            <a:r>
              <a:rPr lang="en-US" dirty="0"/>
              <a:t>Effective data rate drops due to encoding scheme.</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p:nvPr>
        </p:nvSpPr>
        <p:spPr/>
        <p:txBody>
          <a:bodyPr/>
          <a:lstStyle/>
          <a:p>
            <a:r>
              <a:rPr lang="en-US" dirty="0"/>
              <a:t>PCI Express (</a:t>
            </a:r>
            <a:r>
              <a:rPr lang="en-US" i="1" dirty="0"/>
              <a:t>continued</a:t>
            </a:r>
            <a:r>
              <a:rPr lang="en-US" dirty="0"/>
              <a:t>)</a:t>
            </a:r>
          </a:p>
        </p:txBody>
      </p:sp>
      <p:sp>
        <p:nvSpPr>
          <p:cNvPr id="44035" name="Content Placeholder 2"/>
          <p:cNvSpPr>
            <a:spLocks noGrp="1"/>
          </p:cNvSpPr>
          <p:nvPr>
            <p:ph idx="1"/>
          </p:nvPr>
        </p:nvSpPr>
        <p:spPr/>
        <p:txBody>
          <a:bodyPr/>
          <a:lstStyle/>
          <a:p>
            <a:r>
              <a:rPr lang="en-US" dirty="0"/>
              <a:t>Most common PCIe slot is the 16-lane (×16) version most commonly used for video cards.</a:t>
            </a:r>
          </a:p>
        </p:txBody>
      </p:sp>
      <p:pic>
        <p:nvPicPr>
          <p:cNvPr id="44036" name="Picture 1"/>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152400" y="2362200"/>
            <a:ext cx="4267200" cy="2111375"/>
          </a:xfrm>
          <a:prstGeom prst="rect">
            <a:avLst/>
          </a:prstGeom>
          <a:noFill/>
          <a:ln w="9525">
            <a:noFill/>
            <a:miter lim="800000"/>
            <a:headEnd/>
            <a:tailEnd/>
          </a:ln>
        </p:spPr>
      </p:pic>
      <p:pic>
        <p:nvPicPr>
          <p:cNvPr id="44037" name="Picture 2"/>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4540470" y="4004395"/>
            <a:ext cx="4495800" cy="1622425"/>
          </a:xfrm>
          <a:prstGeom prst="rect">
            <a:avLst/>
          </a:prstGeom>
          <a:noFill/>
          <a:ln w="9525">
            <a:noFill/>
            <a:miter lim="800000"/>
            <a:headEnd/>
            <a:tailEnd/>
          </a:ln>
        </p:spPr>
      </p:pic>
      <p:sp>
        <p:nvSpPr>
          <p:cNvPr id="44038" name="TextBox 3"/>
          <p:cNvSpPr txBox="1">
            <a:spLocks noChangeArrowheads="1"/>
          </p:cNvSpPr>
          <p:nvPr/>
        </p:nvSpPr>
        <p:spPr bwMode="auto">
          <a:xfrm>
            <a:off x="152400" y="4560888"/>
            <a:ext cx="4267200" cy="646112"/>
          </a:xfrm>
          <a:prstGeom prst="rect">
            <a:avLst/>
          </a:prstGeom>
          <a:noFill/>
          <a:ln w="9525">
            <a:noFill/>
            <a:miter lim="800000"/>
            <a:headEnd/>
            <a:tailEnd/>
          </a:ln>
        </p:spPr>
        <p:txBody>
          <a:bodyPr>
            <a:prstTxWarp prst="textNoShape">
              <a:avLst/>
            </a:prstTxWarp>
            <a:spAutoFit/>
          </a:bodyPr>
          <a:lstStyle/>
          <a:p>
            <a:r>
              <a:rPr lang="en-US" dirty="0"/>
              <a:t>Figure 7.27  PCIe ×16 slot (black) with PCI slots (blue)</a:t>
            </a:r>
          </a:p>
        </p:txBody>
      </p:sp>
      <p:sp>
        <p:nvSpPr>
          <p:cNvPr id="44039" name="TextBox 4"/>
          <p:cNvSpPr txBox="1">
            <a:spLocks noChangeArrowheads="1"/>
          </p:cNvSpPr>
          <p:nvPr/>
        </p:nvSpPr>
        <p:spPr bwMode="auto">
          <a:xfrm>
            <a:off x="5196108" y="5791200"/>
            <a:ext cx="3377848" cy="369332"/>
          </a:xfrm>
          <a:prstGeom prst="rect">
            <a:avLst/>
          </a:prstGeom>
          <a:noFill/>
          <a:ln w="9525">
            <a:noFill/>
            <a:miter lim="800000"/>
            <a:headEnd/>
            <a:tailEnd/>
          </a:ln>
        </p:spPr>
        <p:txBody>
          <a:bodyPr wrap="none">
            <a:prstTxWarp prst="textNoShape">
              <a:avLst/>
            </a:prstTxWarp>
            <a:spAutoFit/>
          </a:bodyPr>
          <a:lstStyle/>
          <a:p>
            <a:r>
              <a:rPr lang="en-US" dirty="0"/>
              <a:t>Figure 7.28  PCIe ×1 slot (top)</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p:cNvSpPr>
            <a:spLocks noGrp="1"/>
          </p:cNvSpPr>
          <p:nvPr>
            <p:ph type="title"/>
          </p:nvPr>
        </p:nvSpPr>
        <p:spPr/>
        <p:txBody>
          <a:bodyPr/>
          <a:lstStyle/>
          <a:p>
            <a:r>
              <a:rPr lang="en-US" dirty="0"/>
              <a:t>Installing Expansion Cards</a:t>
            </a:r>
          </a:p>
        </p:txBody>
      </p:sp>
      <p:sp>
        <p:nvSpPr>
          <p:cNvPr id="45059" name="Content Placeholder 2"/>
          <p:cNvSpPr>
            <a:spLocks noGrp="1"/>
          </p:cNvSpPr>
          <p:nvPr>
            <p:ph idx="1"/>
          </p:nvPr>
        </p:nvSpPr>
        <p:spPr/>
        <p:txBody>
          <a:bodyPr/>
          <a:lstStyle/>
          <a:p>
            <a:r>
              <a:rPr lang="en-US" dirty="0"/>
              <a:t>Installing an expansion card requires at least four steps.</a:t>
            </a:r>
          </a:p>
          <a:p>
            <a:r>
              <a:rPr lang="en-US" dirty="0"/>
              <a:t>Step 1: knowledge</a:t>
            </a:r>
          </a:p>
          <a:p>
            <a:pPr lvl="1"/>
            <a:r>
              <a:rPr lang="en-US" dirty="0"/>
              <a:t>Learn about the device you plan to install.</a:t>
            </a:r>
          </a:p>
          <a:p>
            <a:pPr lvl="2"/>
            <a:r>
              <a:rPr lang="en-US" dirty="0"/>
              <a:t>Does it work with your system? </a:t>
            </a:r>
          </a:p>
          <a:p>
            <a:pPr lvl="2"/>
            <a:r>
              <a:rPr lang="en-US" dirty="0"/>
              <a:t>Does it have drivers for your OS?</a:t>
            </a:r>
          </a:p>
          <a:p>
            <a:pPr lvl="1"/>
            <a:r>
              <a:rPr lang="en-US" dirty="0"/>
              <a:t>Get documentation from the vendor (Web site, manual, etc.).</a:t>
            </a:r>
          </a:p>
          <a:p>
            <a:pPr lvl="1"/>
            <a:r>
              <a:rPr lang="en-US" dirty="0"/>
              <a:t>Check the Microsoft Web site for lists of hardware supported by specific Windows systems.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p:txBody>
          <a:bodyPr/>
          <a:lstStyle/>
          <a:p>
            <a:r>
              <a:rPr lang="en-US" dirty="0"/>
              <a:t>Installing Expansion Cards (</a:t>
            </a:r>
            <a:r>
              <a:rPr lang="en-US" i="1" dirty="0"/>
              <a:t>continued</a:t>
            </a:r>
            <a:r>
              <a:rPr lang="en-US" dirty="0"/>
              <a:t>)</a:t>
            </a:r>
          </a:p>
        </p:txBody>
      </p:sp>
      <p:sp>
        <p:nvSpPr>
          <p:cNvPr id="47107" name="Content Placeholder 2"/>
          <p:cNvSpPr>
            <a:spLocks noGrp="1"/>
          </p:cNvSpPr>
          <p:nvPr>
            <p:ph idx="1"/>
          </p:nvPr>
        </p:nvSpPr>
        <p:spPr/>
        <p:txBody>
          <a:bodyPr/>
          <a:lstStyle/>
          <a:p>
            <a:r>
              <a:rPr lang="en-US" dirty="0"/>
              <a:t>Step 2: physical installation</a:t>
            </a:r>
          </a:p>
          <a:p>
            <a:pPr lvl="1"/>
            <a:r>
              <a:rPr lang="en-US" dirty="0"/>
              <a:t>Take steps to avoid damaging the card or the motherboard—use ESD precautions/procedures.</a:t>
            </a:r>
          </a:p>
          <a:p>
            <a:pPr lvl="1"/>
            <a:r>
              <a:rPr lang="en-US" dirty="0"/>
              <a:t>Always unplug the PC before inserting an expansion card.</a:t>
            </a:r>
          </a:p>
          <a:p>
            <a:pPr lvl="1"/>
            <a:r>
              <a:rPr lang="en-US" dirty="0"/>
              <a:t>Hold the card only by its edges without touching the slot connectors or any board components.</a:t>
            </a:r>
          </a:p>
          <a:p>
            <a:pPr lvl="1"/>
            <a:r>
              <a:rPr lang="en-US" dirty="0"/>
              <a:t>Place the card firmly and completely into an available expansion slot.</a:t>
            </a:r>
          </a:p>
          <a:p>
            <a:pPr lvl="1"/>
            <a:r>
              <a:rPr lang="en-US" dirty="0"/>
              <a:t>Always secure the card to the case with a connection screw or other retaining mechanism.</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p:cNvSpPr>
            <a:spLocks noGrp="1"/>
          </p:cNvSpPr>
          <p:nvPr>
            <p:ph type="title"/>
          </p:nvPr>
        </p:nvSpPr>
        <p:spPr/>
        <p:txBody>
          <a:bodyPr/>
          <a:lstStyle/>
          <a:p>
            <a:r>
              <a:rPr lang="en-US" dirty="0"/>
              <a:t>Installing Expansion Cards (</a:t>
            </a:r>
            <a:r>
              <a:rPr lang="en-US" i="1" dirty="0"/>
              <a:t>continued</a:t>
            </a:r>
            <a:r>
              <a:rPr lang="en-US" dirty="0"/>
              <a:t>)</a:t>
            </a:r>
          </a:p>
        </p:txBody>
      </p:sp>
      <p:sp>
        <p:nvSpPr>
          <p:cNvPr id="48131" name="TextBox 4"/>
          <p:cNvSpPr txBox="1">
            <a:spLocks noChangeArrowheads="1"/>
          </p:cNvSpPr>
          <p:nvPr/>
        </p:nvSpPr>
        <p:spPr bwMode="auto">
          <a:xfrm>
            <a:off x="2631937" y="4964668"/>
            <a:ext cx="3880126" cy="369332"/>
          </a:xfrm>
          <a:prstGeom prst="rect">
            <a:avLst/>
          </a:prstGeom>
          <a:noFill/>
          <a:ln w="9525">
            <a:noFill/>
            <a:miter lim="800000"/>
            <a:headEnd/>
            <a:tailEnd/>
          </a:ln>
        </p:spPr>
        <p:txBody>
          <a:bodyPr wrap="none">
            <a:prstTxWarp prst="textNoShape">
              <a:avLst/>
            </a:prstTxWarp>
            <a:spAutoFit/>
          </a:bodyPr>
          <a:lstStyle/>
          <a:p>
            <a:pPr algn="ctr"/>
            <a:r>
              <a:rPr lang="en-US" dirty="0"/>
              <a:t>Figure 7.30  Where to handle a card</a:t>
            </a:r>
          </a:p>
        </p:txBody>
      </p:sp>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120466" y="2069068"/>
            <a:ext cx="2903069" cy="2816068"/>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r>
              <a:rPr lang="en-US" dirty="0"/>
              <a:t>How Motherboards Work</a:t>
            </a:r>
          </a:p>
        </p:txBody>
      </p:sp>
      <p:sp>
        <p:nvSpPr>
          <p:cNvPr id="5123" name="Rectangle 3"/>
          <p:cNvSpPr>
            <a:spLocks noGrp="1" noChangeArrowheads="1"/>
          </p:cNvSpPr>
          <p:nvPr>
            <p:ph idx="1"/>
          </p:nvPr>
        </p:nvSpPr>
        <p:spPr/>
        <p:txBody>
          <a:bodyPr/>
          <a:lstStyle/>
          <a:p>
            <a:r>
              <a:rPr lang="en-US" dirty="0">
                <a:solidFill>
                  <a:srgbClr val="C00000"/>
                </a:solidFill>
              </a:rPr>
              <a:t>Form factor </a:t>
            </a:r>
            <a:r>
              <a:rPr lang="en-US" dirty="0"/>
              <a:t>determines:</a:t>
            </a:r>
          </a:p>
          <a:p>
            <a:pPr lvl="1"/>
            <a:r>
              <a:rPr lang="en-US" dirty="0"/>
              <a:t>Size of the motherboard</a:t>
            </a:r>
          </a:p>
          <a:p>
            <a:pPr lvl="1"/>
            <a:r>
              <a:rPr lang="en-US" dirty="0"/>
              <a:t>General location of components and parts</a:t>
            </a:r>
          </a:p>
          <a:p>
            <a:r>
              <a:rPr lang="en-US" dirty="0">
                <a:solidFill>
                  <a:srgbClr val="C00000"/>
                </a:solidFill>
              </a:rPr>
              <a:t>Chipset</a:t>
            </a:r>
            <a:r>
              <a:rPr lang="en-US" dirty="0">
                <a:solidFill>
                  <a:srgbClr val="800000"/>
                </a:solidFill>
              </a:rPr>
              <a:t> </a:t>
            </a:r>
            <a:r>
              <a:rPr lang="en-US" dirty="0"/>
              <a:t>determines:</a:t>
            </a:r>
          </a:p>
          <a:p>
            <a:pPr lvl="1"/>
            <a:r>
              <a:rPr lang="en-US" dirty="0"/>
              <a:t>Type of processor and RAM supported</a:t>
            </a:r>
          </a:p>
          <a:p>
            <a:r>
              <a:rPr lang="en-US" dirty="0"/>
              <a:t>Built-in components determine:</a:t>
            </a:r>
          </a:p>
          <a:p>
            <a:pPr lvl="1"/>
            <a:r>
              <a:rPr lang="en-US" dirty="0"/>
              <a:t>The core functions of the system</a:t>
            </a:r>
          </a:p>
        </p:txBody>
      </p:sp>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p:txBody>
          <a:bodyPr/>
          <a:lstStyle/>
          <a:p>
            <a:r>
              <a:rPr lang="en-US" dirty="0"/>
              <a:t>Installing Expansion Cards (</a:t>
            </a:r>
            <a:r>
              <a:rPr lang="en-US" i="1" dirty="0"/>
              <a:t>continued</a:t>
            </a:r>
            <a:r>
              <a:rPr lang="en-US" dirty="0"/>
              <a:t>)</a:t>
            </a:r>
          </a:p>
        </p:txBody>
      </p:sp>
      <p:pic>
        <p:nvPicPr>
          <p:cNvPr id="49156" name="Content Placeholder 3"/>
          <p:cNvPicPr>
            <a:picLocks noGrp="1" noChangeAspect="1"/>
          </p:cNvPicPr>
          <p:nvPr>
            <p:ph idx="4294967295"/>
          </p:nvPr>
        </p:nvPicPr>
        <p:blipFill rotWithShape="1">
          <a:blip r:embed="rId3" cstate="email">
            <a:extLst>
              <a:ext uri="{28A0092B-C50C-407E-A947-70E740481C1C}">
                <a14:useLocalDpi xmlns:a14="http://schemas.microsoft.com/office/drawing/2010/main"/>
              </a:ext>
            </a:extLst>
          </a:blip>
          <a:srcRect l="-1503" r="-1244" b="-702"/>
          <a:stretch/>
        </p:blipFill>
        <p:spPr>
          <a:xfrm>
            <a:off x="2389812" y="1447800"/>
            <a:ext cx="4364376" cy="4247740"/>
          </a:xfrm>
        </p:spPr>
      </p:pic>
      <p:sp>
        <p:nvSpPr>
          <p:cNvPr id="49155" name="TextBox 4"/>
          <p:cNvSpPr txBox="1">
            <a:spLocks noChangeArrowheads="1"/>
          </p:cNvSpPr>
          <p:nvPr/>
        </p:nvSpPr>
        <p:spPr bwMode="auto">
          <a:xfrm>
            <a:off x="2159621" y="5791200"/>
            <a:ext cx="4824758" cy="369332"/>
          </a:xfrm>
          <a:prstGeom prst="rect">
            <a:avLst/>
          </a:prstGeom>
          <a:noFill/>
          <a:ln w="9525">
            <a:noFill/>
            <a:miter lim="800000"/>
            <a:headEnd/>
            <a:tailEnd/>
          </a:ln>
        </p:spPr>
        <p:txBody>
          <a:bodyPr wrap="none">
            <a:prstTxWarp prst="textNoShape">
              <a:avLst/>
            </a:prstTxWarp>
            <a:spAutoFit/>
          </a:bodyPr>
          <a:lstStyle/>
          <a:p>
            <a:r>
              <a:rPr lang="en-US" dirty="0"/>
              <a:t>Figure 7.31  Always secure all cards properly.</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p:cNvSpPr>
            <a:spLocks noGrp="1"/>
          </p:cNvSpPr>
          <p:nvPr>
            <p:ph type="title"/>
          </p:nvPr>
        </p:nvSpPr>
        <p:spPr/>
        <p:txBody>
          <a:bodyPr/>
          <a:lstStyle/>
          <a:p>
            <a:r>
              <a:rPr lang="en-US" dirty="0">
                <a:cs typeface="MS Gothic" pitchFamily="49" charset="-128"/>
              </a:rPr>
              <a:t>Installing Expansion Cards (</a:t>
            </a:r>
            <a:r>
              <a:rPr lang="en-US" i="1" dirty="0">
                <a:cs typeface="MS Gothic" pitchFamily="49" charset="-128"/>
              </a:rPr>
              <a:t>continued</a:t>
            </a:r>
            <a:r>
              <a:rPr lang="en-US" dirty="0">
                <a:cs typeface="MS Gothic" pitchFamily="49" charset="-128"/>
              </a:rPr>
              <a:t>)</a:t>
            </a:r>
          </a:p>
        </p:txBody>
      </p:sp>
      <p:pic>
        <p:nvPicPr>
          <p:cNvPr id="50180" name="Content Placeholder 3"/>
          <p:cNvPicPr>
            <a:picLocks noGrp="1" noChangeAspect="1"/>
          </p:cNvPicPr>
          <p:nvPr>
            <p:ph idx="4294967295"/>
          </p:nvPr>
        </p:nvPicPr>
        <p:blipFill>
          <a:blip r:embed="rId3" cstate="email">
            <a:extLst>
              <a:ext uri="{28A0092B-C50C-407E-A947-70E740481C1C}">
                <a14:useLocalDpi xmlns:a14="http://schemas.microsoft.com/office/drawing/2010/main"/>
              </a:ext>
            </a:extLst>
          </a:blip>
          <a:srcRect/>
          <a:stretch>
            <a:fillRect/>
          </a:stretch>
        </p:blipFill>
        <p:spPr>
          <a:xfrm>
            <a:off x="4991100" y="1447800"/>
            <a:ext cx="2400300" cy="4724400"/>
          </a:xfrm>
        </p:spPr>
      </p:pic>
      <p:sp>
        <p:nvSpPr>
          <p:cNvPr id="50179" name="TextBox 4"/>
          <p:cNvSpPr txBox="1">
            <a:spLocks noChangeArrowheads="1"/>
          </p:cNvSpPr>
          <p:nvPr/>
        </p:nvSpPr>
        <p:spPr bwMode="auto">
          <a:xfrm>
            <a:off x="1447800" y="4085272"/>
            <a:ext cx="3314700" cy="1477328"/>
          </a:xfrm>
          <a:prstGeom prst="rect">
            <a:avLst/>
          </a:prstGeom>
          <a:noFill/>
          <a:ln w="9525">
            <a:noFill/>
            <a:miter lim="800000"/>
            <a:headEnd/>
            <a:tailEnd/>
          </a:ln>
        </p:spPr>
        <p:txBody>
          <a:bodyPr wrap="square">
            <a:prstTxWarp prst="textNoShape">
              <a:avLst/>
            </a:prstTxWarp>
            <a:spAutoFit/>
          </a:bodyPr>
          <a:lstStyle/>
          <a:p>
            <a:r>
              <a:rPr lang="en-US" dirty="0"/>
              <a:t>Figure 7.32  Properly seated expansion card; note the tight fit between case and mounting bracket and the evenness of the card in the slot.</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p:cNvSpPr>
            <a:spLocks noGrp="1"/>
          </p:cNvSpPr>
          <p:nvPr>
            <p:ph type="title"/>
          </p:nvPr>
        </p:nvSpPr>
        <p:spPr/>
        <p:txBody>
          <a:bodyPr/>
          <a:lstStyle/>
          <a:p>
            <a:r>
              <a:rPr lang="en-US" dirty="0"/>
              <a:t>Installing Expansion Cards (</a:t>
            </a:r>
            <a:r>
              <a:rPr lang="en-US" i="1" dirty="0"/>
              <a:t>continued</a:t>
            </a:r>
            <a:r>
              <a:rPr lang="en-US" dirty="0"/>
              <a:t>)</a:t>
            </a:r>
          </a:p>
        </p:txBody>
      </p:sp>
      <p:sp>
        <p:nvSpPr>
          <p:cNvPr id="51203" name="Content Placeholder 2"/>
          <p:cNvSpPr>
            <a:spLocks noGrp="1"/>
          </p:cNvSpPr>
          <p:nvPr>
            <p:ph idx="1"/>
          </p:nvPr>
        </p:nvSpPr>
        <p:spPr/>
        <p:txBody>
          <a:bodyPr>
            <a:normAutofit/>
          </a:bodyPr>
          <a:lstStyle/>
          <a:p>
            <a:r>
              <a:rPr lang="en-US" dirty="0"/>
              <a:t>Step 3: </a:t>
            </a:r>
            <a:r>
              <a:rPr lang="en-US" dirty="0">
                <a:solidFill>
                  <a:srgbClr val="C00000"/>
                </a:solidFill>
              </a:rPr>
              <a:t>device drivers</a:t>
            </a:r>
          </a:p>
          <a:p>
            <a:pPr lvl="1"/>
            <a:r>
              <a:rPr lang="en-US" dirty="0"/>
              <a:t>Always check the manufacturer’s Web site for the best possible driver.</a:t>
            </a:r>
          </a:p>
          <a:p>
            <a:pPr lvl="1"/>
            <a:r>
              <a:rPr lang="en-US" dirty="0"/>
              <a:t>Ensure you have the correct hardware model and version number for the driver you want to install.</a:t>
            </a:r>
          </a:p>
          <a:p>
            <a:pPr lvl="1"/>
            <a:r>
              <a:rPr lang="en-US" dirty="0"/>
              <a:t>In almost all cases, you should install the device driver after you install the device.</a:t>
            </a:r>
          </a:p>
          <a:p>
            <a:pPr lvl="1"/>
            <a:r>
              <a:rPr lang="en-US" dirty="0"/>
              <a:t>Some cards require you to remove old drivers of the same type before you install the new device.</a:t>
            </a:r>
          </a:p>
          <a:p>
            <a:pPr lvl="2"/>
            <a:r>
              <a:rPr lang="en-US" dirty="0"/>
              <a:t>Some will automatically be removed when new drivers are installed.</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p:cNvSpPr>
          <p:nvPr>
            <p:ph type="title"/>
          </p:nvPr>
        </p:nvSpPr>
        <p:spPr/>
        <p:txBody>
          <a:bodyPr/>
          <a:lstStyle/>
          <a:p>
            <a:r>
              <a:rPr lang="en-US" dirty="0">
                <a:cs typeface="MS Gothic" pitchFamily="49" charset="-128"/>
              </a:rPr>
              <a:t>Installing Expansion Cards (</a:t>
            </a:r>
            <a:r>
              <a:rPr lang="en-US" i="1" dirty="0">
                <a:cs typeface="MS Gothic" pitchFamily="49" charset="-128"/>
              </a:rPr>
              <a:t>continued</a:t>
            </a:r>
            <a:r>
              <a:rPr lang="en-US" dirty="0">
                <a:cs typeface="MS Gothic" pitchFamily="49" charset="-128"/>
              </a:rPr>
              <a:t>)</a:t>
            </a:r>
          </a:p>
        </p:txBody>
      </p:sp>
      <p:pic>
        <p:nvPicPr>
          <p:cNvPr id="52228" name="Content Placeholder 5"/>
          <p:cNvPicPr>
            <a:picLocks noGrp="1" noChangeAspect="1"/>
          </p:cNvPicPr>
          <p:nvPr>
            <p:ph idx="4294967295"/>
          </p:nvPr>
        </p:nvPicPr>
        <p:blipFill>
          <a:blip r:embed="rId3" cstate="email">
            <a:extLst>
              <a:ext uri="{28A0092B-C50C-407E-A947-70E740481C1C}">
                <a14:useLocalDpi xmlns:a14="http://schemas.microsoft.com/office/drawing/2010/main"/>
              </a:ext>
            </a:extLst>
          </a:blip>
          <a:srcRect/>
          <a:stretch>
            <a:fillRect/>
          </a:stretch>
        </p:blipFill>
        <p:spPr>
          <a:xfrm>
            <a:off x="1468438" y="1679575"/>
            <a:ext cx="6207125" cy="3676650"/>
          </a:xfrm>
        </p:spPr>
      </p:pic>
      <p:sp>
        <p:nvSpPr>
          <p:cNvPr id="52227" name="TextBox 4"/>
          <p:cNvSpPr txBox="1">
            <a:spLocks noChangeArrowheads="1"/>
          </p:cNvSpPr>
          <p:nvPr/>
        </p:nvSpPr>
        <p:spPr bwMode="auto">
          <a:xfrm>
            <a:off x="990600" y="5421313"/>
            <a:ext cx="6934200" cy="369887"/>
          </a:xfrm>
          <a:prstGeom prst="rect">
            <a:avLst/>
          </a:prstGeom>
          <a:noFill/>
          <a:ln w="9525">
            <a:noFill/>
            <a:miter lim="800000"/>
            <a:headEnd/>
            <a:tailEnd/>
          </a:ln>
        </p:spPr>
        <p:txBody>
          <a:bodyPr>
            <a:prstTxWarp prst="textNoShape">
              <a:avLst/>
            </a:prstTxWarp>
            <a:spAutoFit/>
          </a:bodyPr>
          <a:lstStyle/>
          <a:p>
            <a:pPr algn="ctr"/>
            <a:r>
              <a:rPr lang="en-US" dirty="0"/>
              <a:t>Figure 7.33  Part of a Readme file showing the driver version</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p:cNvSpPr>
            <a:spLocks noGrp="1"/>
          </p:cNvSpPr>
          <p:nvPr>
            <p:ph type="title"/>
          </p:nvPr>
        </p:nvSpPr>
        <p:spPr/>
        <p:txBody>
          <a:bodyPr/>
          <a:lstStyle/>
          <a:p>
            <a:r>
              <a:rPr lang="en-US" dirty="0">
                <a:cs typeface="MS Gothic" pitchFamily="49" charset="-128"/>
              </a:rPr>
              <a:t>Installing Expansion Cards (</a:t>
            </a:r>
            <a:r>
              <a:rPr lang="en-US" i="1" dirty="0">
                <a:cs typeface="MS Gothic" pitchFamily="49" charset="-128"/>
              </a:rPr>
              <a:t>continued</a:t>
            </a:r>
            <a:r>
              <a:rPr lang="en-US" dirty="0">
                <a:cs typeface="MS Gothic" pitchFamily="49" charset="-128"/>
              </a:rPr>
              <a:t>)</a:t>
            </a:r>
          </a:p>
        </p:txBody>
      </p:sp>
      <p:pic>
        <p:nvPicPr>
          <p:cNvPr id="53252" name="Content Placeholder 5"/>
          <p:cNvPicPr>
            <a:picLocks noGrp="1" noChangeAspect="1"/>
          </p:cNvPicPr>
          <p:nvPr>
            <p:ph idx="4294967295"/>
          </p:nvPr>
        </p:nvPicPr>
        <p:blipFill>
          <a:blip r:embed="rId3" cstate="email">
            <a:extLst>
              <a:ext uri="{28A0092B-C50C-407E-A947-70E740481C1C}">
                <a14:useLocalDpi xmlns:a14="http://schemas.microsoft.com/office/drawing/2010/main"/>
              </a:ext>
            </a:extLst>
          </a:blip>
          <a:srcRect/>
          <a:stretch>
            <a:fillRect/>
          </a:stretch>
        </p:blipFill>
        <p:spPr>
          <a:xfrm>
            <a:off x="2293938" y="1600200"/>
            <a:ext cx="4556125" cy="3763963"/>
          </a:xfrm>
        </p:spPr>
      </p:pic>
      <p:sp>
        <p:nvSpPr>
          <p:cNvPr id="53251" name="TextBox 4"/>
          <p:cNvSpPr txBox="1">
            <a:spLocks noChangeArrowheads="1"/>
          </p:cNvSpPr>
          <p:nvPr/>
        </p:nvSpPr>
        <p:spPr bwMode="auto">
          <a:xfrm>
            <a:off x="2209800" y="5410200"/>
            <a:ext cx="4572000" cy="369888"/>
          </a:xfrm>
          <a:prstGeom prst="rect">
            <a:avLst/>
          </a:prstGeom>
          <a:noFill/>
          <a:ln w="9525">
            <a:noFill/>
            <a:miter lim="800000"/>
            <a:headEnd/>
            <a:tailEnd/>
          </a:ln>
        </p:spPr>
        <p:txBody>
          <a:bodyPr>
            <a:prstTxWarp prst="textNoShape">
              <a:avLst/>
            </a:prstTxWarp>
            <a:spAutoFit/>
          </a:bodyPr>
          <a:lstStyle/>
          <a:p>
            <a:pPr algn="ctr"/>
            <a:r>
              <a:rPr lang="en-US" dirty="0"/>
              <a:t>Figure 7.34  Uninstalling a device</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p:cNvSpPr>
          <p:nvPr>
            <p:ph type="title"/>
          </p:nvPr>
        </p:nvSpPr>
        <p:spPr/>
        <p:txBody>
          <a:bodyPr/>
          <a:lstStyle/>
          <a:p>
            <a:r>
              <a:rPr lang="en-US" dirty="0"/>
              <a:t>Installing Expansion Cards (</a:t>
            </a:r>
            <a:r>
              <a:rPr lang="en-US" i="1" dirty="0"/>
              <a:t>continued</a:t>
            </a:r>
            <a:r>
              <a:rPr lang="en-US" dirty="0"/>
              <a:t>)</a:t>
            </a:r>
          </a:p>
        </p:txBody>
      </p:sp>
      <p:sp>
        <p:nvSpPr>
          <p:cNvPr id="55299" name="Content Placeholder 2"/>
          <p:cNvSpPr>
            <a:spLocks noGrp="1"/>
          </p:cNvSpPr>
          <p:nvPr>
            <p:ph idx="1"/>
          </p:nvPr>
        </p:nvSpPr>
        <p:spPr/>
        <p:txBody>
          <a:bodyPr/>
          <a:lstStyle/>
          <a:p>
            <a:r>
              <a:rPr lang="en-US" dirty="0">
                <a:solidFill>
                  <a:srgbClr val="C00000"/>
                </a:solidFill>
              </a:rPr>
              <a:t>Windows Hardware Certification Program</a:t>
            </a:r>
          </a:p>
          <a:p>
            <a:pPr lvl="1"/>
            <a:r>
              <a:rPr lang="en-US" dirty="0"/>
              <a:t>Rigorous testing program provided by Microsoft</a:t>
            </a:r>
          </a:p>
          <a:p>
            <a:r>
              <a:rPr lang="en-US" dirty="0">
                <a:solidFill>
                  <a:srgbClr val="C00000"/>
                </a:solidFill>
              </a:rPr>
              <a:t>Unsigned drivers </a:t>
            </a:r>
          </a:p>
          <a:p>
            <a:pPr lvl="1"/>
            <a:r>
              <a:rPr lang="en-US" dirty="0"/>
              <a:t>The last of the 32-bit versions of Windows supported these drivers that had not gone through the Windows Certification Program.</a:t>
            </a:r>
          </a:p>
          <a:p>
            <a:pPr lvl="2"/>
            <a:r>
              <a:rPr lang="en-US" dirty="0"/>
              <a:t>Windows displayed a warning message for drivers without a digital signature.</a:t>
            </a:r>
          </a:p>
          <a:p>
            <a:pPr lvl="1"/>
            <a:r>
              <a:rPr lang="en-US" dirty="0"/>
              <a:t>Unsigned drivers are not applicable to modern computers.</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itle 1"/>
          <p:cNvSpPr>
            <a:spLocks noGrp="1"/>
          </p:cNvSpPr>
          <p:nvPr>
            <p:ph type="title"/>
          </p:nvPr>
        </p:nvSpPr>
        <p:spPr/>
        <p:txBody>
          <a:bodyPr/>
          <a:lstStyle/>
          <a:p>
            <a:r>
              <a:rPr lang="en-US" dirty="0">
                <a:cs typeface="MS Gothic" pitchFamily="49" charset="-128"/>
              </a:rPr>
              <a:t>Installing Expansion Cards (</a:t>
            </a:r>
            <a:r>
              <a:rPr lang="en-US" i="1" dirty="0">
                <a:cs typeface="MS Gothic" pitchFamily="49" charset="-128"/>
              </a:rPr>
              <a:t>continued</a:t>
            </a:r>
            <a:r>
              <a:rPr lang="en-US" dirty="0">
                <a:cs typeface="MS Gothic" pitchFamily="49" charset="-128"/>
              </a:rPr>
              <a:t>)</a:t>
            </a:r>
          </a:p>
        </p:txBody>
      </p:sp>
      <p:pic>
        <p:nvPicPr>
          <p:cNvPr id="56324" name="Content Placeholder 3"/>
          <p:cNvPicPr>
            <a:picLocks noGrp="1" noChangeAspect="1"/>
          </p:cNvPicPr>
          <p:nvPr>
            <p:ph idx="4294967295"/>
          </p:nvPr>
        </p:nvPicPr>
        <p:blipFill>
          <a:blip r:embed="rId3" cstate="email">
            <a:extLst>
              <a:ext uri="{28A0092B-C50C-407E-A947-70E740481C1C}">
                <a14:useLocalDpi xmlns:a14="http://schemas.microsoft.com/office/drawing/2010/main"/>
              </a:ext>
            </a:extLst>
          </a:blip>
          <a:srcRect/>
          <a:stretch>
            <a:fillRect/>
          </a:stretch>
        </p:blipFill>
        <p:spPr>
          <a:xfrm>
            <a:off x="2362200" y="1676400"/>
            <a:ext cx="4530725" cy="3470275"/>
          </a:xfrm>
        </p:spPr>
      </p:pic>
      <p:sp>
        <p:nvSpPr>
          <p:cNvPr id="56323" name="TextBox 4"/>
          <p:cNvSpPr txBox="1">
            <a:spLocks noChangeArrowheads="1"/>
          </p:cNvSpPr>
          <p:nvPr/>
        </p:nvSpPr>
        <p:spPr bwMode="auto">
          <a:xfrm>
            <a:off x="2133600" y="5181600"/>
            <a:ext cx="4724400" cy="369887"/>
          </a:xfrm>
          <a:prstGeom prst="rect">
            <a:avLst/>
          </a:prstGeom>
          <a:noFill/>
          <a:ln w="9525">
            <a:noFill/>
            <a:miter lim="800000"/>
            <a:headEnd/>
            <a:tailEnd/>
          </a:ln>
        </p:spPr>
        <p:txBody>
          <a:bodyPr wrap="square">
            <a:prstTxWarp prst="textNoShape">
              <a:avLst/>
            </a:prstTxWarp>
            <a:spAutoFit/>
          </a:bodyPr>
          <a:lstStyle/>
          <a:p>
            <a:pPr algn="ctr"/>
            <a:r>
              <a:rPr lang="en-US" dirty="0"/>
              <a:t>Figure 7.36  Unsigned driver warning</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Installing Expansion Cards (</a:t>
            </a:r>
            <a:r>
              <a:rPr lang="en-US" i="1" dirty="0"/>
              <a:t>continued</a:t>
            </a:r>
            <a:r>
              <a:rPr lang="en-US" dirty="0"/>
              <a:t>)</a:t>
            </a:r>
          </a:p>
        </p:txBody>
      </p:sp>
      <p:sp>
        <p:nvSpPr>
          <p:cNvPr id="3" name="Content Placeholder 2"/>
          <p:cNvSpPr>
            <a:spLocks noGrp="1"/>
          </p:cNvSpPr>
          <p:nvPr>
            <p:ph idx="1"/>
          </p:nvPr>
        </p:nvSpPr>
        <p:spPr/>
        <p:txBody>
          <a:bodyPr/>
          <a:lstStyle/>
          <a:p>
            <a:r>
              <a:rPr lang="en-US" dirty="0"/>
              <a:t>Installing the new driver</a:t>
            </a:r>
          </a:p>
          <a:p>
            <a:pPr lvl="1"/>
            <a:r>
              <a:rPr lang="en-US" dirty="0"/>
              <a:t>Two ways to install a new driver</a:t>
            </a:r>
          </a:p>
          <a:p>
            <a:pPr lvl="2"/>
            <a:r>
              <a:rPr lang="en-US" dirty="0"/>
              <a:t>Using the installation disc directly</a:t>
            </a:r>
          </a:p>
          <a:p>
            <a:pPr lvl="2"/>
            <a:r>
              <a:rPr lang="en-US" dirty="0"/>
              <a:t>Using the Add Hardware Wizard in the Control Panel – phased out after Vista</a:t>
            </a:r>
          </a:p>
          <a:p>
            <a:r>
              <a:rPr lang="en-US" dirty="0"/>
              <a:t>Driver rollback</a:t>
            </a:r>
          </a:p>
          <a:p>
            <a:pPr lvl="1"/>
            <a:r>
              <a:rPr lang="en-US" dirty="0"/>
              <a:t>Allows rollback to previous drivers after an installation or driver upgrade</a:t>
            </a:r>
          </a:p>
          <a:p>
            <a:pPr lvl="1"/>
            <a:r>
              <a:rPr lang="en-US" dirty="0"/>
              <a:t>Accessed in Device Manager</a:t>
            </a:r>
          </a:p>
          <a:p>
            <a:r>
              <a:rPr lang="en-US" dirty="0"/>
              <a:t>Driver installation and maintenance often requires proper Windows permissions.</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itle 1"/>
          <p:cNvSpPr>
            <a:spLocks noGrp="1"/>
          </p:cNvSpPr>
          <p:nvPr>
            <p:ph type="title"/>
          </p:nvPr>
        </p:nvSpPr>
        <p:spPr/>
        <p:txBody>
          <a:bodyPr/>
          <a:lstStyle/>
          <a:p>
            <a:r>
              <a:rPr lang="en-US" dirty="0">
                <a:cs typeface="MS Gothic" pitchFamily="49" charset="-128"/>
              </a:rPr>
              <a:t>Installing Expansion Cards (</a:t>
            </a:r>
            <a:r>
              <a:rPr lang="en-US" i="1" dirty="0">
                <a:cs typeface="MS Gothic" pitchFamily="49" charset="-128"/>
              </a:rPr>
              <a:t>continued</a:t>
            </a:r>
            <a:r>
              <a:rPr lang="en-US" dirty="0">
                <a:cs typeface="MS Gothic" pitchFamily="49" charset="-128"/>
              </a:rPr>
              <a:t>)</a:t>
            </a:r>
          </a:p>
        </p:txBody>
      </p:sp>
      <p:pic>
        <p:nvPicPr>
          <p:cNvPr id="57348" name="Content Placeholder 3"/>
          <p:cNvPicPr>
            <a:picLocks noGrp="1" noChangeAspect="1"/>
          </p:cNvPicPr>
          <p:nvPr>
            <p:ph idx="4294967295"/>
          </p:nvPr>
        </p:nvPicPr>
        <p:blipFill>
          <a:blip r:embed="rId3" cstate="email">
            <a:extLst>
              <a:ext uri="{28A0092B-C50C-407E-A947-70E740481C1C}">
                <a14:useLocalDpi xmlns:a14="http://schemas.microsoft.com/office/drawing/2010/main"/>
              </a:ext>
            </a:extLst>
          </a:blip>
          <a:srcRect/>
          <a:stretch>
            <a:fillRect/>
          </a:stretch>
        </p:blipFill>
        <p:spPr>
          <a:xfrm>
            <a:off x="2282032" y="1871662"/>
            <a:ext cx="4579937" cy="3221037"/>
          </a:xfrm>
        </p:spPr>
      </p:pic>
      <p:sp>
        <p:nvSpPr>
          <p:cNvPr id="57347" name="TextBox 4"/>
          <p:cNvSpPr txBox="1">
            <a:spLocks noChangeArrowheads="1"/>
          </p:cNvSpPr>
          <p:nvPr/>
        </p:nvSpPr>
        <p:spPr bwMode="auto">
          <a:xfrm>
            <a:off x="2362200" y="5228304"/>
            <a:ext cx="4419600" cy="369888"/>
          </a:xfrm>
          <a:prstGeom prst="rect">
            <a:avLst/>
          </a:prstGeom>
          <a:noFill/>
          <a:ln w="9525">
            <a:noFill/>
            <a:miter lim="800000"/>
            <a:headEnd/>
            <a:tailEnd/>
          </a:ln>
        </p:spPr>
        <p:txBody>
          <a:bodyPr wrap="square">
            <a:prstTxWarp prst="textNoShape">
              <a:avLst/>
            </a:prstTxWarp>
            <a:spAutoFit/>
          </a:bodyPr>
          <a:lstStyle/>
          <a:p>
            <a:pPr algn="ctr"/>
            <a:r>
              <a:rPr lang="en-US" dirty="0"/>
              <a:t>Figure 7.37  Installation menu</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itle 1"/>
          <p:cNvSpPr>
            <a:spLocks noGrp="1"/>
          </p:cNvSpPr>
          <p:nvPr>
            <p:ph type="title"/>
          </p:nvPr>
        </p:nvSpPr>
        <p:spPr/>
        <p:txBody>
          <a:bodyPr/>
          <a:lstStyle/>
          <a:p>
            <a:r>
              <a:rPr lang="en-US" dirty="0">
                <a:cs typeface="MS Gothic" pitchFamily="49" charset="-128"/>
              </a:rPr>
              <a:t>Installing Expansion Cards (</a:t>
            </a:r>
            <a:r>
              <a:rPr lang="en-US" i="1" dirty="0">
                <a:cs typeface="MS Gothic" pitchFamily="49" charset="-128"/>
              </a:rPr>
              <a:t>continued</a:t>
            </a:r>
            <a:r>
              <a:rPr lang="en-US" dirty="0">
                <a:cs typeface="MS Gothic" pitchFamily="49" charset="-128"/>
              </a:rPr>
              <a:t>)</a:t>
            </a:r>
          </a:p>
        </p:txBody>
      </p:sp>
      <p:pic>
        <p:nvPicPr>
          <p:cNvPr id="58372" name="Content Placeholder 3"/>
          <p:cNvPicPr>
            <a:picLocks noGrp="1" noChangeAspect="1"/>
          </p:cNvPicPr>
          <p:nvPr>
            <p:ph idx="4294967295"/>
          </p:nvPr>
        </p:nvPicPr>
        <p:blipFill>
          <a:blip r:embed="rId3" cstate="email">
            <a:extLst>
              <a:ext uri="{28A0092B-C50C-407E-A947-70E740481C1C}">
                <a14:useLocalDpi xmlns:a14="http://schemas.microsoft.com/office/drawing/2010/main"/>
              </a:ext>
            </a:extLst>
          </a:blip>
          <a:srcRect/>
          <a:stretch>
            <a:fillRect/>
          </a:stretch>
        </p:blipFill>
        <p:spPr>
          <a:xfrm>
            <a:off x="3276600" y="1905000"/>
            <a:ext cx="2792413" cy="2992438"/>
          </a:xfrm>
        </p:spPr>
      </p:pic>
      <p:sp>
        <p:nvSpPr>
          <p:cNvPr id="58371" name="TextBox 4"/>
          <p:cNvSpPr txBox="1">
            <a:spLocks noChangeArrowheads="1"/>
          </p:cNvSpPr>
          <p:nvPr/>
        </p:nvSpPr>
        <p:spPr bwMode="auto">
          <a:xfrm>
            <a:off x="2514600" y="4972664"/>
            <a:ext cx="4267200" cy="369888"/>
          </a:xfrm>
          <a:prstGeom prst="rect">
            <a:avLst/>
          </a:prstGeom>
          <a:noFill/>
          <a:ln w="9525">
            <a:noFill/>
            <a:miter lim="800000"/>
            <a:headEnd/>
            <a:tailEnd/>
          </a:ln>
        </p:spPr>
        <p:txBody>
          <a:bodyPr wrap="square">
            <a:prstTxWarp prst="textNoShape">
              <a:avLst/>
            </a:prstTxWarp>
            <a:spAutoFit/>
          </a:bodyPr>
          <a:lstStyle/>
          <a:p>
            <a:pPr algn="ctr"/>
            <a:r>
              <a:rPr lang="en-US" dirty="0"/>
              <a:t>Figure 7.38  Driver rollback feature</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Grp="1" noChangeArrowheads="1"/>
          </p:cNvSpPr>
          <p:nvPr>
            <p:ph type="title"/>
          </p:nvPr>
        </p:nvSpPr>
        <p:spPr/>
        <p:txBody>
          <a:bodyPr/>
          <a:lstStyle/>
          <a:p>
            <a:r>
              <a:rPr lang="en-US" dirty="0"/>
              <a:t>Form Factors</a:t>
            </a:r>
          </a:p>
        </p:txBody>
      </p:sp>
      <p:sp>
        <p:nvSpPr>
          <p:cNvPr id="6148" name="Content Placeholder 5"/>
          <p:cNvSpPr>
            <a:spLocks noGrp="1"/>
          </p:cNvSpPr>
          <p:nvPr>
            <p:ph idx="1"/>
          </p:nvPr>
        </p:nvSpPr>
        <p:spPr/>
        <p:txBody>
          <a:bodyPr/>
          <a:lstStyle/>
          <a:p>
            <a:r>
              <a:rPr lang="en-US" dirty="0"/>
              <a:t>Form factor defines:</a:t>
            </a:r>
          </a:p>
          <a:p>
            <a:pPr lvl="1"/>
            <a:r>
              <a:rPr lang="en-US" dirty="0"/>
              <a:t>Size, shape, and layout of the motherboard</a:t>
            </a:r>
          </a:p>
          <a:p>
            <a:pPr lvl="2"/>
            <a:r>
              <a:rPr lang="en-US" dirty="0"/>
              <a:t>Determines the type of case you can use</a:t>
            </a:r>
          </a:p>
          <a:p>
            <a:pPr lvl="1"/>
            <a:r>
              <a:rPr lang="en-US" dirty="0"/>
              <a:t>Power supply interface type</a:t>
            </a:r>
          </a:p>
          <a:p>
            <a:pPr lvl="1"/>
            <a:r>
              <a:rPr lang="en-US" dirty="0"/>
              <a:t>How the air moves around in the case</a:t>
            </a:r>
          </a:p>
          <a:p>
            <a:r>
              <a:rPr lang="en-US" dirty="0"/>
              <a:t>For upgrades and recommendations, </a:t>
            </a:r>
            <a:r>
              <a:rPr lang="en-US" dirty="0" smtClean="0"/>
              <a:t/>
            </a:r>
            <a:br>
              <a:rPr lang="en-US" dirty="0" smtClean="0"/>
            </a:br>
            <a:r>
              <a:rPr lang="en-US" dirty="0" smtClean="0"/>
              <a:t>you </a:t>
            </a:r>
            <a:r>
              <a:rPr lang="en-US" dirty="0"/>
              <a:t>need to know form factors.</a:t>
            </a:r>
          </a:p>
        </p:txBody>
      </p:sp>
    </p:spTree>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le 1"/>
          <p:cNvSpPr>
            <a:spLocks noGrp="1"/>
          </p:cNvSpPr>
          <p:nvPr>
            <p:ph type="title"/>
          </p:nvPr>
        </p:nvSpPr>
        <p:spPr/>
        <p:txBody>
          <a:bodyPr/>
          <a:lstStyle/>
          <a:p>
            <a:r>
              <a:rPr lang="en-US" dirty="0"/>
              <a:t>Installing Expansion Cards (</a:t>
            </a:r>
            <a:r>
              <a:rPr lang="en-US" i="1" dirty="0"/>
              <a:t>continued</a:t>
            </a:r>
            <a:r>
              <a:rPr lang="en-US" dirty="0"/>
              <a:t>)</a:t>
            </a:r>
          </a:p>
        </p:txBody>
      </p:sp>
      <p:sp>
        <p:nvSpPr>
          <p:cNvPr id="59395" name="Content Placeholder 2"/>
          <p:cNvSpPr>
            <a:spLocks noGrp="1"/>
          </p:cNvSpPr>
          <p:nvPr>
            <p:ph idx="1"/>
          </p:nvPr>
        </p:nvSpPr>
        <p:spPr/>
        <p:txBody>
          <a:bodyPr/>
          <a:lstStyle/>
          <a:p>
            <a:r>
              <a:rPr lang="en-US" dirty="0"/>
              <a:t>Step 4: verify</a:t>
            </a:r>
          </a:p>
          <a:p>
            <a:pPr lvl="1"/>
            <a:r>
              <a:rPr lang="en-US" dirty="0"/>
              <a:t>The last step in the installation process is to inspect the results of the installation and verify that the device works properly.</a:t>
            </a:r>
          </a:p>
          <a:p>
            <a:pPr lvl="1"/>
            <a:r>
              <a:rPr lang="en-US" dirty="0"/>
              <a:t>Open Device Manager and verify that Windows sees the device.</a:t>
            </a:r>
          </a:p>
          <a:p>
            <a:pPr lvl="1"/>
            <a:r>
              <a:rPr lang="en-US" dirty="0"/>
              <a:t>Test the functionality of the device.</a:t>
            </a:r>
          </a:p>
          <a:p>
            <a:pPr lvl="2"/>
            <a:r>
              <a:rPr lang="en-US" dirty="0"/>
              <a:t>Does the device do what it is supposed to do?</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itle 1"/>
          <p:cNvSpPr>
            <a:spLocks noGrp="1"/>
          </p:cNvSpPr>
          <p:nvPr>
            <p:ph type="title"/>
          </p:nvPr>
        </p:nvSpPr>
        <p:spPr/>
        <p:txBody>
          <a:bodyPr/>
          <a:lstStyle/>
          <a:p>
            <a:r>
              <a:rPr lang="en-US" dirty="0"/>
              <a:t>Troubleshooting Expansion Cards</a:t>
            </a:r>
          </a:p>
        </p:txBody>
      </p:sp>
      <p:sp>
        <p:nvSpPr>
          <p:cNvPr id="60419" name="Content Placeholder 2"/>
          <p:cNvSpPr>
            <a:spLocks noGrp="1"/>
          </p:cNvSpPr>
          <p:nvPr>
            <p:ph idx="1"/>
          </p:nvPr>
        </p:nvSpPr>
        <p:spPr/>
        <p:txBody>
          <a:bodyPr/>
          <a:lstStyle/>
          <a:p>
            <a:r>
              <a:rPr lang="en-US" dirty="0"/>
              <a:t>Properly installed cards rarely cause trouble.</a:t>
            </a:r>
          </a:p>
          <a:p>
            <a:pPr lvl="1"/>
            <a:r>
              <a:rPr lang="en-US" dirty="0"/>
              <a:t>Botched installations produce headaches.</a:t>
            </a:r>
          </a:p>
          <a:p>
            <a:r>
              <a:rPr lang="en-US" dirty="0"/>
              <a:t>First sign of trouble is that the card does not work as expected.</a:t>
            </a:r>
          </a:p>
          <a:p>
            <a:r>
              <a:rPr lang="en-US" dirty="0"/>
              <a:t>Primary troubleshooting process is to reinstall—after checking Device Manager.</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1"/>
          <p:cNvSpPr>
            <a:spLocks noGrp="1"/>
          </p:cNvSpPr>
          <p:nvPr>
            <p:ph type="title"/>
          </p:nvPr>
        </p:nvSpPr>
        <p:spPr/>
        <p:txBody>
          <a:bodyPr/>
          <a:lstStyle/>
          <a:p>
            <a:r>
              <a:rPr lang="en-US" dirty="0"/>
              <a:t>Troubleshooting Expansion Cards (</a:t>
            </a:r>
            <a:r>
              <a:rPr lang="en-US" i="1" dirty="0"/>
              <a:t>continued</a:t>
            </a:r>
            <a:r>
              <a:rPr lang="en-US" dirty="0"/>
              <a:t>)</a:t>
            </a:r>
          </a:p>
        </p:txBody>
      </p:sp>
      <p:sp>
        <p:nvSpPr>
          <p:cNvPr id="61443" name="Content Placeholder 2"/>
          <p:cNvSpPr>
            <a:spLocks noGrp="1"/>
          </p:cNvSpPr>
          <p:nvPr>
            <p:ph idx="1"/>
          </p:nvPr>
        </p:nvSpPr>
        <p:spPr/>
        <p:txBody>
          <a:bodyPr/>
          <a:lstStyle/>
          <a:p>
            <a:r>
              <a:rPr lang="en-US" dirty="0"/>
              <a:t>Device Manager provides the first diagnostic and troubleshooting tool in Windows.</a:t>
            </a:r>
          </a:p>
          <a:p>
            <a:pPr lvl="1"/>
            <a:r>
              <a:rPr lang="en-US" dirty="0"/>
              <a:t>After you install a new device, Device Manager gives you many clues if something has gone wrong.</a:t>
            </a:r>
          </a:p>
          <a:p>
            <a:pPr lvl="1"/>
            <a:r>
              <a:rPr lang="en-US" dirty="0"/>
              <a:t>If Device Manager does not recognize the new device, one of two problems exist:</a:t>
            </a:r>
          </a:p>
          <a:p>
            <a:pPr lvl="2"/>
            <a:r>
              <a:rPr lang="en-US" dirty="0"/>
              <a:t>Device is physically damaged.</a:t>
            </a:r>
          </a:p>
          <a:p>
            <a:pPr lvl="2"/>
            <a:r>
              <a:rPr lang="en-US" dirty="0"/>
              <a:t>There is a problem with the device driver.</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le 1"/>
          <p:cNvSpPr>
            <a:spLocks noGrp="1"/>
          </p:cNvSpPr>
          <p:nvPr>
            <p:ph type="title"/>
          </p:nvPr>
        </p:nvSpPr>
        <p:spPr/>
        <p:txBody>
          <a:bodyPr/>
          <a:lstStyle/>
          <a:p>
            <a:r>
              <a:rPr lang="en-US" dirty="0"/>
              <a:t>Troubleshooting Expansion Cards (</a:t>
            </a:r>
            <a:r>
              <a:rPr lang="en-US" i="1" dirty="0"/>
              <a:t>continued</a:t>
            </a:r>
            <a:r>
              <a:rPr lang="en-US" dirty="0"/>
              <a:t>)</a:t>
            </a:r>
          </a:p>
        </p:txBody>
      </p:sp>
      <p:sp>
        <p:nvSpPr>
          <p:cNvPr id="62467" name="Content Placeholder 2"/>
          <p:cNvSpPr>
            <a:spLocks noGrp="1"/>
          </p:cNvSpPr>
          <p:nvPr>
            <p:ph idx="1"/>
          </p:nvPr>
        </p:nvSpPr>
        <p:spPr/>
        <p:txBody>
          <a:bodyPr>
            <a:normAutofit lnSpcReduction="10000"/>
          </a:bodyPr>
          <a:lstStyle/>
          <a:p>
            <a:r>
              <a:rPr lang="en-US" dirty="0"/>
              <a:t>Device manager error codes usually indicate the trouble:</a:t>
            </a:r>
          </a:p>
          <a:p>
            <a:pPr lvl="1"/>
            <a:r>
              <a:rPr lang="en-US" dirty="0"/>
              <a:t>A black </a:t>
            </a:r>
            <a:r>
              <a:rPr lang="en-US" altLang="ja-JP" dirty="0"/>
              <a:t>“!</a:t>
            </a:r>
            <a:r>
              <a:rPr lang="en-US" dirty="0"/>
              <a:t>”</a:t>
            </a:r>
            <a:r>
              <a:rPr lang="en-US" altLang="ja-JP" dirty="0"/>
              <a:t> on a yellow triangle indicates that a device is missing, that Windows does not recognize a device, or that there</a:t>
            </a:r>
            <a:r>
              <a:rPr lang="en-US" dirty="0"/>
              <a:t>’</a:t>
            </a:r>
            <a:r>
              <a:rPr lang="en-US" altLang="ja-JP" dirty="0"/>
              <a:t>s a device driver problem. </a:t>
            </a:r>
          </a:p>
          <a:p>
            <a:pPr lvl="2"/>
            <a:r>
              <a:rPr lang="en-US" altLang="ja-JP" dirty="0"/>
              <a:t>A device may still work even while producing this error.</a:t>
            </a:r>
          </a:p>
          <a:p>
            <a:pPr lvl="1"/>
            <a:r>
              <a:rPr lang="en-US" dirty="0"/>
              <a:t>A black downward-pointing arrow on a white field in indicates a disabled device.</a:t>
            </a:r>
          </a:p>
          <a:p>
            <a:pPr lvl="2"/>
            <a:r>
              <a:rPr lang="en-US" dirty="0"/>
              <a:t>This usually points to a device that</a:t>
            </a:r>
            <a:r>
              <a:rPr lang="en-US" altLang="ja-JP" dirty="0"/>
              <a:t>’s either been turned off manually or is damaged. </a:t>
            </a:r>
          </a:p>
          <a:p>
            <a:pPr lvl="2"/>
            <a:r>
              <a:rPr lang="en-US" altLang="ja-JP" dirty="0"/>
              <a:t>A device producing this error will not work.</a:t>
            </a:r>
            <a:endParaRPr lang="en-US"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1"/>
          <p:cNvSpPr>
            <a:spLocks noGrp="1"/>
          </p:cNvSpPr>
          <p:nvPr>
            <p:ph type="title"/>
          </p:nvPr>
        </p:nvSpPr>
        <p:spPr/>
        <p:txBody>
          <a:bodyPr/>
          <a:lstStyle/>
          <a:p>
            <a:r>
              <a:rPr lang="en-US" dirty="0">
                <a:cs typeface="MS Gothic" pitchFamily="49" charset="-128"/>
              </a:rPr>
              <a:t>Troubleshooting Expansion Cards (</a:t>
            </a:r>
            <a:r>
              <a:rPr lang="en-US" i="1" dirty="0">
                <a:cs typeface="MS Gothic" pitchFamily="49" charset="-128"/>
              </a:rPr>
              <a:t>continued</a:t>
            </a:r>
            <a:r>
              <a:rPr lang="en-US" dirty="0">
                <a:cs typeface="MS Gothic" pitchFamily="49" charset="-128"/>
              </a:rPr>
              <a:t>)</a:t>
            </a:r>
          </a:p>
        </p:txBody>
      </p:sp>
      <p:pic>
        <p:nvPicPr>
          <p:cNvPr id="63492" name="Content Placeholder 5"/>
          <p:cNvPicPr>
            <a:picLocks noGrp="1" noChangeAspect="1"/>
          </p:cNvPicPr>
          <p:nvPr>
            <p:ph idx="4294967295"/>
          </p:nvPr>
        </p:nvPicPr>
        <p:blipFill>
          <a:blip r:embed="rId3" cstate="email">
            <a:extLst>
              <a:ext uri="{28A0092B-C50C-407E-A947-70E740481C1C}">
                <a14:useLocalDpi xmlns:a14="http://schemas.microsoft.com/office/drawing/2010/main"/>
              </a:ext>
            </a:extLst>
          </a:blip>
          <a:srcRect/>
          <a:stretch>
            <a:fillRect/>
          </a:stretch>
        </p:blipFill>
        <p:spPr>
          <a:xfrm>
            <a:off x="2622550" y="1447800"/>
            <a:ext cx="3898900" cy="4070350"/>
          </a:xfrm>
        </p:spPr>
      </p:pic>
      <p:sp>
        <p:nvSpPr>
          <p:cNvPr id="63491" name="TextBox 4"/>
          <p:cNvSpPr txBox="1">
            <a:spLocks noChangeArrowheads="1"/>
          </p:cNvSpPr>
          <p:nvPr/>
        </p:nvSpPr>
        <p:spPr bwMode="auto">
          <a:xfrm>
            <a:off x="2019300" y="5562600"/>
            <a:ext cx="5105400" cy="646331"/>
          </a:xfrm>
          <a:prstGeom prst="rect">
            <a:avLst/>
          </a:prstGeom>
          <a:noFill/>
          <a:ln w="9525">
            <a:noFill/>
            <a:miter lim="800000"/>
            <a:headEnd/>
            <a:tailEnd/>
          </a:ln>
        </p:spPr>
        <p:txBody>
          <a:bodyPr wrap="square">
            <a:prstTxWarp prst="textNoShape">
              <a:avLst/>
            </a:prstTxWarp>
            <a:spAutoFit/>
          </a:bodyPr>
          <a:lstStyle/>
          <a:p>
            <a:r>
              <a:rPr lang="en-US" dirty="0"/>
              <a:t>Figure 7.40  An </a:t>
            </a:r>
            <a:r>
              <a:rPr lang="en-US" altLang="ja-JP" dirty="0"/>
              <a:t>"</a:t>
            </a:r>
            <a:r>
              <a:rPr lang="en-US" dirty="0"/>
              <a:t>!</a:t>
            </a:r>
            <a:r>
              <a:rPr lang="en-US" altLang="ja-JP" dirty="0"/>
              <a:t>"</a:t>
            </a:r>
            <a:r>
              <a:rPr lang="en-US" dirty="0"/>
              <a:t> in Device Manager, indicating a problem with the selected device</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itle 1"/>
          <p:cNvSpPr>
            <a:spLocks noGrp="1"/>
          </p:cNvSpPr>
          <p:nvPr>
            <p:ph type="title"/>
          </p:nvPr>
        </p:nvSpPr>
        <p:spPr/>
        <p:txBody>
          <a:bodyPr/>
          <a:lstStyle/>
          <a:p>
            <a:r>
              <a:rPr lang="en-US" dirty="0"/>
              <a:t>Troubleshooting Expansion Cards (</a:t>
            </a:r>
            <a:r>
              <a:rPr lang="en-US" i="1" dirty="0"/>
              <a:t>continued</a:t>
            </a:r>
            <a:r>
              <a:rPr lang="en-US" dirty="0"/>
              <a:t>)</a:t>
            </a:r>
          </a:p>
        </p:txBody>
      </p:sp>
      <p:sp>
        <p:nvSpPr>
          <p:cNvPr id="64515" name="Content Placeholder 2"/>
          <p:cNvSpPr>
            <a:spLocks noGrp="1"/>
          </p:cNvSpPr>
          <p:nvPr>
            <p:ph idx="1"/>
          </p:nvPr>
        </p:nvSpPr>
        <p:spPr/>
        <p:txBody>
          <a:bodyPr/>
          <a:lstStyle/>
          <a:p>
            <a:r>
              <a:rPr lang="en-US" dirty="0"/>
              <a:t>Correcting a Device Manager error</a:t>
            </a:r>
          </a:p>
          <a:p>
            <a:pPr lvl="1"/>
            <a:r>
              <a:rPr lang="en-US" dirty="0"/>
              <a:t>First, double-check the device’s connections.</a:t>
            </a:r>
          </a:p>
          <a:p>
            <a:pPr lvl="1"/>
            <a:r>
              <a:rPr lang="en-US" dirty="0"/>
              <a:t>Second, try reinstalling the driver with the Update Driver button.</a:t>
            </a:r>
          </a:p>
          <a:p>
            <a:pPr lvl="1"/>
            <a:r>
              <a:rPr lang="en-US" dirty="0"/>
              <a:t>Also, check that the device isn’t disabled.</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
          <p:cNvSpPr>
            <a:spLocks noGrp="1"/>
          </p:cNvSpPr>
          <p:nvPr>
            <p:ph type="title"/>
          </p:nvPr>
        </p:nvSpPr>
        <p:spPr/>
        <p:txBody>
          <a:bodyPr/>
          <a:lstStyle/>
          <a:p>
            <a:r>
              <a:rPr lang="en-US" dirty="0">
                <a:cs typeface="MS Gothic" pitchFamily="49" charset="-128"/>
              </a:rPr>
              <a:t>Troubleshooting Expansion Cards (</a:t>
            </a:r>
            <a:r>
              <a:rPr lang="en-US" i="1" dirty="0">
                <a:cs typeface="MS Gothic" pitchFamily="49" charset="-128"/>
              </a:rPr>
              <a:t>continued</a:t>
            </a:r>
            <a:r>
              <a:rPr lang="en-US" dirty="0">
                <a:cs typeface="MS Gothic" pitchFamily="49" charset="-128"/>
              </a:rPr>
              <a:t>)</a:t>
            </a:r>
          </a:p>
        </p:txBody>
      </p:sp>
      <p:pic>
        <p:nvPicPr>
          <p:cNvPr id="65540" name="Content Placeholder 3"/>
          <p:cNvPicPr>
            <a:picLocks noGrp="1" noChangeAspect="1"/>
          </p:cNvPicPr>
          <p:nvPr>
            <p:ph idx="4294967295"/>
          </p:nvPr>
        </p:nvPicPr>
        <p:blipFill>
          <a:blip r:embed="rId3" cstate="email">
            <a:extLst>
              <a:ext uri="{28A0092B-C50C-407E-A947-70E740481C1C}">
                <a14:useLocalDpi xmlns:a14="http://schemas.microsoft.com/office/drawing/2010/main"/>
              </a:ext>
            </a:extLst>
          </a:blip>
          <a:srcRect/>
          <a:stretch>
            <a:fillRect/>
          </a:stretch>
        </p:blipFill>
        <p:spPr>
          <a:xfrm>
            <a:off x="2239963" y="1752600"/>
            <a:ext cx="4664075" cy="3754438"/>
          </a:xfrm>
        </p:spPr>
      </p:pic>
      <p:sp>
        <p:nvSpPr>
          <p:cNvPr id="65539" name="TextBox 4"/>
          <p:cNvSpPr txBox="1">
            <a:spLocks noChangeArrowheads="1"/>
          </p:cNvSpPr>
          <p:nvPr/>
        </p:nvSpPr>
        <p:spPr bwMode="auto">
          <a:xfrm>
            <a:off x="2514600" y="5638800"/>
            <a:ext cx="4114800" cy="369888"/>
          </a:xfrm>
          <a:prstGeom prst="rect">
            <a:avLst/>
          </a:prstGeom>
          <a:noFill/>
          <a:ln w="9525">
            <a:noFill/>
            <a:miter lim="800000"/>
            <a:headEnd/>
            <a:tailEnd/>
          </a:ln>
        </p:spPr>
        <p:txBody>
          <a:bodyPr wrap="square">
            <a:prstTxWarp prst="textNoShape">
              <a:avLst/>
            </a:prstTxWarp>
            <a:spAutoFit/>
          </a:bodyPr>
          <a:lstStyle/>
          <a:p>
            <a:pPr algn="ctr"/>
            <a:r>
              <a:rPr lang="en-US" dirty="0"/>
              <a:t>Figure 7.41  Updating the driver</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7" name="Rectangle 4"/>
          <p:cNvSpPr>
            <a:spLocks noGrp="1" noChangeArrowheads="1"/>
          </p:cNvSpPr>
          <p:nvPr>
            <p:ph type="title"/>
          </p:nvPr>
        </p:nvSpPr>
        <p:spPr/>
        <p:txBody>
          <a:bodyPr/>
          <a:lstStyle/>
          <a:p>
            <a:r>
              <a:rPr lang="en-US" dirty="0"/>
              <a:t>Upgrading and Installing Motherboards</a:t>
            </a:r>
          </a:p>
        </p:txBody>
      </p:sp>
      <p:sp>
        <p:nvSpPr>
          <p:cNvPr id="67586" name="Rectangle 3"/>
          <p:cNvSpPr>
            <a:spLocks noGrp="1" noChangeArrowheads="1"/>
          </p:cNvSpPr>
          <p:nvPr>
            <p:ph idx="1"/>
          </p:nvPr>
        </p:nvSpPr>
        <p:spPr/>
        <p:txBody>
          <a:bodyPr/>
          <a:lstStyle/>
          <a:p>
            <a:r>
              <a:rPr lang="en-US" dirty="0"/>
              <a:t>Choosing the motherboard and case</a:t>
            </a:r>
          </a:p>
          <a:p>
            <a:pPr lvl="1"/>
            <a:r>
              <a:rPr lang="en-US" dirty="0"/>
              <a:t>First, determine what motherboard you need.</a:t>
            </a:r>
          </a:p>
          <a:p>
            <a:pPr lvl="2"/>
            <a:r>
              <a:rPr lang="en-US" dirty="0"/>
              <a:t>Is your CPU supported?</a:t>
            </a:r>
          </a:p>
          <a:p>
            <a:pPr lvl="2"/>
            <a:r>
              <a:rPr lang="en-US" dirty="0"/>
              <a:t>How much RAM do you intend to install?</a:t>
            </a:r>
          </a:p>
          <a:p>
            <a:pPr lvl="2"/>
            <a:r>
              <a:rPr lang="en-US" dirty="0"/>
              <a:t>Look for a high-quality manufacturer, e.g., ASUS, BIOSTAR, DFI, GIGABYTE, Intel, or MSI.</a:t>
            </a:r>
          </a:p>
          <a:p>
            <a:pPr lvl="1"/>
            <a:r>
              <a:rPr lang="en-US" dirty="0"/>
              <a:t>Second, get a form factor that works with your case.</a:t>
            </a:r>
          </a:p>
          <a:p>
            <a:pPr lvl="1"/>
            <a:r>
              <a:rPr lang="en-US" dirty="0"/>
              <a:t>Third, be sure you obtain the </a:t>
            </a:r>
            <a:r>
              <a:rPr lang="en-US" dirty="0">
                <a:solidFill>
                  <a:srgbClr val="800000"/>
                </a:solidFill>
              </a:rPr>
              <a:t>motherboard book</a:t>
            </a:r>
            <a:r>
              <a:rPr lang="en-US" dirty="0"/>
              <a:t>.</a:t>
            </a:r>
          </a:p>
          <a:p>
            <a:pPr lvl="1"/>
            <a:r>
              <a:rPr lang="en-US" dirty="0"/>
              <a:t>Fourth, pick your case carefully.</a:t>
            </a:r>
          </a:p>
          <a:p>
            <a:pPr lvl="2"/>
            <a:r>
              <a:rPr lang="en-US" dirty="0"/>
              <a:t>Check for power supply with sufficient wattage.</a:t>
            </a:r>
          </a:p>
        </p:txBody>
      </p:sp>
    </p:spTree>
    <p:extLst>
      <p:ext uri="{BB962C8B-B14F-4D97-AF65-F5344CB8AC3E}">
        <p14:creationId xmlns:p14="http://schemas.microsoft.com/office/powerpoint/2010/main" val="1102889315"/>
      </p:ext>
    </p:extLst>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p:txBody>
          <a:bodyPr/>
          <a:lstStyle/>
          <a:p>
            <a:r>
              <a:rPr lang="en-US" dirty="0"/>
              <a:t>Installing a Motherboard</a:t>
            </a:r>
          </a:p>
        </p:txBody>
      </p:sp>
      <p:sp>
        <p:nvSpPr>
          <p:cNvPr id="71683" name="Rectangle 3"/>
          <p:cNvSpPr>
            <a:spLocks noGrp="1" noChangeArrowheads="1"/>
          </p:cNvSpPr>
          <p:nvPr>
            <p:ph idx="1"/>
          </p:nvPr>
        </p:nvSpPr>
        <p:spPr/>
        <p:txBody>
          <a:bodyPr/>
          <a:lstStyle/>
          <a:p>
            <a:r>
              <a:rPr lang="en-US" dirty="0"/>
              <a:t>Remove all the cards.</a:t>
            </a:r>
          </a:p>
          <a:p>
            <a:r>
              <a:rPr lang="en-US" dirty="0"/>
              <a:t>Remove obstructing drives.</a:t>
            </a:r>
          </a:p>
          <a:p>
            <a:r>
              <a:rPr lang="en-US" dirty="0"/>
              <a:t>Remove the power supply (only if necessary).</a:t>
            </a:r>
          </a:p>
          <a:p>
            <a:r>
              <a:rPr lang="en-US" dirty="0"/>
              <a:t>Unscrew the old motherboard.</a:t>
            </a:r>
          </a:p>
          <a:p>
            <a:pPr lvl="1"/>
            <a:r>
              <a:rPr lang="en-US" dirty="0"/>
              <a:t>The motherboard mounts to the case with small connectors called </a:t>
            </a:r>
            <a:r>
              <a:rPr lang="en-US" dirty="0">
                <a:solidFill>
                  <a:srgbClr val="C00000"/>
                </a:solidFill>
              </a:rPr>
              <a:t>standoffs</a:t>
            </a:r>
            <a:r>
              <a:rPr lang="en-US" dirty="0"/>
              <a:t>.</a:t>
            </a:r>
          </a:p>
        </p:txBody>
      </p:sp>
    </p:spTree>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p:txBody>
          <a:bodyPr/>
          <a:lstStyle/>
          <a:p>
            <a:r>
              <a:rPr lang="en-US" dirty="0"/>
              <a:t>Installing a Motherboard (</a:t>
            </a:r>
            <a:r>
              <a:rPr lang="en-US" i="1" dirty="0"/>
              <a:t>continued</a:t>
            </a:r>
            <a:r>
              <a:rPr lang="en-US" dirty="0"/>
              <a:t>)</a:t>
            </a:r>
          </a:p>
        </p:txBody>
      </p:sp>
      <p:sp>
        <p:nvSpPr>
          <p:cNvPr id="72707" name="Rectangle 3"/>
          <p:cNvSpPr>
            <a:spLocks noGrp="1" noChangeArrowheads="1"/>
          </p:cNvSpPr>
          <p:nvPr>
            <p:ph idx="1"/>
          </p:nvPr>
        </p:nvSpPr>
        <p:spPr/>
        <p:txBody>
          <a:bodyPr/>
          <a:lstStyle/>
          <a:p>
            <a:r>
              <a:rPr lang="en-US" dirty="0"/>
              <a:t>Check/adjust the location of the standouts.</a:t>
            </a:r>
          </a:p>
          <a:p>
            <a:r>
              <a:rPr lang="en-US" dirty="0"/>
              <a:t>Connect the LEDs, buttons, and front-mounted ports on the front of the box.</a:t>
            </a:r>
          </a:p>
          <a:p>
            <a:r>
              <a:rPr lang="en-US" dirty="0"/>
              <a:t>Install the motherboard into the case fully.</a:t>
            </a:r>
          </a:p>
          <a:p>
            <a:r>
              <a:rPr lang="en-US" dirty="0"/>
              <a:t>With CPU and RAM properly installed, install the hard drive(s), power supply, etc.</a:t>
            </a:r>
          </a:p>
          <a:p>
            <a:r>
              <a:rPr lang="en-US" dirty="0"/>
              <a:t>Insert the power connections.</a:t>
            </a:r>
          </a:p>
          <a:p>
            <a:r>
              <a:rPr lang="en-US" dirty="0"/>
              <a:t>Test the system.</a:t>
            </a: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US" dirty="0"/>
              <a:t>AT Form Factor </a:t>
            </a:r>
          </a:p>
        </p:txBody>
      </p:sp>
      <p:sp>
        <p:nvSpPr>
          <p:cNvPr id="7171" name="Rectangle 3"/>
          <p:cNvSpPr>
            <a:spLocks noGrp="1" noChangeArrowheads="1"/>
          </p:cNvSpPr>
          <p:nvPr>
            <p:ph idx="1"/>
          </p:nvPr>
        </p:nvSpPr>
        <p:spPr/>
        <p:txBody>
          <a:bodyPr/>
          <a:lstStyle/>
          <a:p>
            <a:r>
              <a:rPr lang="en-US" dirty="0"/>
              <a:t>IBM invented the </a:t>
            </a:r>
            <a:r>
              <a:rPr lang="en-US" dirty="0">
                <a:solidFill>
                  <a:srgbClr val="C00000"/>
                </a:solidFill>
              </a:rPr>
              <a:t>AT </a:t>
            </a:r>
            <a:r>
              <a:rPr lang="en-US" dirty="0"/>
              <a:t>form factor in the early 19</a:t>
            </a:r>
            <a:r>
              <a:rPr lang="en-US" altLang="ja-JP" dirty="0"/>
              <a:t>80s.</a:t>
            </a:r>
          </a:p>
          <a:p>
            <a:pPr lvl="1"/>
            <a:r>
              <a:rPr lang="en-US" dirty="0"/>
              <a:t>Lasted through mid-19</a:t>
            </a:r>
            <a:r>
              <a:rPr lang="en-US" altLang="ja-JP" dirty="0"/>
              <a:t>90s</a:t>
            </a:r>
          </a:p>
          <a:p>
            <a:pPr lvl="1"/>
            <a:r>
              <a:rPr lang="en-US" dirty="0"/>
              <a:t>Currently obsolete</a:t>
            </a:r>
          </a:p>
          <a:p>
            <a:pPr lvl="1"/>
            <a:r>
              <a:rPr lang="en-US" dirty="0"/>
              <a:t>Lacked external ports – keyboard port the only dedicated connector</a:t>
            </a:r>
          </a:p>
        </p:txBody>
      </p:sp>
      <p:sp>
        <p:nvSpPr>
          <p:cNvPr id="7172" name="TextBox 2"/>
          <p:cNvSpPr txBox="1">
            <a:spLocks noChangeArrowheads="1"/>
          </p:cNvSpPr>
          <p:nvPr/>
        </p:nvSpPr>
        <p:spPr bwMode="auto">
          <a:xfrm>
            <a:off x="5380832" y="6096000"/>
            <a:ext cx="3529031" cy="369332"/>
          </a:xfrm>
          <a:prstGeom prst="rect">
            <a:avLst/>
          </a:prstGeom>
          <a:noFill/>
          <a:ln w="9525">
            <a:noFill/>
            <a:miter lim="800000"/>
            <a:headEnd/>
            <a:tailEnd/>
          </a:ln>
        </p:spPr>
        <p:txBody>
          <a:bodyPr wrap="none">
            <a:prstTxWarp prst="textNoShape">
              <a:avLst/>
            </a:prstTxWarp>
            <a:spAutoFit/>
          </a:bodyPr>
          <a:lstStyle/>
          <a:p>
            <a:r>
              <a:rPr lang="en-US" dirty="0"/>
              <a:t>Figure 7.3  AT-style motherboard</a:t>
            </a:r>
          </a:p>
        </p:txBody>
      </p:sp>
      <p:pic>
        <p:nvPicPr>
          <p:cNvPr id="7173" name="Picture 1" descr="F09-03.jpg"/>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5430847" y="3832293"/>
            <a:ext cx="3429000" cy="2216082"/>
          </a:xfrm>
          <a:prstGeom prst="rect">
            <a:avLst/>
          </a:prstGeom>
          <a:noFill/>
          <a:ln w="9525">
            <a:noFill/>
            <a:miter lim="800000"/>
            <a:headEnd/>
            <a:tailEnd/>
          </a:ln>
        </p:spPr>
      </p:pic>
    </p:spTree>
  </p:cSld>
  <p:clrMapOvr>
    <a:masterClrMapping/>
  </p:clrMapOvr>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itle 1"/>
          <p:cNvSpPr>
            <a:spLocks noGrp="1"/>
          </p:cNvSpPr>
          <p:nvPr>
            <p:ph type="title"/>
          </p:nvPr>
        </p:nvSpPr>
        <p:spPr/>
        <p:txBody>
          <a:bodyPr/>
          <a:lstStyle/>
          <a:p>
            <a:r>
              <a:rPr lang="en-US" dirty="0">
                <a:cs typeface="MS Gothic" pitchFamily="49" charset="-128"/>
              </a:rPr>
              <a:t>Installing a Motherboard (</a:t>
            </a:r>
            <a:r>
              <a:rPr lang="en-US" i="1" dirty="0">
                <a:cs typeface="MS Gothic" pitchFamily="49" charset="-128"/>
              </a:rPr>
              <a:t>continued</a:t>
            </a:r>
            <a:r>
              <a:rPr lang="en-US" dirty="0">
                <a:cs typeface="MS Gothic" pitchFamily="49" charset="-128"/>
              </a:rPr>
              <a:t>)</a:t>
            </a:r>
          </a:p>
        </p:txBody>
      </p:sp>
      <p:pic>
        <p:nvPicPr>
          <p:cNvPr id="73732" name="Content Placeholder 5"/>
          <p:cNvPicPr>
            <a:picLocks noGrp="1" noChangeAspect="1"/>
          </p:cNvPicPr>
          <p:nvPr>
            <p:ph idx="4294967295"/>
          </p:nvPr>
        </p:nvPicPr>
        <p:blipFill>
          <a:blip r:embed="rId3" cstate="email">
            <a:extLst>
              <a:ext uri="{28A0092B-C50C-407E-A947-70E740481C1C}">
                <a14:useLocalDpi xmlns:a14="http://schemas.microsoft.com/office/drawing/2010/main"/>
              </a:ext>
            </a:extLst>
          </a:blip>
          <a:srcRect/>
          <a:stretch>
            <a:fillRect/>
          </a:stretch>
        </p:blipFill>
        <p:spPr>
          <a:xfrm>
            <a:off x="2441575" y="1763712"/>
            <a:ext cx="4260850" cy="3524250"/>
          </a:xfrm>
        </p:spPr>
      </p:pic>
      <p:sp>
        <p:nvSpPr>
          <p:cNvPr id="73731" name="TextBox 4"/>
          <p:cNvSpPr txBox="1">
            <a:spLocks noChangeArrowheads="1"/>
          </p:cNvSpPr>
          <p:nvPr/>
        </p:nvSpPr>
        <p:spPr bwMode="auto">
          <a:xfrm>
            <a:off x="1371600" y="5421312"/>
            <a:ext cx="6400800" cy="369888"/>
          </a:xfrm>
          <a:prstGeom prst="rect">
            <a:avLst/>
          </a:prstGeom>
          <a:noFill/>
          <a:ln w="9525">
            <a:noFill/>
            <a:miter lim="800000"/>
            <a:headEnd/>
            <a:tailEnd/>
          </a:ln>
        </p:spPr>
        <p:txBody>
          <a:bodyPr wrap="square">
            <a:prstTxWarp prst="textNoShape">
              <a:avLst/>
            </a:prstTxWarp>
            <a:spAutoFit/>
          </a:bodyPr>
          <a:lstStyle/>
          <a:p>
            <a:pPr algn="ctr"/>
            <a:r>
              <a:rPr lang="en-US" dirty="0"/>
              <a:t>Figure 7.44  Standout in a case, ready for the motherboard.</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Title 1"/>
          <p:cNvSpPr>
            <a:spLocks noGrp="1"/>
          </p:cNvSpPr>
          <p:nvPr>
            <p:ph type="title"/>
          </p:nvPr>
        </p:nvSpPr>
        <p:spPr/>
        <p:txBody>
          <a:bodyPr/>
          <a:lstStyle/>
          <a:p>
            <a:r>
              <a:rPr lang="en-US" dirty="0"/>
              <a:t>Installing a Motherboard (</a:t>
            </a:r>
            <a:r>
              <a:rPr lang="en-US" i="1" dirty="0"/>
              <a:t>continued</a:t>
            </a:r>
            <a:r>
              <a:rPr lang="en-US" dirty="0"/>
              <a:t>)</a:t>
            </a:r>
          </a:p>
        </p:txBody>
      </p:sp>
      <p:sp>
        <p:nvSpPr>
          <p:cNvPr id="74755" name="Content Placeholder 2"/>
          <p:cNvSpPr>
            <a:spLocks noGrp="1"/>
          </p:cNvSpPr>
          <p:nvPr>
            <p:ph idx="1"/>
          </p:nvPr>
        </p:nvSpPr>
        <p:spPr/>
        <p:txBody>
          <a:bodyPr/>
          <a:lstStyle/>
          <a:p>
            <a:r>
              <a:rPr lang="en-US" dirty="0"/>
              <a:t>Test the power; make sure POST takes place.</a:t>
            </a:r>
          </a:p>
          <a:p>
            <a:pPr lvl="1"/>
            <a:r>
              <a:rPr lang="en-US" dirty="0"/>
              <a:t>If you have a POST card, you can also use it to test the motherboard.</a:t>
            </a:r>
          </a:p>
          <a:p>
            <a:pPr lvl="1"/>
            <a:r>
              <a:rPr lang="en-US" dirty="0"/>
              <a:t>If you don’t have a POST card, connect a video card and monitor to the board to see if it runs the BIOS check successfully.</a:t>
            </a:r>
          </a:p>
          <a:p>
            <a:r>
              <a:rPr lang="en-US" dirty="0"/>
              <a:t>Turn the computer off and unplug it before adding other components or reassembling the case.</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Title 1"/>
          <p:cNvSpPr>
            <a:spLocks noGrp="1"/>
          </p:cNvSpPr>
          <p:nvPr>
            <p:ph type="title"/>
          </p:nvPr>
        </p:nvSpPr>
        <p:spPr/>
        <p:txBody>
          <a:bodyPr/>
          <a:lstStyle/>
          <a:p>
            <a:r>
              <a:rPr lang="en-US" dirty="0"/>
              <a:t>Installing a Motherboard (</a:t>
            </a:r>
            <a:r>
              <a:rPr lang="en-US" i="1" dirty="0"/>
              <a:t>continued</a:t>
            </a:r>
            <a:r>
              <a:rPr lang="en-US" dirty="0"/>
              <a:t>)</a:t>
            </a:r>
          </a:p>
        </p:txBody>
      </p:sp>
      <p:sp>
        <p:nvSpPr>
          <p:cNvPr id="75779" name="Content Placeholder 2"/>
          <p:cNvSpPr>
            <a:spLocks noGrp="1"/>
          </p:cNvSpPr>
          <p:nvPr>
            <p:ph idx="1"/>
          </p:nvPr>
        </p:nvSpPr>
        <p:spPr/>
        <p:txBody>
          <a:bodyPr/>
          <a:lstStyle/>
          <a:p>
            <a:r>
              <a:rPr lang="en-US" dirty="0"/>
              <a:t>If there</a:t>
            </a:r>
            <a:r>
              <a:rPr lang="en-US" altLang="ja-JP" dirty="0"/>
              <a:t>’s no power at all, check the power connectors to the motherboard.</a:t>
            </a:r>
          </a:p>
          <a:p>
            <a:r>
              <a:rPr lang="en-US" dirty="0"/>
              <a:t>If there</a:t>
            </a:r>
            <a:r>
              <a:rPr lang="en-US" altLang="ja-JP" dirty="0"/>
              <a:t>’s power for the motherboard and fans but nothing on the screen, check the seating of RAM, video card, and finally the CPU.</a:t>
            </a:r>
            <a:endParaRPr lang="en-US" dirty="0"/>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Title 1"/>
          <p:cNvSpPr>
            <a:spLocks noGrp="1"/>
          </p:cNvSpPr>
          <p:nvPr>
            <p:ph type="title"/>
          </p:nvPr>
        </p:nvSpPr>
        <p:spPr/>
        <p:txBody>
          <a:bodyPr/>
          <a:lstStyle/>
          <a:p>
            <a:r>
              <a:rPr lang="en-US" dirty="0">
                <a:cs typeface="MS Gothic" pitchFamily="49" charset="-128"/>
              </a:rPr>
              <a:t>Installing a Motherboard (</a:t>
            </a:r>
            <a:r>
              <a:rPr lang="en-US" i="1" dirty="0">
                <a:cs typeface="MS Gothic" pitchFamily="49" charset="-128"/>
              </a:rPr>
              <a:t>continued</a:t>
            </a:r>
            <a:r>
              <a:rPr lang="en-US" dirty="0">
                <a:cs typeface="MS Gothic" pitchFamily="49" charset="-128"/>
              </a:rPr>
              <a:t>)</a:t>
            </a:r>
            <a:endParaRPr lang="en-US" sz="2800" i="1" dirty="0">
              <a:cs typeface="MS Gothic" pitchFamily="49" charset="-128"/>
            </a:endParaRPr>
          </a:p>
        </p:txBody>
      </p:sp>
      <p:pic>
        <p:nvPicPr>
          <p:cNvPr id="77829" name="Content Placeholder 3"/>
          <p:cNvPicPr>
            <a:picLocks noGrp="1" noChangeAspect="1"/>
          </p:cNvPicPr>
          <p:nvPr>
            <p:ph idx="4294967295"/>
          </p:nvPr>
        </p:nvPicPr>
        <p:blipFill>
          <a:blip r:embed="rId3" cstate="email">
            <a:extLst>
              <a:ext uri="{28A0092B-C50C-407E-A947-70E740481C1C}">
                <a14:useLocalDpi xmlns:a14="http://schemas.microsoft.com/office/drawing/2010/main"/>
              </a:ext>
            </a:extLst>
          </a:blip>
          <a:srcRect/>
          <a:stretch>
            <a:fillRect/>
          </a:stretch>
        </p:blipFill>
        <p:spPr>
          <a:xfrm>
            <a:off x="304800" y="1383268"/>
            <a:ext cx="4572000" cy="3252788"/>
          </a:xfrm>
        </p:spPr>
      </p:pic>
      <p:sp>
        <p:nvSpPr>
          <p:cNvPr id="77827" name="TextBox 4"/>
          <p:cNvSpPr txBox="1">
            <a:spLocks noChangeArrowheads="1"/>
          </p:cNvSpPr>
          <p:nvPr/>
        </p:nvSpPr>
        <p:spPr bwMode="auto">
          <a:xfrm>
            <a:off x="4932362" y="5802868"/>
            <a:ext cx="3830638" cy="369332"/>
          </a:xfrm>
          <a:prstGeom prst="rect">
            <a:avLst/>
          </a:prstGeom>
          <a:noFill/>
          <a:ln w="9525">
            <a:noFill/>
            <a:miter lim="800000"/>
            <a:headEnd/>
            <a:tailEnd/>
          </a:ln>
        </p:spPr>
        <p:txBody>
          <a:bodyPr wrap="square">
            <a:prstTxWarp prst="textNoShape">
              <a:avLst/>
            </a:prstTxWarp>
            <a:spAutoFit/>
          </a:bodyPr>
          <a:lstStyle/>
          <a:p>
            <a:pPr algn="ctr"/>
            <a:r>
              <a:rPr lang="en-US" dirty="0"/>
              <a:t>Figure 7.46  Sample of case wires</a:t>
            </a:r>
          </a:p>
        </p:txBody>
      </p:sp>
      <p:sp>
        <p:nvSpPr>
          <p:cNvPr id="77828" name="TextBox 6"/>
          <p:cNvSpPr txBox="1">
            <a:spLocks noChangeArrowheads="1"/>
          </p:cNvSpPr>
          <p:nvPr/>
        </p:nvSpPr>
        <p:spPr bwMode="auto">
          <a:xfrm>
            <a:off x="525463" y="4648200"/>
            <a:ext cx="3505200" cy="923925"/>
          </a:xfrm>
          <a:prstGeom prst="rect">
            <a:avLst/>
          </a:prstGeom>
          <a:noFill/>
          <a:ln w="9525">
            <a:noFill/>
            <a:miter lim="800000"/>
            <a:headEnd/>
            <a:tailEnd/>
          </a:ln>
        </p:spPr>
        <p:txBody>
          <a:bodyPr>
            <a:prstTxWarp prst="textNoShape">
              <a:avLst/>
            </a:prstTxWarp>
            <a:spAutoFit/>
          </a:bodyPr>
          <a:lstStyle/>
          <a:p>
            <a:r>
              <a:rPr lang="en-US" dirty="0"/>
              <a:t>Figure 7.45  Motherboard wire connections labeled on the motherboard</a:t>
            </a:r>
          </a:p>
        </p:txBody>
      </p:sp>
      <p:pic>
        <p:nvPicPr>
          <p:cNvPr id="77830" name="Picture 5"/>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5029200" y="2618343"/>
            <a:ext cx="3886200" cy="3097213"/>
          </a:xfrm>
          <a:prstGeom prst="rect">
            <a:avLst/>
          </a:prstGeom>
          <a:noFill/>
          <a:ln w="9525">
            <a:noFill/>
            <a:miter lim="800000"/>
            <a:headEnd/>
            <a:tailEnd/>
          </a:ln>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p:txBody>
          <a:bodyPr/>
          <a:lstStyle/>
          <a:p>
            <a:r>
              <a:rPr lang="en-US" dirty="0"/>
              <a:t>Troubleshooting Motherboards</a:t>
            </a:r>
          </a:p>
        </p:txBody>
      </p:sp>
      <p:sp>
        <p:nvSpPr>
          <p:cNvPr id="79875" name="Rectangle 3"/>
          <p:cNvSpPr>
            <a:spLocks noGrp="1" noChangeArrowheads="1"/>
          </p:cNvSpPr>
          <p:nvPr>
            <p:ph idx="1"/>
          </p:nvPr>
        </p:nvSpPr>
        <p:spPr/>
        <p:txBody>
          <a:bodyPr/>
          <a:lstStyle/>
          <a:p>
            <a:r>
              <a:rPr lang="en-US" dirty="0"/>
              <a:t>Symptoms</a:t>
            </a:r>
          </a:p>
          <a:p>
            <a:pPr lvl="1"/>
            <a:r>
              <a:rPr lang="en-US" dirty="0"/>
              <a:t>Failures fall into three types: catastrophic, component, and ethereal.</a:t>
            </a:r>
          </a:p>
          <a:p>
            <a:r>
              <a:rPr lang="en-US" dirty="0">
                <a:solidFill>
                  <a:srgbClr val="C00000"/>
                </a:solidFill>
              </a:rPr>
              <a:t>Catastrophic failure</a:t>
            </a:r>
          </a:p>
          <a:p>
            <a:pPr lvl="1"/>
            <a:r>
              <a:rPr lang="en-US" dirty="0"/>
              <a:t>System will not boot.</a:t>
            </a:r>
          </a:p>
          <a:p>
            <a:pPr lvl="1"/>
            <a:r>
              <a:rPr lang="en-US" dirty="0"/>
              <a:t>This can occur on rare occasions with a brand-new system due to </a:t>
            </a:r>
            <a:r>
              <a:rPr lang="en-US" altLang="ja-JP" dirty="0"/>
              <a:t>manufacturing defects, called </a:t>
            </a:r>
            <a:r>
              <a:rPr lang="en-US" altLang="ja-JP" dirty="0">
                <a:solidFill>
                  <a:srgbClr val="C00000"/>
                </a:solidFill>
              </a:rPr>
              <a:t>burn-in failure</a:t>
            </a:r>
            <a:r>
              <a:rPr lang="en-US" altLang="ja-JP" dirty="0"/>
              <a:t>.</a:t>
            </a:r>
          </a:p>
          <a:p>
            <a:pPr lvl="1"/>
            <a:r>
              <a:rPr lang="en-US" dirty="0"/>
              <a:t>ESD shock is the another cause.</a:t>
            </a:r>
          </a:p>
          <a:p>
            <a:pPr lvl="1"/>
            <a:r>
              <a:rPr lang="en-US" dirty="0"/>
              <a:t>To fix, replace the motherboard.</a:t>
            </a:r>
          </a:p>
        </p:txBody>
      </p:sp>
    </p:spTree>
  </p:cSld>
  <p:clrMapOvr>
    <a:masterClrMapping/>
  </p:clrMapOvr>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p:txBody>
          <a:bodyPr/>
          <a:lstStyle/>
          <a:p>
            <a:r>
              <a:rPr lang="en-US" dirty="0"/>
              <a:t>Symptoms (</a:t>
            </a:r>
            <a:r>
              <a:rPr lang="en-US" i="1" dirty="0"/>
              <a:t>continued</a:t>
            </a:r>
            <a:r>
              <a:rPr lang="en-US" dirty="0"/>
              <a:t>)</a:t>
            </a:r>
          </a:p>
        </p:txBody>
      </p:sp>
      <p:sp>
        <p:nvSpPr>
          <p:cNvPr id="80899" name="Rectangle 3"/>
          <p:cNvSpPr>
            <a:spLocks noGrp="1" noChangeArrowheads="1"/>
          </p:cNvSpPr>
          <p:nvPr>
            <p:ph idx="1"/>
          </p:nvPr>
        </p:nvSpPr>
        <p:spPr/>
        <p:txBody>
          <a:bodyPr/>
          <a:lstStyle/>
          <a:p>
            <a:r>
              <a:rPr lang="en-US" dirty="0">
                <a:solidFill>
                  <a:srgbClr val="C00000"/>
                </a:solidFill>
              </a:rPr>
              <a:t>Component failure </a:t>
            </a:r>
            <a:r>
              <a:rPr lang="en-US" dirty="0"/>
              <a:t>happens rarely.</a:t>
            </a:r>
          </a:p>
          <a:p>
            <a:pPr lvl="1"/>
            <a:r>
              <a:rPr lang="en-US" dirty="0"/>
              <a:t>Component failure appears as flaky connections between a device and motherboard, or as intermittent problems.</a:t>
            </a:r>
          </a:p>
          <a:p>
            <a:pPr lvl="1"/>
            <a:r>
              <a:rPr lang="en-US" dirty="0"/>
              <a:t>Among other things, consider a faulty component, a buggy device driver, buggy application software, a corrupted operating system, overheating, and power supply problems.</a:t>
            </a:r>
          </a:p>
        </p:txBody>
      </p:sp>
    </p:spTree>
  </p:cSld>
  <p:clrMapOvr>
    <a:masterClrMapping/>
  </p:clrMapOvr>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p:txBody>
          <a:bodyPr/>
          <a:lstStyle/>
          <a:p>
            <a:r>
              <a:rPr lang="en-US" dirty="0"/>
              <a:t>Symptoms (</a:t>
            </a:r>
            <a:r>
              <a:rPr lang="en-US" i="1" dirty="0"/>
              <a:t>continued</a:t>
            </a:r>
            <a:r>
              <a:rPr lang="en-US" dirty="0"/>
              <a:t>)</a:t>
            </a:r>
          </a:p>
        </p:txBody>
      </p:sp>
      <p:sp>
        <p:nvSpPr>
          <p:cNvPr id="81923" name="Rectangle 3"/>
          <p:cNvSpPr>
            <a:spLocks noGrp="1" noChangeArrowheads="1"/>
          </p:cNvSpPr>
          <p:nvPr>
            <p:ph idx="1"/>
          </p:nvPr>
        </p:nvSpPr>
        <p:spPr/>
        <p:txBody>
          <a:bodyPr/>
          <a:lstStyle/>
          <a:p>
            <a:r>
              <a:rPr lang="en-US" dirty="0"/>
              <a:t>Ethereal symptoms</a:t>
            </a:r>
          </a:p>
          <a:p>
            <a:pPr lvl="1"/>
            <a:r>
              <a:rPr lang="en-US" dirty="0"/>
              <a:t>Things just don</a:t>
            </a:r>
            <a:r>
              <a:rPr lang="en-US" altLang="ja-JP" dirty="0"/>
              <a:t>’t work all of the time.</a:t>
            </a:r>
          </a:p>
          <a:p>
            <a:pPr lvl="1"/>
            <a:r>
              <a:rPr lang="en-US" dirty="0"/>
              <a:t>PC reboots itself for no apparent reason.</a:t>
            </a:r>
          </a:p>
          <a:p>
            <a:pPr lvl="1"/>
            <a:r>
              <a:rPr lang="en-US" dirty="0"/>
              <a:t>Blue Screens of Death appear as the computer crashes.</a:t>
            </a:r>
          </a:p>
          <a:p>
            <a:pPr lvl="1"/>
            <a:r>
              <a:rPr lang="en-US" dirty="0"/>
              <a:t>Causes include faulty components, buggy device drivers or application software, slight corruption of the operating system, and power supply problems.</a:t>
            </a:r>
          </a:p>
        </p:txBody>
      </p:sp>
    </p:spTree>
  </p:cSld>
  <p:clrMapOvr>
    <a:masterClrMapping/>
  </p:clrMapOvr>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p:txBody>
          <a:bodyPr/>
          <a:lstStyle/>
          <a:p>
            <a:r>
              <a:rPr lang="en-US" dirty="0"/>
              <a:t>Techniques</a:t>
            </a:r>
          </a:p>
        </p:txBody>
      </p:sp>
      <p:sp>
        <p:nvSpPr>
          <p:cNvPr id="82947" name="Rectangle 3"/>
          <p:cNvSpPr>
            <a:spLocks noGrp="1" noChangeArrowheads="1"/>
          </p:cNvSpPr>
          <p:nvPr>
            <p:ph idx="1"/>
          </p:nvPr>
        </p:nvSpPr>
        <p:spPr/>
        <p:txBody>
          <a:bodyPr/>
          <a:lstStyle/>
          <a:p>
            <a:r>
              <a:rPr lang="en-US" dirty="0"/>
              <a:t>Isolate the problem by eliminating potential factors.</a:t>
            </a:r>
          </a:p>
          <a:p>
            <a:r>
              <a:rPr lang="en-US" dirty="0"/>
              <a:t>Check, replace, verify good component.</a:t>
            </a:r>
          </a:p>
          <a:p>
            <a:pPr lvl="1"/>
            <a:r>
              <a:rPr lang="en-US" dirty="0"/>
              <a:t>If the hard drive doesn</a:t>
            </a:r>
            <a:r>
              <a:rPr lang="en-US" altLang="ja-JP" dirty="0"/>
              <a:t>’t work, try a different hard drive or try the same hard drive with a different motherboard.</a:t>
            </a:r>
          </a:p>
          <a:p>
            <a:pPr lvl="2"/>
            <a:r>
              <a:rPr lang="en-US" dirty="0"/>
              <a:t>If the new hard drive works, you know it wasn’t the motherboard.</a:t>
            </a:r>
          </a:p>
          <a:p>
            <a:pPr lvl="2"/>
            <a:r>
              <a:rPr lang="en-US" dirty="0"/>
              <a:t>If the same hard drive with a different motherboard works, you can suspect the motherboard.</a:t>
            </a:r>
          </a:p>
          <a:p>
            <a:r>
              <a:rPr lang="en-US" dirty="0"/>
              <a:t>Document your actions to avoid wasting time.</a:t>
            </a:r>
          </a:p>
        </p:txBody>
      </p:sp>
    </p:spTree>
  </p:cSld>
  <p:clrMapOvr>
    <a:masterClrMapping/>
  </p:clrMapOvr>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Title 1"/>
          <p:cNvSpPr>
            <a:spLocks noGrp="1"/>
          </p:cNvSpPr>
          <p:nvPr>
            <p:ph type="title"/>
          </p:nvPr>
        </p:nvSpPr>
        <p:spPr/>
        <p:txBody>
          <a:bodyPr/>
          <a:lstStyle/>
          <a:p>
            <a:r>
              <a:rPr lang="en-US" dirty="0"/>
              <a:t>Options</a:t>
            </a:r>
          </a:p>
        </p:txBody>
      </p:sp>
      <p:sp>
        <p:nvSpPr>
          <p:cNvPr id="83971" name="Content Placeholder 2"/>
          <p:cNvSpPr>
            <a:spLocks noGrp="1"/>
          </p:cNvSpPr>
          <p:nvPr>
            <p:ph idx="1"/>
          </p:nvPr>
        </p:nvSpPr>
        <p:spPr/>
        <p:txBody>
          <a:bodyPr/>
          <a:lstStyle/>
          <a:p>
            <a:r>
              <a:rPr lang="en-US" dirty="0"/>
              <a:t>There are a couple of options for dealing with a motherboard failure.</a:t>
            </a:r>
          </a:p>
          <a:p>
            <a:pPr lvl="1"/>
            <a:r>
              <a:rPr lang="en-US" dirty="0"/>
              <a:t>Catastrophic failure: replace the motherboard.</a:t>
            </a:r>
          </a:p>
          <a:p>
            <a:pPr lvl="1"/>
            <a:r>
              <a:rPr lang="en-US" dirty="0"/>
              <a:t>Component failure: consider an add-on card to replace the device.</a:t>
            </a:r>
          </a:p>
          <a:p>
            <a:pPr lvl="1"/>
            <a:r>
              <a:rPr lang="en-US" dirty="0"/>
              <a:t>Consider a BIOS update or </a:t>
            </a:r>
            <a:br>
              <a:rPr lang="en-US" dirty="0"/>
            </a:br>
            <a:r>
              <a:rPr lang="en-US" dirty="0"/>
              <a:t>replace the motherboard if </a:t>
            </a:r>
            <a:br>
              <a:rPr lang="en-US" dirty="0"/>
            </a:br>
            <a:r>
              <a:rPr lang="en-US" dirty="0"/>
              <a:t>the device issue is a problem </a:t>
            </a:r>
            <a:br>
              <a:rPr lang="en-US" dirty="0"/>
            </a:br>
            <a:r>
              <a:rPr lang="en-US" dirty="0"/>
              <a:t>other than physical damage</a:t>
            </a:r>
          </a:p>
        </p:txBody>
      </p:sp>
      <p:pic>
        <p:nvPicPr>
          <p:cNvPr id="83972" name="Picture 1"/>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5562599" y="3700286"/>
            <a:ext cx="3154363" cy="2308225"/>
          </a:xfrm>
          <a:prstGeom prst="rect">
            <a:avLst/>
          </a:prstGeom>
          <a:noFill/>
          <a:ln w="9525">
            <a:noFill/>
            <a:miter lim="800000"/>
            <a:headEnd/>
            <a:tailEnd/>
          </a:ln>
        </p:spPr>
      </p:pic>
      <p:sp>
        <p:nvSpPr>
          <p:cNvPr id="83973" name="TextBox 2"/>
          <p:cNvSpPr txBox="1">
            <a:spLocks noChangeArrowheads="1"/>
          </p:cNvSpPr>
          <p:nvPr/>
        </p:nvSpPr>
        <p:spPr bwMode="auto">
          <a:xfrm>
            <a:off x="4966189" y="6048401"/>
            <a:ext cx="4025411" cy="369332"/>
          </a:xfrm>
          <a:prstGeom prst="rect">
            <a:avLst/>
          </a:prstGeom>
          <a:noFill/>
          <a:ln w="9525">
            <a:noFill/>
            <a:miter lim="800000"/>
            <a:headEnd/>
            <a:tailEnd/>
          </a:ln>
        </p:spPr>
        <p:txBody>
          <a:bodyPr wrap="none">
            <a:prstTxWarp prst="textNoShape">
              <a:avLst/>
            </a:prstTxWarp>
            <a:spAutoFit/>
          </a:bodyPr>
          <a:lstStyle/>
          <a:p>
            <a:r>
              <a:rPr lang="fr-FR" dirty="0"/>
              <a:t>Figure 7.48  Adaptec PCIe SATA card</a:t>
            </a:r>
            <a:endParaRPr lang="en-US" dirty="0"/>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US" dirty="0">
                <a:cs typeface="MS Gothic" pitchFamily="49" charset="-128"/>
              </a:rPr>
              <a:t>The AT Form Factor (</a:t>
            </a:r>
            <a:r>
              <a:rPr lang="en-US" i="1" dirty="0">
                <a:cs typeface="MS Gothic" pitchFamily="49" charset="-128"/>
              </a:rPr>
              <a:t>continued</a:t>
            </a:r>
            <a:r>
              <a:rPr lang="en-US" dirty="0">
                <a:cs typeface="MS Gothic" pitchFamily="49" charset="-128"/>
              </a:rPr>
              <a:t>)</a:t>
            </a:r>
          </a:p>
        </p:txBody>
      </p:sp>
      <p:pic>
        <p:nvPicPr>
          <p:cNvPr id="8195" name="Content Placeholder 3"/>
          <p:cNvPicPr>
            <a:picLocks noGrp="1" noChangeAspect="1"/>
          </p:cNvPicPr>
          <p:nvPr>
            <p:ph idx="4294967295"/>
          </p:nvPr>
        </p:nvPicPr>
        <p:blipFill>
          <a:blip r:embed="rId3" cstate="email">
            <a:extLst>
              <a:ext uri="{28A0092B-C50C-407E-A947-70E740481C1C}">
                <a14:useLocalDpi xmlns:a14="http://schemas.microsoft.com/office/drawing/2010/main"/>
              </a:ext>
            </a:extLst>
          </a:blip>
          <a:srcRect/>
          <a:stretch>
            <a:fillRect/>
          </a:stretch>
        </p:blipFill>
        <p:spPr>
          <a:xfrm>
            <a:off x="505619" y="1447800"/>
            <a:ext cx="3484563" cy="2233613"/>
          </a:xfrm>
        </p:spPr>
      </p:pic>
      <p:pic>
        <p:nvPicPr>
          <p:cNvPr id="8196" name="Picture 4"/>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5295900" y="3519104"/>
            <a:ext cx="3048000" cy="1547284"/>
          </a:xfrm>
          <a:prstGeom prst="rect">
            <a:avLst/>
          </a:prstGeom>
          <a:noFill/>
          <a:ln w="9525">
            <a:noFill/>
            <a:miter lim="800000"/>
            <a:headEnd/>
            <a:tailEnd/>
          </a:ln>
        </p:spPr>
      </p:pic>
      <p:sp>
        <p:nvSpPr>
          <p:cNvPr id="8198" name="TextBox 6"/>
          <p:cNvSpPr txBox="1">
            <a:spLocks noChangeArrowheads="1"/>
          </p:cNvSpPr>
          <p:nvPr/>
        </p:nvSpPr>
        <p:spPr bwMode="auto">
          <a:xfrm>
            <a:off x="304800" y="3657600"/>
            <a:ext cx="3886200" cy="646331"/>
          </a:xfrm>
          <a:prstGeom prst="rect">
            <a:avLst/>
          </a:prstGeom>
          <a:noFill/>
          <a:ln w="9525">
            <a:noFill/>
            <a:miter lim="800000"/>
            <a:headEnd/>
            <a:tailEnd/>
          </a:ln>
        </p:spPr>
        <p:txBody>
          <a:bodyPr wrap="square">
            <a:prstTxWarp prst="textNoShape">
              <a:avLst/>
            </a:prstTxWarp>
            <a:spAutoFit/>
          </a:bodyPr>
          <a:lstStyle/>
          <a:p>
            <a:r>
              <a:rPr lang="en-US" dirty="0"/>
              <a:t>Figure 7.4  AT motherboard (bottom) and Baby AT motherboard (top)</a:t>
            </a:r>
          </a:p>
        </p:txBody>
      </p:sp>
      <p:sp>
        <p:nvSpPr>
          <p:cNvPr id="8199" name="TextBox 7"/>
          <p:cNvSpPr txBox="1">
            <a:spLocks noChangeArrowheads="1"/>
          </p:cNvSpPr>
          <p:nvPr/>
        </p:nvSpPr>
        <p:spPr bwMode="auto">
          <a:xfrm>
            <a:off x="4953000" y="5145087"/>
            <a:ext cx="3733800" cy="646113"/>
          </a:xfrm>
          <a:prstGeom prst="rect">
            <a:avLst/>
          </a:prstGeom>
          <a:noFill/>
          <a:ln w="9525">
            <a:noFill/>
            <a:miter lim="800000"/>
            <a:headEnd/>
            <a:tailEnd/>
          </a:ln>
        </p:spPr>
        <p:txBody>
          <a:bodyPr wrap="square">
            <a:prstTxWarp prst="textNoShape">
              <a:avLst/>
            </a:prstTxWarp>
            <a:spAutoFit/>
          </a:bodyPr>
          <a:lstStyle/>
          <a:p>
            <a:r>
              <a:rPr lang="en-US" dirty="0"/>
              <a:t>Figure 7.5  Keyboard connector on the back of an AT motherboard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US" dirty="0"/>
              <a:t>ATX Form Factor</a:t>
            </a:r>
          </a:p>
        </p:txBody>
      </p:sp>
      <p:sp>
        <p:nvSpPr>
          <p:cNvPr id="9219" name="Rectangle 3"/>
          <p:cNvSpPr>
            <a:spLocks noGrp="1" noChangeArrowheads="1"/>
          </p:cNvSpPr>
          <p:nvPr>
            <p:ph idx="1"/>
          </p:nvPr>
        </p:nvSpPr>
        <p:spPr/>
        <p:txBody>
          <a:bodyPr/>
          <a:lstStyle/>
          <a:p>
            <a:r>
              <a:rPr lang="en-US" dirty="0">
                <a:solidFill>
                  <a:srgbClr val="C00000"/>
                </a:solidFill>
              </a:rPr>
              <a:t>ATX </a:t>
            </a:r>
            <a:r>
              <a:rPr lang="en-US" dirty="0"/>
              <a:t>was created in 1995.</a:t>
            </a:r>
          </a:p>
          <a:p>
            <a:pPr lvl="1"/>
            <a:r>
              <a:rPr lang="en-US" dirty="0"/>
              <a:t>ATX had many ports accessible from rear of PC including mini-DIN.</a:t>
            </a:r>
          </a:p>
          <a:p>
            <a:pPr lvl="1"/>
            <a:r>
              <a:rPr lang="en-US" dirty="0"/>
              <a:t>CPU and RAM are placed to provide easier access.</a:t>
            </a:r>
          </a:p>
          <a:p>
            <a:pPr lvl="1"/>
            <a:r>
              <a:rPr lang="en-US" dirty="0"/>
              <a:t>RAM was closer to Northbridge and CPU for better performance.</a:t>
            </a: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US" dirty="0">
                <a:cs typeface="MS Gothic" pitchFamily="49" charset="-128"/>
              </a:rPr>
              <a:t>ATX Form Factor (</a:t>
            </a:r>
            <a:r>
              <a:rPr lang="en-US" i="1" dirty="0">
                <a:cs typeface="MS Gothic" pitchFamily="49" charset="-128"/>
              </a:rPr>
              <a:t>continued</a:t>
            </a:r>
            <a:r>
              <a:rPr lang="en-US" dirty="0">
                <a:cs typeface="MS Gothic" pitchFamily="49" charset="-128"/>
              </a:rPr>
              <a:t>)</a:t>
            </a:r>
          </a:p>
        </p:txBody>
      </p:sp>
      <p:pic>
        <p:nvPicPr>
          <p:cNvPr id="10244" name="Content Placeholder 2"/>
          <p:cNvPicPr>
            <a:picLocks noGrp="1" noChangeAspect="1"/>
          </p:cNvPicPr>
          <p:nvPr>
            <p:ph idx="4294967295"/>
          </p:nvPr>
        </p:nvPicPr>
        <p:blipFill>
          <a:blip r:embed="rId3" cstate="email">
            <a:extLst>
              <a:ext uri="{28A0092B-C50C-407E-A947-70E740481C1C}">
                <a14:useLocalDpi xmlns:a14="http://schemas.microsoft.com/office/drawing/2010/main"/>
              </a:ext>
            </a:extLst>
          </a:blip>
          <a:srcRect/>
          <a:stretch>
            <a:fillRect/>
          </a:stretch>
        </p:blipFill>
        <p:spPr>
          <a:xfrm>
            <a:off x="1847850" y="1219200"/>
            <a:ext cx="5314950" cy="4718050"/>
          </a:xfrm>
        </p:spPr>
      </p:pic>
      <p:sp>
        <p:nvSpPr>
          <p:cNvPr id="10243" name="TextBox 4"/>
          <p:cNvSpPr txBox="1">
            <a:spLocks noChangeArrowheads="1"/>
          </p:cNvSpPr>
          <p:nvPr/>
        </p:nvSpPr>
        <p:spPr bwMode="auto">
          <a:xfrm>
            <a:off x="2895600" y="6096000"/>
            <a:ext cx="3734278" cy="369332"/>
          </a:xfrm>
          <a:prstGeom prst="rect">
            <a:avLst/>
          </a:prstGeom>
          <a:noFill/>
          <a:ln w="9525">
            <a:noFill/>
            <a:miter lim="800000"/>
            <a:headEnd/>
            <a:tailEnd/>
          </a:ln>
        </p:spPr>
        <p:txBody>
          <a:bodyPr wrap="none">
            <a:prstTxWarp prst="textNoShape">
              <a:avLst/>
            </a:prstTxWarp>
            <a:spAutoFit/>
          </a:bodyPr>
          <a:lstStyle/>
          <a:p>
            <a:r>
              <a:rPr lang="en-US" dirty="0"/>
              <a:t>Figure 7.6  Early ATX motherboard</a:t>
            </a:r>
          </a:p>
        </p:txBody>
      </p:sp>
    </p:spTree>
  </p:cSld>
  <p:clrMapOvr>
    <a:masterClrMapping/>
  </p:clrMapOvr>
</p:sld>
</file>

<file path=ppt/theme/theme1.xml><?xml version="1.0" encoding="utf-8"?>
<a:theme xmlns:a="http://schemas.openxmlformats.org/drawingml/2006/main" name="1_Default Design">
  <a:themeElements>
    <a:clrScheme name="1_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_Default Design">
      <a:majorFont>
        <a:latin typeface="Verdana"/>
        <a:ea typeface="MS Gothic"/>
        <a:cs typeface=""/>
      </a:majorFont>
      <a:minorFont>
        <a:latin typeface="Verdana"/>
        <a:ea typeface="MS Gothic"/>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93000"/>
          </a:lnSpc>
          <a:spcBef>
            <a:spcPct val="0"/>
          </a:spcBef>
          <a:spcAft>
            <a:spcPct val="0"/>
          </a:spcAft>
          <a:buClr>
            <a:srgbClr val="000000"/>
          </a:buClr>
          <a:buSzPct val="100000"/>
          <a:buFont typeface="Arial" charset="0"/>
          <a:buNone/>
          <a:tabLst/>
          <a:defRPr kumimoji="0" lang="en-GB" sz="1800" b="0" i="0" u="none" strike="noStrike" cap="none" normalizeH="0" baseline="0" smtClean="0">
            <a:ln>
              <a:noFill/>
            </a:ln>
            <a:solidFill>
              <a:schemeClr val="bg1"/>
            </a:solidFill>
            <a:effectLst/>
            <a:latin typeface="Arial" charset="0"/>
            <a:ea typeface="MS Gothic" pitchFamily="49" charset="-128"/>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93000"/>
          </a:lnSpc>
          <a:spcBef>
            <a:spcPct val="0"/>
          </a:spcBef>
          <a:spcAft>
            <a:spcPct val="0"/>
          </a:spcAft>
          <a:buClr>
            <a:srgbClr val="000000"/>
          </a:buClr>
          <a:buSzPct val="100000"/>
          <a:buFont typeface="Arial" charset="0"/>
          <a:buNone/>
          <a:tabLst/>
          <a:defRPr kumimoji="0" lang="en-GB" sz="1800" b="0" i="0" u="none" strike="noStrike" cap="none" normalizeH="0" baseline="0" smtClean="0">
            <a:ln>
              <a:noFill/>
            </a:ln>
            <a:solidFill>
              <a:schemeClr val="bg1"/>
            </a:solidFill>
            <a:effectLst/>
            <a:latin typeface="Arial" charset="0"/>
            <a:ea typeface="MS Gothic" pitchFamily="49" charset="-128"/>
          </a:defRPr>
        </a:defPPr>
      </a:lstStyle>
    </a:lnDef>
  </a:objectDefaults>
  <a:extraClrSchemeLst>
    <a:extraClrScheme>
      <a:clrScheme name="1_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9531</TotalTime>
  <Words>4474</Words>
  <Application>Microsoft Office PowerPoint</Application>
  <PresentationFormat>On-screen Show (4:3)</PresentationFormat>
  <Paragraphs>410</Paragraphs>
  <Slides>68</Slides>
  <Notes>47</Notes>
  <HiddenSlides>0</HiddenSlides>
  <MMClips>0</MMClips>
  <ScaleCrop>false</ScaleCrop>
  <HeadingPairs>
    <vt:vector size="4" baseType="variant">
      <vt:variant>
        <vt:lpstr>Theme</vt:lpstr>
      </vt:variant>
      <vt:variant>
        <vt:i4>1</vt:i4>
      </vt:variant>
      <vt:variant>
        <vt:lpstr>Slide Titles</vt:lpstr>
      </vt:variant>
      <vt:variant>
        <vt:i4>68</vt:i4>
      </vt:variant>
    </vt:vector>
  </HeadingPairs>
  <TitlesOfParts>
    <vt:vector size="69" baseType="lpstr">
      <vt:lpstr>1_Default Design</vt:lpstr>
      <vt:lpstr>Motherboards</vt:lpstr>
      <vt:lpstr>Overview</vt:lpstr>
      <vt:lpstr>Layers of the PCB</vt:lpstr>
      <vt:lpstr>How Motherboards Work</vt:lpstr>
      <vt:lpstr>Form Factors</vt:lpstr>
      <vt:lpstr>AT Form Factor </vt:lpstr>
      <vt:lpstr>The AT Form Factor (continued)</vt:lpstr>
      <vt:lpstr>ATX Form Factor</vt:lpstr>
      <vt:lpstr>ATX Form Factor (continued)</vt:lpstr>
      <vt:lpstr>ATX Form Factor (continued)</vt:lpstr>
      <vt:lpstr>ATX Form Factor (continued)</vt:lpstr>
      <vt:lpstr>ITX</vt:lpstr>
      <vt:lpstr>ITX (continued)</vt:lpstr>
      <vt:lpstr>Proprietary Form Factors</vt:lpstr>
      <vt:lpstr>Chipset</vt:lpstr>
      <vt:lpstr>Chipset (continued)</vt:lpstr>
      <vt:lpstr>Chipset (continued)</vt:lpstr>
      <vt:lpstr>Chipset (continued)</vt:lpstr>
      <vt:lpstr>Motherboard Components</vt:lpstr>
      <vt:lpstr>Motherboard Components (continued)</vt:lpstr>
      <vt:lpstr>Motherboard Components (continued)</vt:lpstr>
      <vt:lpstr>Expansion Bus</vt:lpstr>
      <vt:lpstr>Structure and Function of the Expansion Bus</vt:lpstr>
      <vt:lpstr>Structure and Function of the Expansion Bus (continued)</vt:lpstr>
      <vt:lpstr>Structure and Function of the Expansion Bus (continued)</vt:lpstr>
      <vt:lpstr>Structure and Function of the Expansion Bus (continued)</vt:lpstr>
      <vt:lpstr>Structure and Function of the Expansion Bus (continued)</vt:lpstr>
      <vt:lpstr>PCI</vt:lpstr>
      <vt:lpstr>PCI (continued)</vt:lpstr>
      <vt:lpstr>PCI (continued)</vt:lpstr>
      <vt:lpstr>AGP</vt:lpstr>
      <vt:lpstr>PCI-X</vt:lpstr>
      <vt:lpstr>Mini-PCI</vt:lpstr>
      <vt:lpstr>PCI Express</vt:lpstr>
      <vt:lpstr>PCI Express (continued)</vt:lpstr>
      <vt:lpstr>PCI Express (continued)</vt:lpstr>
      <vt:lpstr>Installing Expansion Cards</vt:lpstr>
      <vt:lpstr>Installing Expansion Cards (continued)</vt:lpstr>
      <vt:lpstr>Installing Expansion Cards (continued)</vt:lpstr>
      <vt:lpstr>Installing Expansion Cards (continued)</vt:lpstr>
      <vt:lpstr>Installing Expansion Cards (continued)</vt:lpstr>
      <vt:lpstr>Installing Expansion Cards (continued)</vt:lpstr>
      <vt:lpstr>Installing Expansion Cards (continued)</vt:lpstr>
      <vt:lpstr>Installing Expansion Cards (continued)</vt:lpstr>
      <vt:lpstr>Installing Expansion Cards (continued)</vt:lpstr>
      <vt:lpstr>Installing Expansion Cards (continued)</vt:lpstr>
      <vt:lpstr>Installing Expansion Cards (continued)</vt:lpstr>
      <vt:lpstr>Installing Expansion Cards (continued)</vt:lpstr>
      <vt:lpstr>Installing Expansion Cards (continued)</vt:lpstr>
      <vt:lpstr>Installing Expansion Cards (continued)</vt:lpstr>
      <vt:lpstr>Troubleshooting Expansion Cards</vt:lpstr>
      <vt:lpstr>Troubleshooting Expansion Cards (continued)</vt:lpstr>
      <vt:lpstr>Troubleshooting Expansion Cards (continued)</vt:lpstr>
      <vt:lpstr>Troubleshooting Expansion Cards (continued)</vt:lpstr>
      <vt:lpstr>Troubleshooting Expansion Cards (continued)</vt:lpstr>
      <vt:lpstr>Troubleshooting Expansion Cards (continued)</vt:lpstr>
      <vt:lpstr>Upgrading and Installing Motherboards</vt:lpstr>
      <vt:lpstr>Installing a Motherboard</vt:lpstr>
      <vt:lpstr>Installing a Motherboard (continued)</vt:lpstr>
      <vt:lpstr>Installing a Motherboard (continued)</vt:lpstr>
      <vt:lpstr>Installing a Motherboard (continued)</vt:lpstr>
      <vt:lpstr>Installing a Motherboard (continued)</vt:lpstr>
      <vt:lpstr>Installing a Motherboard (continued)</vt:lpstr>
      <vt:lpstr>Troubleshooting Motherboards</vt:lpstr>
      <vt:lpstr>Symptoms (continued)</vt:lpstr>
      <vt:lpstr>Symptoms (continued)</vt:lpstr>
      <vt:lpstr>Techniques</vt:lpstr>
      <vt:lpstr>Options</vt:lpstr>
    </vt:vector>
  </TitlesOfParts>
  <Company>Home Sweet Home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7</dc:title>
  <dc:creator>Darril Gibson</dc:creator>
  <cp:lastModifiedBy>Pineda, Angelo</cp:lastModifiedBy>
  <cp:revision>204</cp:revision>
  <dcterms:created xsi:type="dcterms:W3CDTF">2016-02-09T23:39:05Z</dcterms:created>
  <dcterms:modified xsi:type="dcterms:W3CDTF">2016-06-20T14:27:10Z</dcterms:modified>
</cp:coreProperties>
</file>