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6"/>
  </p:notesMasterIdLst>
  <p:handoutMasterIdLst>
    <p:handoutMasterId r:id="rId67"/>
  </p:handoutMasterIdLst>
  <p:sldIdLst>
    <p:sldId id="256" r:id="rId2"/>
    <p:sldId id="259" r:id="rId3"/>
    <p:sldId id="260" r:id="rId4"/>
    <p:sldId id="262" r:id="rId5"/>
    <p:sldId id="263" r:id="rId6"/>
    <p:sldId id="264" r:id="rId7"/>
    <p:sldId id="265" r:id="rId8"/>
    <p:sldId id="266" r:id="rId9"/>
    <p:sldId id="267" r:id="rId10"/>
    <p:sldId id="268" r:id="rId11"/>
    <p:sldId id="269" r:id="rId12"/>
    <p:sldId id="270" r:id="rId13"/>
    <p:sldId id="322" r:id="rId14"/>
    <p:sldId id="272" r:id="rId15"/>
    <p:sldId id="273" r:id="rId16"/>
    <p:sldId id="274" r:id="rId17"/>
    <p:sldId id="323" r:id="rId18"/>
    <p:sldId id="324" r:id="rId19"/>
    <p:sldId id="275" r:id="rId20"/>
    <p:sldId id="276" r:id="rId21"/>
    <p:sldId id="325" r:id="rId22"/>
    <p:sldId id="278" r:id="rId23"/>
    <p:sldId id="326" r:id="rId24"/>
    <p:sldId id="327" r:id="rId25"/>
    <p:sldId id="328" r:id="rId26"/>
    <p:sldId id="344" r:id="rId27"/>
    <p:sldId id="329" r:id="rId28"/>
    <p:sldId id="330" r:id="rId29"/>
    <p:sldId id="343" r:id="rId30"/>
    <p:sldId id="279" r:id="rId31"/>
    <p:sldId id="280" r:id="rId32"/>
    <p:sldId id="341" r:id="rId33"/>
    <p:sldId id="331" r:id="rId34"/>
    <p:sldId id="345" r:id="rId35"/>
    <p:sldId id="332" r:id="rId36"/>
    <p:sldId id="346" r:id="rId37"/>
    <p:sldId id="347" r:id="rId38"/>
    <p:sldId id="333" r:id="rId39"/>
    <p:sldId id="281" r:id="rId40"/>
    <p:sldId id="334" r:id="rId41"/>
    <p:sldId id="335" r:id="rId42"/>
    <p:sldId id="336" r:id="rId43"/>
    <p:sldId id="295" r:id="rId44"/>
    <p:sldId id="296" r:id="rId45"/>
    <p:sldId id="297" r:id="rId46"/>
    <p:sldId id="298" r:id="rId47"/>
    <p:sldId id="300" r:id="rId48"/>
    <p:sldId id="301" r:id="rId49"/>
    <p:sldId id="302" r:id="rId50"/>
    <p:sldId id="303" r:id="rId51"/>
    <p:sldId id="304" r:id="rId52"/>
    <p:sldId id="305" r:id="rId53"/>
    <p:sldId id="306" r:id="rId54"/>
    <p:sldId id="337" r:id="rId55"/>
    <p:sldId id="338" r:id="rId56"/>
    <p:sldId id="307" r:id="rId57"/>
    <p:sldId id="310" r:id="rId58"/>
    <p:sldId id="340" r:id="rId59"/>
    <p:sldId id="342" r:id="rId60"/>
    <p:sldId id="339" r:id="rId61"/>
    <p:sldId id="312" r:id="rId62"/>
    <p:sldId id="311" r:id="rId63"/>
    <p:sldId id="313" r:id="rId64"/>
    <p:sldId id="314" r:id="rId65"/>
  </p:sldIdLst>
  <p:sldSz cx="9144000" cy="6858000" type="screen4x3"/>
  <p:notesSz cx="6858000" cy="9144000"/>
  <p:defaultTextStyle>
    <a:defPPr>
      <a:defRPr lang="en-GB"/>
    </a:defPPr>
    <a:lvl1pPr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1pPr>
    <a:lvl2pPr marL="4572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2pPr>
    <a:lvl3pPr marL="9144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3pPr>
    <a:lvl4pPr marL="13716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4pPr>
    <a:lvl5pPr marL="1828800" algn="l" defTabSz="457200" rtl="0" fontAlgn="base">
      <a:lnSpc>
        <a:spcPct val="93000"/>
      </a:lnSpc>
      <a:spcBef>
        <a:spcPct val="0"/>
      </a:spcBef>
      <a:spcAft>
        <a:spcPct val="0"/>
      </a:spcAft>
      <a:buClr>
        <a:srgbClr val="000000"/>
      </a:buClr>
      <a:buSzPct val="100000"/>
      <a:buFont typeface="Arial" charset="0"/>
      <a:defRPr kern="1200">
        <a:solidFill>
          <a:schemeClr val="bg1"/>
        </a:solidFill>
        <a:latin typeface="Arial" charset="0"/>
        <a:ea typeface="MS Gothic" pitchFamily="49" charset="-128"/>
        <a:cs typeface="+mn-cs"/>
      </a:defRPr>
    </a:lvl5pPr>
    <a:lvl6pPr marL="2286000" algn="l" defTabSz="914400" rtl="0" eaLnBrk="1" latinLnBrk="0" hangingPunct="1">
      <a:defRPr kern="1200">
        <a:solidFill>
          <a:schemeClr val="bg1"/>
        </a:solidFill>
        <a:latin typeface="Arial" charset="0"/>
        <a:ea typeface="MS Gothic" pitchFamily="49" charset="-128"/>
        <a:cs typeface="+mn-cs"/>
      </a:defRPr>
    </a:lvl6pPr>
    <a:lvl7pPr marL="2743200" algn="l" defTabSz="914400" rtl="0" eaLnBrk="1" latinLnBrk="0" hangingPunct="1">
      <a:defRPr kern="1200">
        <a:solidFill>
          <a:schemeClr val="bg1"/>
        </a:solidFill>
        <a:latin typeface="Arial" charset="0"/>
        <a:ea typeface="MS Gothic" pitchFamily="49" charset="-128"/>
        <a:cs typeface="+mn-cs"/>
      </a:defRPr>
    </a:lvl7pPr>
    <a:lvl8pPr marL="3200400" algn="l" defTabSz="914400" rtl="0" eaLnBrk="1" latinLnBrk="0" hangingPunct="1">
      <a:defRPr kern="1200">
        <a:solidFill>
          <a:schemeClr val="bg1"/>
        </a:solidFill>
        <a:latin typeface="Arial" charset="0"/>
        <a:ea typeface="MS Gothic" pitchFamily="49" charset="-128"/>
        <a:cs typeface="+mn-cs"/>
      </a:defRPr>
    </a:lvl8pPr>
    <a:lvl9pPr marL="3657600" algn="l" defTabSz="914400" rtl="0" eaLnBrk="1" latinLnBrk="0" hangingPunct="1">
      <a:defRPr kern="1200">
        <a:solidFill>
          <a:schemeClr val="bg1"/>
        </a:solidFill>
        <a:latin typeface="Arial" charset="0"/>
        <a:ea typeface="MS Gothic" pitchFamily="49"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A50021"/>
    <a:srgbClr val="006600"/>
    <a:srgbClr val="008000"/>
    <a:srgbClr val="8000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37" autoAdjust="0"/>
    <p:restoredTop sz="85878" autoAdjust="0"/>
  </p:normalViewPr>
  <p:slideViewPr>
    <p:cSldViewPr>
      <p:cViewPr varScale="1">
        <p:scale>
          <a:sx n="63" d="100"/>
          <a:sy n="63" d="100"/>
        </p:scale>
        <p:origin x="-1734" y="-96"/>
      </p:cViewPr>
      <p:guideLst>
        <p:guide orient="horz" pos="2160"/>
        <p:guide pos="2880"/>
      </p:guideLst>
    </p:cSldViewPr>
  </p:slideViewPr>
  <p:outlineViewPr>
    <p:cViewPr varScale="1">
      <p:scale>
        <a:sx n="33" d="100"/>
        <a:sy n="33" d="100"/>
      </p:scale>
      <p:origin x="0" y="25938"/>
    </p:cViewPr>
    <p:sldLst>
      <p:sld r:id="rId1" collapse="1"/>
    </p:sldLst>
  </p:outlineViewPr>
  <p:notesTextViewPr>
    <p:cViewPr>
      <p:scale>
        <a:sx n="100" d="100"/>
        <a:sy n="100" d="100"/>
      </p:scale>
      <p:origin x="0" y="0"/>
    </p:cViewPr>
  </p:notesTextViewPr>
  <p:sorterViewPr>
    <p:cViewPr>
      <p:scale>
        <a:sx n="125" d="100"/>
        <a:sy n="125" d="100"/>
      </p:scale>
      <p:origin x="0" y="7356"/>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DEC0836C-30D6-4107-90E7-87137C46E89F}" type="datetimeFigureOut">
              <a:rPr lang="en-US"/>
              <a:pPr>
                <a:defRPr/>
              </a:pPr>
              <a:t>6/20/2016</a:t>
            </a:fld>
            <a:endParaRPr lang="en-US" dirty="0"/>
          </a:p>
        </p:txBody>
      </p:sp>
      <p:sp>
        <p:nvSpPr>
          <p:cNvPr id="563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charset="0"/>
              <a:buNone/>
              <a:defRPr sz="1200">
                <a:latin typeface="Arial" charset="0"/>
                <a:ea typeface="MS Gothic" pitchFamily="49" charset="-128"/>
                <a:cs typeface="+mn-cs"/>
              </a:defRPr>
            </a:lvl1pPr>
          </a:lstStyle>
          <a:p>
            <a:pPr>
              <a:defRPr/>
            </a:pPr>
            <a:endParaRPr lang="en-US" dirty="0"/>
          </a:p>
        </p:txBody>
      </p:sp>
      <p:sp>
        <p:nvSpPr>
          <p:cNvPr id="563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smtClean="0">
                <a:latin typeface="Arial" pitchFamily="34" charset="0"/>
              </a:defRPr>
            </a:lvl1pPr>
          </a:lstStyle>
          <a:p>
            <a:pPr>
              <a:defRPr/>
            </a:pPr>
            <a:fld id="{7A27140B-9501-466F-855B-259EACC2DBD0}" type="slidenum">
              <a:rPr lang="en-US"/>
              <a:pPr>
                <a:defRPr/>
              </a:pPr>
              <a:t>‹#›</a:t>
            </a:fld>
            <a:endParaRPr lang="en-US" dirty="0"/>
          </a:p>
        </p:txBody>
      </p:sp>
    </p:spTree>
    <p:extLst>
      <p:ext uri="{BB962C8B-B14F-4D97-AF65-F5344CB8AC3E}">
        <p14:creationId xmlns:p14="http://schemas.microsoft.com/office/powerpoint/2010/main" val="226413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3555" name="Text Box 2"/>
          <p:cNvSpPr txBox="1">
            <a:spLocks noChangeArrowheads="1"/>
          </p:cNvSpPr>
          <p:nvPr/>
        </p:nvSpPr>
        <p:spPr bwMode="auto">
          <a:xfrm>
            <a:off x="0"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3556" name="Text Box 3"/>
          <p:cNvSpPr txBox="1">
            <a:spLocks noChangeArrowheads="1"/>
          </p:cNvSpPr>
          <p:nvPr/>
        </p:nvSpPr>
        <p:spPr bwMode="auto">
          <a:xfrm>
            <a:off x="3884613" y="0"/>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8677" name="Rectangle 4"/>
          <p:cNvSpPr>
            <a:spLocks noGrp="1" noRot="1" noChangeAspect="1" noChangeArrowheads="1"/>
          </p:cNvSpPr>
          <p:nvPr>
            <p:ph type="sldImg"/>
          </p:nvPr>
        </p:nvSpPr>
        <p:spPr bwMode="auto">
          <a:xfrm>
            <a:off x="1143000" y="685800"/>
            <a:ext cx="4570413" cy="3427413"/>
          </a:xfrm>
          <a:prstGeom prst="rect">
            <a:avLst/>
          </a:prstGeom>
          <a:noFill/>
          <a:ln w="936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23559" name="Text Box 6"/>
          <p:cNvSpPr txBox="1">
            <a:spLocks noChangeArrowheads="1"/>
          </p:cNvSpPr>
          <p:nvPr/>
        </p:nvSpPr>
        <p:spPr bwMode="auto">
          <a:xfrm>
            <a:off x="0" y="8683625"/>
            <a:ext cx="2971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defRPr/>
            </a:pPr>
            <a:endParaRPr lang="en-US" dirty="0"/>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Font typeface="Arial"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smtClean="0">
                <a:solidFill>
                  <a:srgbClr val="000000"/>
                </a:solidFill>
                <a:latin typeface="Arial" pitchFamily="34" charset="0"/>
              </a:defRPr>
            </a:lvl1pPr>
          </a:lstStyle>
          <a:p>
            <a:pPr>
              <a:defRPr/>
            </a:pPr>
            <a:fld id="{87EF17A8-8DED-444C-A874-FE5A782D1865}" type="slidenum">
              <a:rPr lang="en-GB"/>
              <a:pPr>
                <a:defRPr/>
              </a:pPr>
              <a:t>‹#›</a:t>
            </a:fld>
            <a:endParaRPr lang="en-GB" dirty="0"/>
          </a:p>
        </p:txBody>
      </p:sp>
    </p:spTree>
    <p:extLst>
      <p:ext uri="{BB962C8B-B14F-4D97-AF65-F5344CB8AC3E}">
        <p14:creationId xmlns:p14="http://schemas.microsoft.com/office/powerpoint/2010/main" val="70001394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ＭＳ Ｐゴシック" charset="0"/>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charset="0"/>
                <a:ea typeface="MS Gothic" pitchFamily="49" charset="-128"/>
              </a:defRPr>
            </a:lvl9pPr>
          </a:lstStyle>
          <a:p>
            <a:pPr eaLnBrk="1" hangingPunct="1">
              <a:buFont typeface="Arial" charset="0"/>
              <a:buNone/>
            </a:pPr>
            <a:fld id="{ACA0A586-6EA0-4DA4-8A79-EAD7E5CC3B26}" type="slidenum">
              <a:rPr lang="en-GB" altLang="en-US">
                <a:solidFill>
                  <a:srgbClr val="000000"/>
                </a:solidFill>
              </a:rPr>
              <a:pPr eaLnBrk="1" hangingPunct="1">
                <a:buFont typeface="Arial" charset="0"/>
                <a:buNone/>
              </a:pPr>
              <a:t>1</a:t>
            </a:fld>
            <a:endParaRPr lang="en-GB" altLang="en-US" dirty="0">
              <a:solidFill>
                <a:srgbClr val="000000"/>
              </a:solidFill>
            </a:endParaRPr>
          </a:p>
        </p:txBody>
      </p:sp>
      <p:sp>
        <p:nvSpPr>
          <p:cNvPr id="29699" name="Text Box 1"/>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29700" name="Rectangle 2"/>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Every time you press a key on your keyboard, a scanning chip in the keyboard notices which key you pressed. Then the scanner sends a coded pattern of ones and zeros—called the scan code—to the keyboard controller. Every key on your keyboard has a unique scan code. The keyboard controller stores the scan code in its own register. Does it surprise you that the lowly keyboard controller has a register similar to a CPU? Lots of chips have registers—not just CPUs (see Figure 6.6).</a:t>
            </a:r>
          </a:p>
        </p:txBody>
      </p:sp>
      <p:sp>
        <p:nvSpPr>
          <p:cNvPr id="7782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69B239A4-7A9C-4323-AE20-2B66A519B9DB}" type="slidenum">
              <a:rPr lang="en-GB" altLang="en-US">
                <a:solidFill>
                  <a:srgbClr val="000000"/>
                </a:solidFill>
              </a:rPr>
              <a:pPr eaLnBrk="1" hangingPunct="1"/>
              <a:t>10</a:t>
            </a:fld>
            <a:endParaRPr lang="en-GB" altLang="en-US" dirty="0">
              <a:solidFill>
                <a:srgbClr val="000000"/>
              </a:solidFill>
            </a:endParaRPr>
          </a:p>
        </p:txBody>
      </p:sp>
    </p:spTree>
    <p:extLst>
      <p:ext uri="{BB962C8B-B14F-4D97-AF65-F5344CB8AC3E}">
        <p14:creationId xmlns:p14="http://schemas.microsoft.com/office/powerpoint/2010/main" val="2619476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How does the CPU get the scan code out of the keyboard controller (see Figure 6.7)? While we’re at it, how does the CPU tell the keyboard to change the typematic buffer rate (when you hold down a key and the letter repeats) or to turn the number lock LED on and off, to mention just a few other jobs the keyboard needs to do for the system? The point is that the keyboard controller must be able to respond to multiple commands, not just one.</a:t>
            </a:r>
          </a:p>
        </p:txBody>
      </p:sp>
      <p:sp>
        <p:nvSpPr>
          <p:cNvPr id="7885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F088FC87-5CA9-45C8-96B0-23BA750FC9B7}" type="slidenum">
              <a:rPr lang="en-GB" altLang="en-US">
                <a:solidFill>
                  <a:srgbClr val="000000"/>
                </a:solidFill>
              </a:rPr>
              <a:pPr eaLnBrk="1" hangingPunct="1"/>
              <a:t>11</a:t>
            </a:fld>
            <a:endParaRPr lang="en-GB" altLang="en-US" dirty="0">
              <a:solidFill>
                <a:srgbClr val="000000"/>
              </a:solidFill>
            </a:endParaRPr>
          </a:p>
        </p:txBody>
      </p:sp>
    </p:spTree>
    <p:extLst>
      <p:ext uri="{BB962C8B-B14F-4D97-AF65-F5344CB8AC3E}">
        <p14:creationId xmlns:p14="http://schemas.microsoft.com/office/powerpoint/2010/main" val="2571940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Modern motherboards use a type of ROM called flash ROM that differs from traditional ROM in that you can update and change the contents through a very specific process called “flashing the ROM,” covered later in this chapter. Figure 6.8 shows a typical flash ROM chip on a motherboard. </a:t>
            </a:r>
          </a:p>
        </p:txBody>
      </p:sp>
      <p:sp>
        <p:nvSpPr>
          <p:cNvPr id="7987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D8F947F7-D210-4FD7-B878-5B097B5EBC8E}" type="slidenum">
              <a:rPr lang="en-GB" altLang="en-US">
                <a:solidFill>
                  <a:srgbClr val="000000"/>
                </a:solidFill>
              </a:rPr>
              <a:pPr eaLnBrk="1" hangingPunct="1"/>
              <a:t>14</a:t>
            </a:fld>
            <a:endParaRPr lang="en-GB" altLang="en-US" dirty="0">
              <a:solidFill>
                <a:srgbClr val="000000"/>
              </a:solidFill>
            </a:endParaRPr>
          </a:p>
        </p:txBody>
      </p:sp>
    </p:spTree>
    <p:extLst>
      <p:ext uri="{BB962C8B-B14F-4D97-AF65-F5344CB8AC3E}">
        <p14:creationId xmlns:p14="http://schemas.microsoft.com/office/powerpoint/2010/main" val="946044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Every motherboard has a flash ROM chip, called the system ROM chip because it contains code that enables your CPU to talk to the basic hardware of your PC (see Figure 6.9). </a:t>
            </a:r>
          </a:p>
        </p:txBody>
      </p:sp>
      <p:sp>
        <p:nvSpPr>
          <p:cNvPr id="8090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0B19F8D0-7F61-401F-85CC-9D3DE07A6EB6}" type="slidenum">
              <a:rPr lang="en-GB" altLang="en-US">
                <a:solidFill>
                  <a:srgbClr val="000000"/>
                </a:solidFill>
              </a:rPr>
              <a:pPr eaLnBrk="1" hangingPunct="1"/>
              <a:t>15</a:t>
            </a:fld>
            <a:endParaRPr lang="en-GB" altLang="en-US" dirty="0">
              <a:solidFill>
                <a:srgbClr val="000000"/>
              </a:solidFill>
            </a:endParaRPr>
          </a:p>
        </p:txBody>
      </p:sp>
    </p:spTree>
    <p:extLst>
      <p:ext uri="{BB962C8B-B14F-4D97-AF65-F5344CB8AC3E}">
        <p14:creationId xmlns:p14="http://schemas.microsoft.com/office/powerpoint/2010/main" val="74445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The hundreds of little programs stored on the system ROM chip on the motherboard are called, collectively, the system BIOS (see Figure 6.10). Techs call programs stored on ROM chips of any sort firmware.</a:t>
            </a:r>
          </a:p>
        </p:txBody>
      </p:sp>
      <p:sp>
        <p:nvSpPr>
          <p:cNvPr id="81924"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7C348D33-84BE-4EBB-AC42-354251EFE858}" type="slidenum">
              <a:rPr lang="en-GB" altLang="en-US">
                <a:solidFill>
                  <a:srgbClr val="000000"/>
                </a:solidFill>
              </a:rPr>
              <a:pPr eaLnBrk="1" hangingPunct="1"/>
              <a:t>16</a:t>
            </a:fld>
            <a:endParaRPr lang="en-GB" altLang="en-US" dirty="0">
              <a:solidFill>
                <a:srgbClr val="000000"/>
              </a:solidFill>
            </a:endParaRPr>
          </a:p>
        </p:txBody>
      </p:sp>
    </p:spTree>
    <p:extLst>
      <p:ext uri="{BB962C8B-B14F-4D97-AF65-F5344CB8AC3E}">
        <p14:creationId xmlns:p14="http://schemas.microsoft.com/office/powerpoint/2010/main" val="24044316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Years ago, CMOS was a separate chip on the motherboard, as shown in Figure 6.11. Today, the CMOS is almost always built into the Southbridge.</a:t>
            </a:r>
          </a:p>
        </p:txBody>
      </p:sp>
      <p:sp>
        <p:nvSpPr>
          <p:cNvPr id="8294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4A0F3E19-578E-4286-88DA-241E5CB44978}" type="slidenum">
              <a:rPr lang="en-GB" altLang="en-US">
                <a:solidFill>
                  <a:srgbClr val="000000"/>
                </a:solidFill>
              </a:rPr>
              <a:pPr eaLnBrk="1" hangingPunct="1"/>
              <a:t>20</a:t>
            </a:fld>
            <a:endParaRPr lang="en-GB" altLang="en-US" dirty="0">
              <a:solidFill>
                <a:srgbClr val="000000"/>
              </a:solidFill>
            </a:endParaRPr>
          </a:p>
        </p:txBody>
      </p:sp>
    </p:spTree>
    <p:extLst>
      <p:ext uri="{BB962C8B-B14F-4D97-AF65-F5344CB8AC3E}">
        <p14:creationId xmlns:p14="http://schemas.microsoft.com/office/powerpoint/2010/main" val="1029457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Every PC ships with a program built into the system ROM called the CMOS setup program or the system setup utility that enables you to access and modify CMOS data. When you fire up your computer in the morning, the first thing you likely see is the BIOS information. It might look like the example shown in Figure 6.12 or perhaps like the example shown in Figure 6.13.</a:t>
            </a:r>
          </a:p>
        </p:txBody>
      </p:sp>
      <p:sp>
        <p:nvSpPr>
          <p:cNvPr id="8397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7FCC4614-263C-4BF6-9B3A-0BD139E9D98C}" type="slidenum">
              <a:rPr lang="en-GB" altLang="en-US">
                <a:solidFill>
                  <a:srgbClr val="000000"/>
                </a:solidFill>
              </a:rPr>
              <a:pPr eaLnBrk="1" hangingPunct="1"/>
              <a:t>22</a:t>
            </a:fld>
            <a:endParaRPr lang="en-GB" altLang="en-US" dirty="0">
              <a:solidFill>
                <a:srgbClr val="000000"/>
              </a:solidFill>
            </a:endParaRPr>
          </a:p>
        </p:txBody>
      </p:sp>
    </p:spTree>
    <p:extLst>
      <p:ext uri="{BB962C8B-B14F-4D97-AF65-F5344CB8AC3E}">
        <p14:creationId xmlns:p14="http://schemas.microsoft.com/office/powerpoint/2010/main" val="4881436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8499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51978638-6F94-4151-961C-63EE94A1C273}" type="slidenum">
              <a:rPr lang="en-GB" altLang="en-US">
                <a:solidFill>
                  <a:srgbClr val="000000"/>
                </a:solidFill>
              </a:rPr>
              <a:pPr eaLnBrk="1" hangingPunct="1"/>
              <a:t>31</a:t>
            </a:fld>
            <a:endParaRPr lang="en-GB" altLang="en-US" dirty="0">
              <a:solidFill>
                <a:srgbClr val="000000"/>
              </a:solidFill>
            </a:endParaRPr>
          </a:p>
        </p:txBody>
      </p:sp>
    </p:spTree>
    <p:extLst>
      <p:ext uri="{BB962C8B-B14F-4D97-AF65-F5344CB8AC3E}">
        <p14:creationId xmlns:p14="http://schemas.microsoft.com/office/powerpoint/2010/main" val="1449431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8499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51978638-6F94-4151-961C-63EE94A1C273}" type="slidenum">
              <a:rPr lang="en-GB" altLang="en-US">
                <a:solidFill>
                  <a:srgbClr val="000000"/>
                </a:solidFill>
              </a:rPr>
              <a:pPr eaLnBrk="1" hangingPunct="1"/>
              <a:t>32</a:t>
            </a:fld>
            <a:endParaRPr lang="en-GB" altLang="en-US" dirty="0">
              <a:solidFill>
                <a:srgbClr val="000000"/>
              </a:solidFill>
            </a:endParaRPr>
          </a:p>
        </p:txBody>
      </p:sp>
    </p:spTree>
    <p:extLst>
      <p:ext uri="{BB962C8B-B14F-4D97-AF65-F5344CB8AC3E}">
        <p14:creationId xmlns:p14="http://schemas.microsoft.com/office/powerpoint/2010/main" val="1449431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ltLang="en-US" dirty="0"/>
          </a:p>
        </p:txBody>
      </p:sp>
      <p:sp>
        <p:nvSpPr>
          <p:cNvPr id="8602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DD533D02-F442-4336-92CF-AADC8EEE5B00}" type="slidenum">
              <a:rPr lang="en-GB" altLang="en-US">
                <a:solidFill>
                  <a:srgbClr val="000000"/>
                </a:solidFill>
              </a:rPr>
              <a:pPr eaLnBrk="1" hangingPunct="1"/>
              <a:t>39</a:t>
            </a:fld>
            <a:endParaRPr lang="en-GB" altLang="en-US" dirty="0">
              <a:solidFill>
                <a:srgbClr val="000000"/>
              </a:solidFill>
            </a:endParaRPr>
          </a:p>
        </p:txBody>
      </p:sp>
    </p:spTree>
    <p:extLst>
      <p:ext uri="{BB962C8B-B14F-4D97-AF65-F5344CB8AC3E}">
        <p14:creationId xmlns:p14="http://schemas.microsoft.com/office/powerpoint/2010/main" val="3973473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790D3B5B-6785-4CF9-B55D-8DB899AB035B}" type="slidenum">
              <a:rPr lang="en-GB" altLang="en-US">
                <a:solidFill>
                  <a:srgbClr val="000000"/>
                </a:solidFill>
              </a:rPr>
              <a:pPr eaLnBrk="1" hangingPunct="1"/>
              <a:t>2</a:t>
            </a:fld>
            <a:endParaRPr lang="en-GB" altLang="en-US" dirty="0">
              <a:solidFill>
                <a:srgbClr val="000000"/>
              </a:solidFill>
            </a:endParaRPr>
          </a:p>
        </p:txBody>
      </p:sp>
      <p:sp>
        <p:nvSpPr>
          <p:cNvPr id="69635"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CD16161A-25DB-496E-A4AA-E119DF03E0F1}" type="slidenum">
              <a:rPr lang="en-GB" altLang="en-US" sz="1200">
                <a:solidFill>
                  <a:srgbClr val="000000"/>
                </a:solidFill>
              </a:rPr>
              <a:pPr algn="r" eaLnBrk="1" hangingPunct="1">
                <a:lnSpc>
                  <a:spcPct val="100000"/>
                </a:lnSpc>
              </a:pPr>
              <a:t>2</a:t>
            </a:fld>
            <a:endParaRPr lang="en-GB" altLang="en-US" sz="1200" dirty="0">
              <a:solidFill>
                <a:srgbClr val="000000"/>
              </a:solidFill>
            </a:endParaRPr>
          </a:p>
        </p:txBody>
      </p:sp>
      <p:sp>
        <p:nvSpPr>
          <p:cNvPr id="69636"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69637" name="Rectangle 3"/>
          <p:cNvSpPr>
            <a:spLocks noGrp="1" noChangeArrowheads="1"/>
          </p:cNvSpPr>
          <p:nvPr>
            <p:ph type="body"/>
          </p:nvPr>
        </p:nvSpPr>
        <p:spPr>
          <a:xfrm>
            <a:off x="685800" y="4343400"/>
            <a:ext cx="5486400" cy="4116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dirty="0"/>
          </a:p>
        </p:txBody>
      </p:sp>
    </p:spTree>
    <p:extLst>
      <p:ext uri="{BB962C8B-B14F-4D97-AF65-F5344CB8AC3E}">
        <p14:creationId xmlns:p14="http://schemas.microsoft.com/office/powerpoint/2010/main" val="1986676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The first way to BYOB is to put the BIOS on the hardware device itself. Look at the card displayed in Figure 6.33. This is a serial ATA RAID hard drive controller—basically just a card that lets you add more hard drives to a PC. The chip in the center with the wires coming out the sides is a flash ROM that stores BIOS for the card. The system BIOS does not have a clue about how to talk to this card, but that’s okay, because this card brings its own BIOS on what’s called an option ROM chip.</a:t>
            </a:r>
          </a:p>
        </p:txBody>
      </p:sp>
      <p:sp>
        <p:nvSpPr>
          <p:cNvPr id="9318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8A5F0A19-5D22-458C-B00A-41AA9367AD12}" type="slidenum">
              <a:rPr lang="en-GB" altLang="en-US">
                <a:solidFill>
                  <a:srgbClr val="000000"/>
                </a:solidFill>
              </a:rPr>
              <a:pPr eaLnBrk="1" hangingPunct="1"/>
              <a:t>44</a:t>
            </a:fld>
            <a:endParaRPr lang="en-GB" altLang="en-US" dirty="0">
              <a:solidFill>
                <a:srgbClr val="000000"/>
              </a:solidFill>
            </a:endParaRPr>
          </a:p>
        </p:txBody>
      </p:sp>
    </p:spTree>
    <p:extLst>
      <p:ext uri="{BB962C8B-B14F-4D97-AF65-F5344CB8AC3E}">
        <p14:creationId xmlns:p14="http://schemas.microsoft.com/office/powerpoint/2010/main" val="354909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Most BIOS that come on option ROMs tell you that they exist by displaying information when you boot the system. Figure 6.34 shows a typical example of an option ROM advertising itself.</a:t>
            </a:r>
          </a:p>
          <a:p>
            <a:endParaRPr lang="en-US" sz="1200" b="0" i="0" u="none" strike="noStrike" kern="1200" baseline="0" dirty="0">
              <a:solidFill>
                <a:srgbClr val="000000"/>
              </a:solidFill>
              <a:latin typeface="Times New Roman" pitchFamily="18" charset="0"/>
              <a:ea typeface="MS PGothic" pitchFamily="34" charset="-128"/>
              <a:cs typeface="ＭＳ Ｐゴシック" charset="0"/>
            </a:endParaRPr>
          </a:p>
          <a:p>
            <a:r>
              <a:rPr lang="en-US" sz="1200" b="0" i="0" u="none" strike="noStrike" kern="1200" baseline="0" dirty="0">
                <a:solidFill>
                  <a:srgbClr val="000000"/>
                </a:solidFill>
                <a:latin typeface="Times New Roman" pitchFamily="18" charset="0"/>
                <a:ea typeface="MS PGothic" pitchFamily="34" charset="-128"/>
                <a:cs typeface="ＭＳ Ｐゴシック" charset="0"/>
              </a:rPr>
              <a:t>In the early days of the PC, you could find all sorts of devices with BIOS on option ROMs. Today, option ROMs have mostly been replaced by more flexible software methods (more on device driver software in the next section), with one major exception: video cards. Every video card made today contains its own BIOS. Option ROMs work well but are hard to upgrade. For this reason, most hardware relies on software for BYOB. </a:t>
            </a:r>
            <a:endParaRPr lang="en-US" altLang="en-US" dirty="0"/>
          </a:p>
        </p:txBody>
      </p:sp>
      <p:sp>
        <p:nvSpPr>
          <p:cNvPr id="9421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A1311DB7-CB91-4712-A401-A4FEFFC611DC}" type="slidenum">
              <a:rPr lang="en-GB" altLang="en-US">
                <a:solidFill>
                  <a:srgbClr val="000000"/>
                </a:solidFill>
              </a:rPr>
              <a:pPr eaLnBrk="1" hangingPunct="1"/>
              <a:t>45</a:t>
            </a:fld>
            <a:endParaRPr lang="en-GB" altLang="en-US" dirty="0">
              <a:solidFill>
                <a:srgbClr val="000000"/>
              </a:solidFill>
            </a:endParaRPr>
          </a:p>
        </p:txBody>
      </p:sp>
    </p:spTree>
    <p:extLst>
      <p:ext uri="{BB962C8B-B14F-4D97-AF65-F5344CB8AC3E}">
        <p14:creationId xmlns:p14="http://schemas.microsoft.com/office/powerpoint/2010/main" val="29057464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After the video has tested okay, any POST errors display on the screen as text errors. If you get a text error, the problem is usually, but not always, self-explanatory (see Figure 6.36). Text errors are far more useful than beep codes, because you can simply read the screen to determine the bad device.</a:t>
            </a:r>
          </a:p>
        </p:txBody>
      </p:sp>
      <p:sp>
        <p:nvSpPr>
          <p:cNvPr id="9523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C65C6BBF-7647-4205-B75D-05DD50232903}" type="slidenum">
              <a:rPr lang="en-GB" altLang="en-US">
                <a:solidFill>
                  <a:srgbClr val="000000"/>
                </a:solidFill>
              </a:rPr>
              <a:pPr eaLnBrk="1" hangingPunct="1"/>
              <a:t>49</a:t>
            </a:fld>
            <a:endParaRPr lang="en-GB" altLang="en-US" dirty="0">
              <a:solidFill>
                <a:srgbClr val="000000"/>
              </a:solidFill>
            </a:endParaRPr>
          </a:p>
        </p:txBody>
      </p:sp>
    </p:spTree>
    <p:extLst>
      <p:ext uri="{BB962C8B-B14F-4D97-AF65-F5344CB8AC3E}">
        <p14:creationId xmlns:p14="http://schemas.microsoft.com/office/powerpoint/2010/main" val="18994823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A small, two-character light-emitting diode (LED) readout on the card indicates which device the POST is currently testing (see Figure 6.37). </a:t>
            </a:r>
          </a:p>
        </p:txBody>
      </p:sp>
      <p:sp>
        <p:nvSpPr>
          <p:cNvPr id="9626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CF2A8700-8FD5-4F5D-97D6-FBC8B26F7496}" type="slidenum">
              <a:rPr lang="en-GB" altLang="en-US">
                <a:solidFill>
                  <a:srgbClr val="000000"/>
                </a:solidFill>
              </a:rPr>
              <a:pPr eaLnBrk="1" hangingPunct="1"/>
              <a:t>52</a:t>
            </a:fld>
            <a:endParaRPr lang="en-GB" altLang="en-US" dirty="0">
              <a:solidFill>
                <a:srgbClr val="000000"/>
              </a:solidFill>
            </a:endParaRPr>
          </a:p>
        </p:txBody>
      </p:sp>
    </p:spTree>
    <p:extLst>
      <p:ext uri="{BB962C8B-B14F-4D97-AF65-F5344CB8AC3E}">
        <p14:creationId xmlns:p14="http://schemas.microsoft.com/office/powerpoint/2010/main" val="2095408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Your PC’s CMOS setup utility has an option that you configure to tell the bootstrap loader which devices to check for an operating system and in which order (see Figure 6.38). In</a:t>
            </a:r>
            <a:r>
              <a:rPr lang="en-US" altLang="en-US" baseline="0" dirty="0"/>
              <a:t> UEFI systems, there’s no need for scanning </a:t>
            </a:r>
            <a:r>
              <a:rPr lang="en-US" sz="1200" b="0" i="0" u="none" strike="noStrike" kern="1200" baseline="0" dirty="0">
                <a:solidFill>
                  <a:srgbClr val="000000"/>
                </a:solidFill>
                <a:latin typeface="Times New Roman" pitchFamily="18" charset="0"/>
                <a:ea typeface="MS PGothic" pitchFamily="34" charset="-128"/>
                <a:cs typeface="ＭＳ Ｐゴシック" charset="0"/>
              </a:rPr>
              <a:t>for a boot sector or any of that. UEFI firmware stores the boot manager and boot configuration. (See Figure 6.39)</a:t>
            </a:r>
            <a:endParaRPr lang="en-US" altLang="en-US" dirty="0"/>
          </a:p>
        </p:txBody>
      </p:sp>
      <p:sp>
        <p:nvSpPr>
          <p:cNvPr id="97284"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38375C1C-9B75-47C7-A84F-22B86F0D960B}" type="slidenum">
              <a:rPr lang="en-GB" altLang="en-US">
                <a:solidFill>
                  <a:srgbClr val="000000"/>
                </a:solidFill>
              </a:rPr>
              <a:pPr eaLnBrk="1" hangingPunct="1"/>
              <a:t>56</a:t>
            </a:fld>
            <a:endParaRPr lang="en-GB" altLang="en-US" dirty="0">
              <a:solidFill>
                <a:srgbClr val="000000"/>
              </a:solidFill>
            </a:endParaRPr>
          </a:p>
        </p:txBody>
      </p:sp>
    </p:spTree>
    <p:extLst>
      <p:ext uri="{BB962C8B-B14F-4D97-AF65-F5344CB8AC3E}">
        <p14:creationId xmlns:p14="http://schemas.microsoft.com/office/powerpoint/2010/main" val="7795283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Your CMOS needs a continuous trickle charge to retain its data. Motherboards use some type of battery, usually a coin battery like those in wrist watches, to give the CMOS the charge it needs when the computer is turned off (see Figure 6.43). This battery also keeps track of the date and time when the PC is turned off.</a:t>
            </a:r>
          </a:p>
        </p:txBody>
      </p:sp>
      <p:sp>
        <p:nvSpPr>
          <p:cNvPr id="9830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3FC3FF23-B20E-407B-B6FA-FBA71112745D}" type="slidenum">
              <a:rPr lang="en-GB" altLang="en-US">
                <a:solidFill>
                  <a:srgbClr val="000000"/>
                </a:solidFill>
              </a:rPr>
              <a:pPr eaLnBrk="1" hangingPunct="1"/>
              <a:t>61</a:t>
            </a:fld>
            <a:endParaRPr lang="en-GB" altLang="en-US" dirty="0">
              <a:solidFill>
                <a:srgbClr val="000000"/>
              </a:solidFill>
            </a:endParaRPr>
          </a:p>
        </p:txBody>
      </p:sp>
    </p:spTree>
    <p:extLst>
      <p:ext uri="{BB962C8B-B14F-4D97-AF65-F5344CB8AC3E}">
        <p14:creationId xmlns:p14="http://schemas.microsoft.com/office/powerpoint/2010/main" val="2507718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65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83376831-080D-485B-94CA-8728EE8E05CE}" type="slidenum">
              <a:rPr lang="en-GB" altLang="en-US">
                <a:solidFill>
                  <a:srgbClr val="000000"/>
                </a:solidFill>
              </a:rPr>
              <a:pPr eaLnBrk="1" hangingPunct="1"/>
              <a:t>3</a:t>
            </a:fld>
            <a:endParaRPr lang="en-GB" altLang="en-US" dirty="0">
              <a:solidFill>
                <a:srgbClr val="000000"/>
              </a:solidFill>
            </a:endParaRPr>
          </a:p>
        </p:txBody>
      </p:sp>
      <p:sp>
        <p:nvSpPr>
          <p:cNvPr id="70659"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algn="r" eaLnBrk="1" hangingPunct="1">
              <a:lnSpc>
                <a:spcPct val="100000"/>
              </a:lnSpc>
            </a:pPr>
            <a:fld id="{F7E058A2-13F0-4EF3-B467-BBDF25D570A7}" type="slidenum">
              <a:rPr lang="en-GB" altLang="en-US" sz="1200">
                <a:solidFill>
                  <a:srgbClr val="000000"/>
                </a:solidFill>
              </a:rPr>
              <a:pPr algn="r" eaLnBrk="1" hangingPunct="1">
                <a:lnSpc>
                  <a:spcPct val="100000"/>
                </a:lnSpc>
              </a:pPr>
              <a:t>3</a:t>
            </a:fld>
            <a:endParaRPr lang="en-GB" altLang="en-US" sz="1200" dirty="0">
              <a:solidFill>
                <a:srgbClr val="000000"/>
              </a:solidFill>
            </a:endParaRPr>
          </a:p>
        </p:txBody>
      </p:sp>
      <p:sp>
        <p:nvSpPr>
          <p:cNvPr id="70660"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endParaRPr lang="en-US" altLang="en-US" dirty="0"/>
          </a:p>
        </p:txBody>
      </p:sp>
      <p:sp>
        <p:nvSpPr>
          <p:cNvPr id="70661" name="Text Box 3"/>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p>
            <a:pPr eaLnBrk="1" hangingPunct="1">
              <a:spcBef>
                <a:spcPts val="450"/>
              </a:spcBef>
              <a:buFont typeface="Arial" panose="020B0604020202020204"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dirty="0">
                <a:latin typeface="Arial" panose="020B0604020202020204" pitchFamily="34" charset="0"/>
                <a:ea typeface="MS Gothic" pitchFamily="49" charset="-128"/>
              </a:rPr>
              <a:t>A group of disjointed parts is not very useful. They need to be able to talk to each other to be useful.</a:t>
            </a:r>
          </a:p>
          <a:p>
            <a:pPr eaLnBrk="1" hangingPunct="1">
              <a:spcBef>
                <a:spcPts val="450"/>
              </a:spcBef>
              <a:buFont typeface="Arial" panose="020B0604020202020204"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dirty="0">
              <a:latin typeface="Arial" panose="020B0604020202020204" pitchFamily="34" charset="0"/>
              <a:ea typeface="MS Gothic" pitchFamily="49" charset="-128"/>
            </a:endParaRPr>
          </a:p>
        </p:txBody>
      </p:sp>
    </p:spTree>
    <p:extLst>
      <p:ext uri="{BB962C8B-B14F-4D97-AF65-F5344CB8AC3E}">
        <p14:creationId xmlns:p14="http://schemas.microsoft.com/office/powerpoint/2010/main" val="2371839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Note:  Modern processors include the functions of the Northbridge directly on the CPU. The Southbridge is now called the Input/Output Controller Hub (ICH) in new Intel systems and the Fusion Controller Hub (FCH) in new AMD systems.</a:t>
            </a:r>
          </a:p>
        </p:txBody>
      </p:sp>
      <p:sp>
        <p:nvSpPr>
          <p:cNvPr id="71684"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6DACC238-8751-4CF6-A2F5-CAE80F7DD8B8}" type="slidenum">
              <a:rPr lang="en-GB" altLang="en-US">
                <a:solidFill>
                  <a:srgbClr val="000000"/>
                </a:solidFill>
              </a:rPr>
              <a:pPr eaLnBrk="1" hangingPunct="1"/>
              <a:t>4</a:t>
            </a:fld>
            <a:endParaRPr lang="en-GB" altLang="en-US" dirty="0">
              <a:solidFill>
                <a:srgbClr val="000000"/>
              </a:solidFill>
            </a:endParaRPr>
          </a:p>
        </p:txBody>
      </p:sp>
    </p:spTree>
    <p:extLst>
      <p:ext uri="{BB962C8B-B14F-4D97-AF65-F5344CB8AC3E}">
        <p14:creationId xmlns:p14="http://schemas.microsoft.com/office/powerpoint/2010/main" val="2681406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The MCC isn’t just the memory controller anymore, so let’s now call it the Northbridge because it acts as the primary bridge between the CPU and the rest of the computer (see Figure 6.1).</a:t>
            </a:r>
          </a:p>
        </p:txBody>
      </p:sp>
      <p:sp>
        <p:nvSpPr>
          <p:cNvPr id="7270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B32FBEED-DC99-4332-A288-0CDEB9E0C9F3}" type="slidenum">
              <a:rPr lang="en-GB" altLang="en-US">
                <a:solidFill>
                  <a:srgbClr val="000000"/>
                </a:solidFill>
              </a:rPr>
              <a:pPr eaLnBrk="1" hangingPunct="1"/>
              <a:t>5</a:t>
            </a:fld>
            <a:endParaRPr lang="en-GB" altLang="en-US" dirty="0">
              <a:solidFill>
                <a:srgbClr val="000000"/>
              </a:solidFill>
            </a:endParaRPr>
          </a:p>
        </p:txBody>
      </p:sp>
    </p:spTree>
    <p:extLst>
      <p:ext uri="{BB962C8B-B14F-4D97-AF65-F5344CB8AC3E}">
        <p14:creationId xmlns:p14="http://schemas.microsoft.com/office/powerpoint/2010/main" val="1249074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The chipset extends the data bus to every device on the PC. The CPU uses the data bus to move data to and from all of the devices of the PC. Data constantly flows on the external data bus among the CPU, chipset, RAM, and other devices on the PC (see Figure 6.2).</a:t>
            </a:r>
          </a:p>
        </p:txBody>
      </p:sp>
      <p:sp>
        <p:nvSpPr>
          <p:cNvPr id="7373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36271C4D-AE65-452A-9384-43204EE9269F}" type="slidenum">
              <a:rPr lang="en-GB" altLang="en-US">
                <a:solidFill>
                  <a:srgbClr val="000000"/>
                </a:solidFill>
              </a:rPr>
              <a:pPr eaLnBrk="1" hangingPunct="1"/>
              <a:t>6</a:t>
            </a:fld>
            <a:endParaRPr lang="en-GB" altLang="en-US" dirty="0">
              <a:solidFill>
                <a:srgbClr val="000000"/>
              </a:solidFill>
            </a:endParaRPr>
          </a:p>
        </p:txBody>
      </p:sp>
    </p:spTree>
    <p:extLst>
      <p:ext uri="{BB962C8B-B14F-4D97-AF65-F5344CB8AC3E}">
        <p14:creationId xmlns:p14="http://schemas.microsoft.com/office/powerpoint/2010/main" val="3348865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The first use for the address bus, as you know, is for the CPU to tell the chipset to send or store data in memory and to tell the chipset which section of memory to access or use. Just as with the external data bus, the chipset extends the address bus to all of the devices (see Figure 6.3). That way, the CPU can use the address bus to send commands to devices, just as it sends commands to the chipset. </a:t>
            </a:r>
          </a:p>
        </p:txBody>
      </p:sp>
      <p:sp>
        <p:nvSpPr>
          <p:cNvPr id="7475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A9ABF168-4284-48CA-B921-B26A962BA5C7}" type="slidenum">
              <a:rPr lang="en-GB" altLang="en-US">
                <a:solidFill>
                  <a:srgbClr val="000000"/>
                </a:solidFill>
              </a:rPr>
              <a:pPr eaLnBrk="1" hangingPunct="1"/>
              <a:t>7</a:t>
            </a:fld>
            <a:endParaRPr lang="en-GB" altLang="en-US" dirty="0">
              <a:solidFill>
                <a:srgbClr val="000000"/>
              </a:solidFill>
            </a:endParaRPr>
          </a:p>
        </p:txBody>
      </p:sp>
    </p:spTree>
    <p:extLst>
      <p:ext uri="{BB962C8B-B14F-4D97-AF65-F5344CB8AC3E}">
        <p14:creationId xmlns:p14="http://schemas.microsoft.com/office/powerpoint/2010/main" val="2289539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But how does the CPU tell the 8042 to put the contents of its register on the data bus? The CPU uses the keyboard controller’s codebook!</a:t>
            </a:r>
          </a:p>
        </p:txBody>
      </p:sp>
      <p:sp>
        <p:nvSpPr>
          <p:cNvPr id="7578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A484CEF1-0D47-4C87-AA46-AB4651D744FD}" type="slidenum">
              <a:rPr lang="en-GB" altLang="en-US">
                <a:solidFill>
                  <a:srgbClr val="000000"/>
                </a:solidFill>
              </a:rPr>
              <a:pPr eaLnBrk="1" hangingPunct="1"/>
              <a:t>8</a:t>
            </a:fld>
            <a:endParaRPr lang="en-GB" altLang="en-US" dirty="0">
              <a:solidFill>
                <a:srgbClr val="000000"/>
              </a:solidFill>
            </a:endParaRPr>
          </a:p>
        </p:txBody>
      </p:sp>
    </p:spTree>
    <p:extLst>
      <p:ext uri="{BB962C8B-B14F-4D97-AF65-F5344CB8AC3E}">
        <p14:creationId xmlns:p14="http://schemas.microsoft.com/office/powerpoint/2010/main" val="4288215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tLang="en-US" dirty="0"/>
              <a:t>The keyboard controller was one of the last single-function chips to be absorbed into the chipset. For many years—in fact, well into the Pentium III/ Early Athlon era—most motherboards had separate keyboard controller chips. Figure 6.4 shows a typical keyboard controller from those days. Electronically, it looked like Figure 6.5. Even though the model numbers changed over the years, you’ll still hear techs refer to the keyboard controller as the 8042, after the original keyboard controller chip.</a:t>
            </a:r>
          </a:p>
        </p:txBody>
      </p:sp>
      <p:sp>
        <p:nvSpPr>
          <p:cNvPr id="76804"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ea typeface="MS Gothic" pitchFamily="49" charset="-128"/>
              </a:defRPr>
            </a:lvl9pPr>
          </a:lstStyle>
          <a:p>
            <a:pPr eaLnBrk="1" hangingPunct="1"/>
            <a:fld id="{5A37D334-331E-4DDB-94B7-D535EFE78700}" type="slidenum">
              <a:rPr lang="en-GB" altLang="en-US">
                <a:solidFill>
                  <a:srgbClr val="000000"/>
                </a:solidFill>
              </a:rPr>
              <a:pPr eaLnBrk="1" hangingPunct="1"/>
              <a:t>9</a:t>
            </a:fld>
            <a:endParaRPr lang="en-GB" altLang="en-US" dirty="0">
              <a:solidFill>
                <a:srgbClr val="000000"/>
              </a:solidFill>
            </a:endParaRPr>
          </a:p>
        </p:txBody>
      </p:sp>
    </p:spTree>
    <p:extLst>
      <p:ext uri="{BB962C8B-B14F-4D97-AF65-F5344CB8AC3E}">
        <p14:creationId xmlns:p14="http://schemas.microsoft.com/office/powerpoint/2010/main" val="3737934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1028"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altLang="en-US" sz="4400" dirty="0"/>
              <a:t>BIOS</a:t>
            </a:r>
            <a:endParaRPr lang="en-US" sz="4400" dirty="0"/>
          </a:p>
        </p:txBody>
      </p:sp>
      <p:sp>
        <p:nvSpPr>
          <p:cNvPr id="6" name="Subtitle 5"/>
          <p:cNvSpPr>
            <a:spLocks noGrp="1"/>
          </p:cNvSpPr>
          <p:nvPr>
            <p:ph type="subTitle" idx="1"/>
          </p:nvPr>
        </p:nvSpPr>
        <p:spPr>
          <a:xfrm>
            <a:off x="1371600" y="2212848"/>
            <a:ext cx="6400800" cy="685800"/>
          </a:xfrm>
        </p:spPr>
        <p:txBody>
          <a:bodyPr/>
          <a:lstStyle/>
          <a:p>
            <a:r>
              <a:rPr lang="en-GB" altLang="en-US" sz="4000" dirty="0"/>
              <a:t>Chapter 6</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4007" y="3200400"/>
            <a:ext cx="4295986" cy="2743200"/>
          </a:xfrm>
          <a:prstGeom prst="rect">
            <a:avLst/>
          </a:prstGeom>
        </p:spPr>
      </p:pic>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a:t>Talking to the Keyboard (</a:t>
            </a:r>
            <a:r>
              <a:rPr lang="en-US" altLang="en-US" i="1" dirty="0"/>
              <a:t>continued</a:t>
            </a:r>
            <a:r>
              <a:rPr lang="en-US" altLang="en-US" dirty="0"/>
              <a:t>)</a:t>
            </a:r>
          </a:p>
        </p:txBody>
      </p:sp>
      <p:sp>
        <p:nvSpPr>
          <p:cNvPr id="12291" name="TextBox 5"/>
          <p:cNvSpPr txBox="1">
            <a:spLocks noChangeArrowheads="1"/>
          </p:cNvSpPr>
          <p:nvPr/>
        </p:nvSpPr>
        <p:spPr bwMode="auto">
          <a:xfrm>
            <a:off x="1371600" y="5517432"/>
            <a:ext cx="6400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6.6  Scan code stored in keyboard controller’s register</a:t>
            </a:r>
          </a:p>
        </p:txBody>
      </p:sp>
      <p:pic>
        <p:nvPicPr>
          <p:cNvPr id="12292" name="Picture 2" descr="F08-06.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50975" y="1524000"/>
            <a:ext cx="6242050"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6980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a:t>Talking to the Keyboard (</a:t>
            </a:r>
            <a:r>
              <a:rPr lang="en-US" altLang="en-US" i="1" dirty="0"/>
              <a:t>continued</a:t>
            </a:r>
            <a:r>
              <a:rPr lang="en-US" altLang="en-US" dirty="0"/>
              <a:t>)</a:t>
            </a:r>
          </a:p>
        </p:txBody>
      </p:sp>
      <p:pic>
        <p:nvPicPr>
          <p:cNvPr id="13316" name="Content Placeholder 2" descr="F08-07.jpg"/>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1685925" y="1600200"/>
            <a:ext cx="5772150" cy="3581400"/>
          </a:xfrm>
        </p:spPr>
      </p:pic>
      <p:sp>
        <p:nvSpPr>
          <p:cNvPr id="13315" name="TextBox 5"/>
          <p:cNvSpPr txBox="1">
            <a:spLocks noChangeArrowheads="1"/>
          </p:cNvSpPr>
          <p:nvPr/>
        </p:nvSpPr>
        <p:spPr bwMode="auto">
          <a:xfrm>
            <a:off x="1447800" y="5411788"/>
            <a:ext cx="6248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6.7  The CPU ponders the age-old dilemma of how to get the 8042 to cough up its data.</a:t>
            </a:r>
          </a:p>
        </p:txBody>
      </p:sp>
    </p:spTree>
    <p:extLst>
      <p:ext uri="{BB962C8B-B14F-4D97-AF65-F5344CB8AC3E}">
        <p14:creationId xmlns:p14="http://schemas.microsoft.com/office/powerpoint/2010/main" val="863017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BIOS (Basic Input/Output Services)</a:t>
            </a:r>
          </a:p>
        </p:txBody>
      </p:sp>
      <p:sp>
        <p:nvSpPr>
          <p:cNvPr id="14339" name="Content Placeholder 2"/>
          <p:cNvSpPr>
            <a:spLocks noGrp="1"/>
          </p:cNvSpPr>
          <p:nvPr>
            <p:ph idx="1"/>
          </p:nvPr>
        </p:nvSpPr>
        <p:spPr/>
        <p:txBody>
          <a:bodyPr/>
          <a:lstStyle/>
          <a:p>
            <a:r>
              <a:rPr lang="en-US" altLang="en-US" dirty="0"/>
              <a:t>Basic support programming to tell the CPU how to communicate with devices is known as </a:t>
            </a:r>
            <a:r>
              <a:rPr lang="en-US" altLang="en-US" dirty="0">
                <a:solidFill>
                  <a:srgbClr val="C00000"/>
                </a:solidFill>
              </a:rPr>
              <a:t>BIOS</a:t>
            </a:r>
            <a:r>
              <a:rPr lang="en-US" altLang="en-US" dirty="0">
                <a:solidFill>
                  <a:srgbClr val="A50021"/>
                </a:solidFill>
              </a:rPr>
              <a:t>.</a:t>
            </a:r>
          </a:p>
          <a:p>
            <a:pPr lvl="1"/>
            <a:r>
              <a:rPr lang="en-US" altLang="en-US" dirty="0">
                <a:solidFill>
                  <a:schemeClr val="tx1"/>
                </a:solidFill>
              </a:rPr>
              <a:t>Programs called </a:t>
            </a:r>
            <a:r>
              <a:rPr lang="en-US" altLang="en-US" dirty="0">
                <a:solidFill>
                  <a:srgbClr val="C00000"/>
                </a:solidFill>
              </a:rPr>
              <a:t>services</a:t>
            </a:r>
            <a:r>
              <a:rPr lang="en-US" altLang="en-US" dirty="0">
                <a:solidFill>
                  <a:schemeClr val="tx1"/>
                </a:solidFill>
              </a:rPr>
              <a:t> or device drivers</a:t>
            </a:r>
          </a:p>
          <a:p>
            <a:pPr lvl="1"/>
            <a:r>
              <a:rPr lang="en-US" altLang="en-US" dirty="0">
                <a:solidFill>
                  <a:schemeClr val="tx1"/>
                </a:solidFill>
              </a:rPr>
              <a:t>Must be available without the operating system</a:t>
            </a:r>
          </a:p>
          <a:p>
            <a:pPr lvl="1"/>
            <a:r>
              <a:rPr lang="en-US" altLang="en-US" dirty="0">
                <a:solidFill>
                  <a:schemeClr val="tx1"/>
                </a:solidFill>
              </a:rPr>
              <a:t>Stored on the motherboard in permanent storage called </a:t>
            </a:r>
            <a:r>
              <a:rPr lang="en-US" altLang="en-US" dirty="0">
                <a:solidFill>
                  <a:srgbClr val="C00000"/>
                </a:solidFill>
              </a:rPr>
              <a:t>Read-Only Memory (ROM)</a:t>
            </a:r>
            <a:endParaRPr lang="en-US" altLang="en-US" dirty="0"/>
          </a:p>
        </p:txBody>
      </p:sp>
    </p:spTree>
    <p:extLst>
      <p:ext uri="{BB962C8B-B14F-4D97-AF65-F5344CB8AC3E}">
        <p14:creationId xmlns:p14="http://schemas.microsoft.com/office/powerpoint/2010/main" val="2197967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ROM</a:t>
            </a:r>
          </a:p>
        </p:txBody>
      </p:sp>
      <p:sp>
        <p:nvSpPr>
          <p:cNvPr id="14339" name="Content Placeholder 2"/>
          <p:cNvSpPr>
            <a:spLocks noGrp="1"/>
          </p:cNvSpPr>
          <p:nvPr>
            <p:ph idx="1"/>
          </p:nvPr>
        </p:nvSpPr>
        <p:spPr/>
        <p:txBody>
          <a:bodyPr/>
          <a:lstStyle/>
          <a:p>
            <a:r>
              <a:rPr lang="en-US" altLang="en-US" dirty="0"/>
              <a:t>ROM chips are </a:t>
            </a:r>
            <a:r>
              <a:rPr lang="en-US" altLang="en-US" dirty="0">
                <a:solidFill>
                  <a:srgbClr val="C00000"/>
                </a:solidFill>
              </a:rPr>
              <a:t>nonvolatile</a:t>
            </a:r>
            <a:r>
              <a:rPr lang="en-US" dirty="0"/>
              <a:t>, i.e., s</a:t>
            </a:r>
            <a:r>
              <a:rPr lang="en-US" altLang="en-US" dirty="0"/>
              <a:t>tored content is not lost when the computer is turned off.</a:t>
            </a:r>
          </a:p>
          <a:p>
            <a:r>
              <a:rPr lang="en-US" altLang="en-US" dirty="0"/>
              <a:t>ROM chips are read-only meaning that once a program is stored on one, it can’t be changed.</a:t>
            </a:r>
          </a:p>
          <a:p>
            <a:r>
              <a:rPr lang="en-US" altLang="en-US" dirty="0"/>
              <a:t>Flash ROM is used on modern motherboards.</a:t>
            </a:r>
          </a:p>
          <a:p>
            <a:pPr lvl="1"/>
            <a:r>
              <a:rPr lang="en-US" altLang="en-US" dirty="0"/>
              <a:t>Can be changed by process of flashing the ROM</a:t>
            </a:r>
          </a:p>
          <a:p>
            <a:r>
              <a:rPr lang="en-US" altLang="en-US" dirty="0">
                <a:solidFill>
                  <a:srgbClr val="C00000"/>
                </a:solidFill>
              </a:rPr>
              <a:t>System ROM </a:t>
            </a:r>
            <a:r>
              <a:rPr lang="en-US" altLang="en-US" dirty="0">
                <a:solidFill>
                  <a:schemeClr val="tx1"/>
                </a:solidFill>
              </a:rPr>
              <a:t>chip contains code that allows the CPU to talk to basic hardware devices.</a:t>
            </a:r>
          </a:p>
          <a:p>
            <a:pPr lvl="1"/>
            <a:r>
              <a:rPr lang="en-US" altLang="en-US" dirty="0">
                <a:solidFill>
                  <a:schemeClr val="tx1"/>
                </a:solidFill>
              </a:rPr>
              <a:t>This collection of programs is called </a:t>
            </a:r>
            <a:r>
              <a:rPr lang="en-US" altLang="en-US" dirty="0">
                <a:solidFill>
                  <a:srgbClr val="C00000"/>
                </a:solidFill>
              </a:rPr>
              <a:t>system BIOS</a:t>
            </a:r>
            <a:r>
              <a:rPr lang="en-US" altLang="en-US" dirty="0">
                <a:solidFill>
                  <a:schemeClr val="tx1"/>
                </a:solidFill>
              </a:rPr>
              <a:t>.</a:t>
            </a:r>
          </a:p>
          <a:p>
            <a:pPr lvl="1"/>
            <a:r>
              <a:rPr lang="en-US" altLang="en-US" dirty="0">
                <a:solidFill>
                  <a:schemeClr val="tx1"/>
                </a:solidFill>
              </a:rPr>
              <a:t>Techs call programs on ROM, </a:t>
            </a:r>
            <a:r>
              <a:rPr lang="en-US" altLang="en-US" dirty="0">
                <a:solidFill>
                  <a:srgbClr val="C00000"/>
                </a:solidFill>
              </a:rPr>
              <a:t>firmware</a:t>
            </a:r>
            <a:r>
              <a:rPr lang="en-US" altLang="en-US" dirty="0">
                <a:solidFill>
                  <a:schemeClr val="tx1"/>
                </a:solidFill>
              </a:rPr>
              <a:t>.</a:t>
            </a:r>
          </a:p>
        </p:txBody>
      </p:sp>
    </p:spTree>
    <p:extLst>
      <p:ext uri="{BB962C8B-B14F-4D97-AF65-F5344CB8AC3E}">
        <p14:creationId xmlns:p14="http://schemas.microsoft.com/office/powerpoint/2010/main" val="24066275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ROM (</a:t>
            </a:r>
            <a:r>
              <a:rPr lang="en-US" altLang="en-US" i="1" dirty="0"/>
              <a:t>continued</a:t>
            </a:r>
            <a:r>
              <a:rPr lang="en-US" altLang="en-US" dirty="0"/>
              <a:t>)</a:t>
            </a:r>
          </a:p>
        </p:txBody>
      </p:sp>
      <p:pic>
        <p:nvPicPr>
          <p:cNvPr id="16387" name="Content Placeholder 4"/>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057400" y="1828800"/>
            <a:ext cx="4572000" cy="3695700"/>
          </a:xfrm>
        </p:spPr>
      </p:pic>
      <p:sp>
        <p:nvSpPr>
          <p:cNvPr id="16388" name="TextBox 5"/>
          <p:cNvSpPr txBox="1">
            <a:spLocks noChangeArrowheads="1"/>
          </p:cNvSpPr>
          <p:nvPr/>
        </p:nvSpPr>
        <p:spPr bwMode="auto">
          <a:xfrm>
            <a:off x="2524125" y="5791200"/>
            <a:ext cx="363855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6.8  Typical flash ROM</a:t>
            </a:r>
          </a:p>
        </p:txBody>
      </p:sp>
    </p:spTree>
    <p:extLst>
      <p:ext uri="{BB962C8B-B14F-4D97-AF65-F5344CB8AC3E}">
        <p14:creationId xmlns:p14="http://schemas.microsoft.com/office/powerpoint/2010/main" val="3037814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ROM (</a:t>
            </a:r>
            <a:r>
              <a:rPr lang="en-US" altLang="en-US" i="1" dirty="0"/>
              <a:t>continued</a:t>
            </a:r>
            <a:r>
              <a:rPr lang="en-US" altLang="en-US" dirty="0"/>
              <a:t>)</a:t>
            </a:r>
          </a:p>
        </p:txBody>
      </p:sp>
      <p:pic>
        <p:nvPicPr>
          <p:cNvPr id="17412" name="Content Placeholder 2" descr="F08-09.jpg"/>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1153319" y="1295400"/>
            <a:ext cx="7123112" cy="4419600"/>
          </a:xfrm>
        </p:spPr>
      </p:pic>
      <p:sp>
        <p:nvSpPr>
          <p:cNvPr id="17411" name="TextBox 5"/>
          <p:cNvSpPr txBox="1">
            <a:spLocks noChangeArrowheads="1"/>
          </p:cNvSpPr>
          <p:nvPr/>
        </p:nvSpPr>
        <p:spPr bwMode="auto">
          <a:xfrm>
            <a:off x="2438400" y="5899150"/>
            <a:ext cx="455295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6.9  Function of the flash ROM chip</a:t>
            </a:r>
          </a:p>
        </p:txBody>
      </p:sp>
    </p:spTree>
    <p:extLst>
      <p:ext uri="{BB962C8B-B14F-4D97-AF65-F5344CB8AC3E}">
        <p14:creationId xmlns:p14="http://schemas.microsoft.com/office/powerpoint/2010/main" val="4057192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ROM (</a:t>
            </a:r>
            <a:r>
              <a:rPr lang="en-US" altLang="en-US" i="1" dirty="0"/>
              <a:t>continued</a:t>
            </a:r>
            <a:r>
              <a:rPr lang="en-US" altLang="en-US" dirty="0"/>
              <a:t>)</a:t>
            </a:r>
          </a:p>
        </p:txBody>
      </p:sp>
      <p:pic>
        <p:nvPicPr>
          <p:cNvPr id="18436" name="Content Placeholder 2" descr="F08-10.jpg"/>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1095375" y="1179512"/>
            <a:ext cx="7239000" cy="4491038"/>
          </a:xfrm>
        </p:spPr>
      </p:pic>
      <p:sp>
        <p:nvSpPr>
          <p:cNvPr id="18435" name="TextBox 5"/>
          <p:cNvSpPr txBox="1">
            <a:spLocks noChangeArrowheads="1"/>
          </p:cNvSpPr>
          <p:nvPr/>
        </p:nvSpPr>
        <p:spPr bwMode="auto">
          <a:xfrm>
            <a:off x="2438400" y="5899150"/>
            <a:ext cx="455295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6.10 CPU running BIOS service</a:t>
            </a:r>
          </a:p>
        </p:txBody>
      </p:sp>
    </p:spTree>
    <p:extLst>
      <p:ext uri="{BB962C8B-B14F-4D97-AF65-F5344CB8AC3E}">
        <p14:creationId xmlns:p14="http://schemas.microsoft.com/office/powerpoint/2010/main" val="683822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BIOS Support</a:t>
            </a:r>
          </a:p>
        </p:txBody>
      </p:sp>
      <p:sp>
        <p:nvSpPr>
          <p:cNvPr id="3" name="Content Placeholder 2"/>
          <p:cNvSpPr>
            <a:spLocks noGrp="1"/>
          </p:cNvSpPr>
          <p:nvPr>
            <p:ph idx="1"/>
          </p:nvPr>
        </p:nvSpPr>
        <p:spPr/>
        <p:txBody>
          <a:bodyPr/>
          <a:lstStyle/>
          <a:p>
            <a:r>
              <a:rPr lang="en-US" dirty="0"/>
              <a:t>System BIOS supports hardware that never changes.</a:t>
            </a:r>
          </a:p>
          <a:p>
            <a:pPr lvl="1"/>
            <a:r>
              <a:rPr lang="en-US" dirty="0"/>
              <a:t>Keyboard</a:t>
            </a:r>
          </a:p>
          <a:p>
            <a:pPr lvl="1"/>
            <a:r>
              <a:rPr lang="en-US" dirty="0"/>
              <a:t>PC speaker</a:t>
            </a:r>
          </a:p>
          <a:p>
            <a:r>
              <a:rPr lang="en-US" dirty="0"/>
              <a:t>System BIOS supports hardware that might change from time to time.</a:t>
            </a:r>
          </a:p>
          <a:p>
            <a:pPr lvl="1"/>
            <a:r>
              <a:rPr lang="en-US" dirty="0"/>
              <a:t>RAM</a:t>
            </a:r>
          </a:p>
          <a:p>
            <a:pPr lvl="1"/>
            <a:r>
              <a:rPr lang="en-US" dirty="0"/>
              <a:t>Hard disk</a:t>
            </a:r>
          </a:p>
        </p:txBody>
      </p:sp>
    </p:spTree>
    <p:extLst>
      <p:ext uri="{BB962C8B-B14F-4D97-AF65-F5344CB8AC3E}">
        <p14:creationId xmlns:p14="http://schemas.microsoft.com/office/powerpoint/2010/main" val="912831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UEFI</a:t>
            </a:r>
          </a:p>
        </p:txBody>
      </p:sp>
      <p:sp>
        <p:nvSpPr>
          <p:cNvPr id="3" name="Content Placeholder 2"/>
          <p:cNvSpPr>
            <a:spLocks noGrp="1"/>
          </p:cNvSpPr>
          <p:nvPr>
            <p:ph idx="1"/>
          </p:nvPr>
        </p:nvSpPr>
        <p:spPr/>
        <p:txBody>
          <a:bodyPr/>
          <a:lstStyle/>
          <a:p>
            <a:r>
              <a:rPr lang="en-US" dirty="0">
                <a:solidFill>
                  <a:srgbClr val="C00000"/>
                </a:solidFill>
              </a:rPr>
              <a:t>Unified Extensible Firmware Interface (UEFI)</a:t>
            </a:r>
          </a:p>
          <a:p>
            <a:pPr lvl="1"/>
            <a:r>
              <a:rPr lang="en-US" dirty="0"/>
              <a:t>Modern BIOS</a:t>
            </a:r>
          </a:p>
          <a:p>
            <a:pPr lvl="1"/>
            <a:r>
              <a:rPr lang="en-US" dirty="0"/>
              <a:t>Replaces 16-bit BIOS</a:t>
            </a:r>
          </a:p>
          <a:p>
            <a:r>
              <a:rPr lang="en-US" dirty="0"/>
              <a:t>Advantages of UEFI</a:t>
            </a:r>
          </a:p>
          <a:p>
            <a:pPr lvl="1"/>
            <a:r>
              <a:rPr lang="en-US" dirty="0"/>
              <a:t>Supports file systems that enable booting to drives larger than 2.2 TB</a:t>
            </a:r>
          </a:p>
          <a:p>
            <a:pPr lvl="1"/>
            <a:r>
              <a:rPr lang="en-US" dirty="0"/>
              <a:t>Supports 32-bit or 64-bit booting</a:t>
            </a:r>
          </a:p>
          <a:p>
            <a:pPr lvl="1"/>
            <a:r>
              <a:rPr lang="en-US" dirty="0"/>
              <a:t>Handles all boot-loading duties</a:t>
            </a:r>
          </a:p>
          <a:p>
            <a:pPr lvl="1"/>
            <a:r>
              <a:rPr lang="en-US" dirty="0"/>
              <a:t>Not dependent on x86 firmware</a:t>
            </a:r>
          </a:p>
        </p:txBody>
      </p:sp>
    </p:spTree>
    <p:extLst>
      <p:ext uri="{BB962C8B-B14F-4D97-AF65-F5344CB8AC3E}">
        <p14:creationId xmlns:p14="http://schemas.microsoft.com/office/powerpoint/2010/main" val="1345417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Complementary Metal-Oxide Semiconductor (CMOS)</a:t>
            </a:r>
          </a:p>
        </p:txBody>
      </p:sp>
      <p:sp>
        <p:nvSpPr>
          <p:cNvPr id="19459" name="Content Placeholder 2"/>
          <p:cNvSpPr>
            <a:spLocks noGrp="1"/>
          </p:cNvSpPr>
          <p:nvPr>
            <p:ph idx="1"/>
          </p:nvPr>
        </p:nvSpPr>
        <p:spPr/>
        <p:txBody>
          <a:bodyPr/>
          <a:lstStyle/>
          <a:p>
            <a:r>
              <a:rPr lang="en-US" altLang="en-US" dirty="0">
                <a:solidFill>
                  <a:srgbClr val="C00000"/>
                </a:solidFill>
              </a:rPr>
              <a:t>CMOS</a:t>
            </a:r>
            <a:r>
              <a:rPr lang="en-US" altLang="en-US" dirty="0"/>
              <a:t> is a separate chip from the ROM BIOS, most often now part of the Southbridge.</a:t>
            </a:r>
          </a:p>
          <a:p>
            <a:r>
              <a:rPr lang="en-US" altLang="en-US" dirty="0"/>
              <a:t>CMOS is volatile, kept alive by a battery.</a:t>
            </a:r>
          </a:p>
          <a:p>
            <a:pPr lvl="1"/>
            <a:r>
              <a:rPr lang="en-US" altLang="en-US" dirty="0"/>
              <a:t>Acts as a clock and keeps the date and time</a:t>
            </a:r>
          </a:p>
          <a:p>
            <a:r>
              <a:rPr lang="en-US" altLang="en-US" dirty="0"/>
              <a:t>CMOS stores data to complete the programs needed to talk to changeable hardware.</a:t>
            </a:r>
          </a:p>
          <a:p>
            <a:pPr lvl="1"/>
            <a:r>
              <a:rPr lang="en-US" altLang="en-US" dirty="0"/>
              <a:t>Must update the CMOS if you change hardware</a:t>
            </a:r>
          </a:p>
          <a:p>
            <a:r>
              <a:rPr lang="en-US" altLang="en-US" dirty="0"/>
              <a:t>Most CMOS chips store about 64 KB of data.</a:t>
            </a:r>
          </a:p>
          <a:p>
            <a:pPr lvl="1"/>
            <a:r>
              <a:rPr lang="en-US" altLang="en-US" dirty="0"/>
              <a:t>PC only needs about 128 bytes to store all of the needed information on the changeable hardware.</a:t>
            </a:r>
          </a:p>
        </p:txBody>
      </p:sp>
    </p:spTree>
    <p:extLst>
      <p:ext uri="{BB962C8B-B14F-4D97-AF65-F5344CB8AC3E}">
        <p14:creationId xmlns:p14="http://schemas.microsoft.com/office/powerpoint/2010/main" val="4209282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3"/>
          <p:cNvSpPr>
            <a:spLocks noGrp="1"/>
          </p:cNvSpPr>
          <p:nvPr>
            <p:ph type="title"/>
          </p:nvPr>
        </p:nvSpPr>
        <p:spPr/>
        <p:txBody>
          <a:bodyPr/>
          <a:lstStyle/>
          <a:p>
            <a:r>
              <a:rPr lang="en-US" altLang="en-US" dirty="0"/>
              <a:t>Overview</a:t>
            </a:r>
          </a:p>
        </p:txBody>
      </p:sp>
      <p:sp>
        <p:nvSpPr>
          <p:cNvPr id="3075" name="Text Placeholder 4"/>
          <p:cNvSpPr>
            <a:spLocks noGrp="1"/>
          </p:cNvSpPr>
          <p:nvPr>
            <p:ph idx="1"/>
          </p:nvPr>
        </p:nvSpPr>
        <p:spPr/>
        <p:txBody>
          <a:bodyPr/>
          <a:lstStyle/>
          <a:p>
            <a:r>
              <a:rPr lang="en-GB" altLang="en-US" dirty="0"/>
              <a:t>In this chapter, you will learn how to:</a:t>
            </a:r>
          </a:p>
          <a:p>
            <a:pPr lvl="1"/>
            <a:r>
              <a:rPr lang="en-GB" altLang="en-US" dirty="0"/>
              <a:t>Explain the function of BIOS</a:t>
            </a:r>
          </a:p>
          <a:p>
            <a:pPr lvl="1"/>
            <a:r>
              <a:rPr lang="en-GB" altLang="en-US" dirty="0"/>
              <a:t>Distinguish among various CMOS setup utility options</a:t>
            </a:r>
          </a:p>
          <a:p>
            <a:pPr lvl="1"/>
            <a:r>
              <a:rPr lang="en-GB" altLang="en-US" dirty="0"/>
              <a:t>Describe option ROM and device drivers</a:t>
            </a:r>
          </a:p>
          <a:p>
            <a:pPr lvl="1"/>
            <a:r>
              <a:rPr lang="en-GB" altLang="en-US" dirty="0"/>
              <a:t>Troubleshoot the power-on self test (POST)</a:t>
            </a:r>
            <a:endParaRPr lang="en-US" altLang="en-US" dirty="0"/>
          </a:p>
          <a:p>
            <a:pPr lvl="1"/>
            <a:r>
              <a:rPr lang="en-GB" altLang="en-US" dirty="0"/>
              <a:t>Maintain BIOS and CMOS properly</a:t>
            </a:r>
            <a:endParaRPr lang="en-US" altLang="en-US" dirty="0"/>
          </a:p>
        </p:txBody>
      </p:sp>
    </p:spTree>
    <p:extLst>
      <p:ext uri="{BB962C8B-B14F-4D97-AF65-F5344CB8AC3E}">
        <p14:creationId xmlns:p14="http://schemas.microsoft.com/office/powerpoint/2010/main" val="3466360761"/>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CMOS (</a:t>
            </a:r>
            <a:r>
              <a:rPr lang="en-US" altLang="en-US" i="1" dirty="0"/>
              <a:t>continued</a:t>
            </a:r>
            <a:r>
              <a:rPr lang="en-US" altLang="en-US" dirty="0"/>
              <a:t>)</a:t>
            </a:r>
          </a:p>
        </p:txBody>
      </p:sp>
      <p:pic>
        <p:nvPicPr>
          <p:cNvPr id="20484"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09800" y="2085181"/>
            <a:ext cx="4572000"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Box 4"/>
          <p:cNvSpPr txBox="1">
            <a:spLocks noChangeArrowheads="1"/>
          </p:cNvSpPr>
          <p:nvPr/>
        </p:nvSpPr>
        <p:spPr bwMode="auto">
          <a:xfrm>
            <a:off x="2676525" y="5410200"/>
            <a:ext cx="363855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6.11  Old-style CMOS</a:t>
            </a:r>
          </a:p>
        </p:txBody>
      </p:sp>
    </p:spTree>
    <p:extLst>
      <p:ext uri="{BB962C8B-B14F-4D97-AF65-F5344CB8AC3E}">
        <p14:creationId xmlns:p14="http://schemas.microsoft.com/office/powerpoint/2010/main" val="943155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Modify CMOS: The Setup Program</a:t>
            </a:r>
          </a:p>
        </p:txBody>
      </p:sp>
      <p:sp>
        <p:nvSpPr>
          <p:cNvPr id="19459" name="Content Placeholder 2"/>
          <p:cNvSpPr>
            <a:spLocks noGrp="1"/>
          </p:cNvSpPr>
          <p:nvPr>
            <p:ph idx="1"/>
          </p:nvPr>
        </p:nvSpPr>
        <p:spPr/>
        <p:txBody>
          <a:bodyPr/>
          <a:lstStyle/>
          <a:p>
            <a:r>
              <a:rPr lang="en-US" altLang="en-US" dirty="0">
                <a:solidFill>
                  <a:srgbClr val="C00000"/>
                </a:solidFill>
              </a:rPr>
              <a:t>CMOS setup program </a:t>
            </a:r>
            <a:r>
              <a:rPr lang="en-US" altLang="en-US" dirty="0"/>
              <a:t>(or </a:t>
            </a:r>
            <a:r>
              <a:rPr lang="en-US" altLang="en-US" dirty="0">
                <a:solidFill>
                  <a:srgbClr val="C00000"/>
                </a:solidFill>
              </a:rPr>
              <a:t>system setup utility</a:t>
            </a:r>
            <a:r>
              <a:rPr lang="en-US" altLang="en-US" dirty="0"/>
              <a:t>) is built into the system ROM BIOS.</a:t>
            </a:r>
          </a:p>
          <a:p>
            <a:pPr lvl="1"/>
            <a:r>
              <a:rPr lang="en-US" altLang="en-US" dirty="0"/>
              <a:t>Enables you to access and modify CMOS data</a:t>
            </a:r>
          </a:p>
          <a:p>
            <a:r>
              <a:rPr lang="en-US" altLang="en-US" dirty="0"/>
              <a:t>Two major BIOS manufacturers:</a:t>
            </a:r>
          </a:p>
          <a:p>
            <a:pPr lvl="1"/>
            <a:r>
              <a:rPr lang="en-US" altLang="en-US" dirty="0"/>
              <a:t>American Megatrends</a:t>
            </a:r>
          </a:p>
          <a:p>
            <a:pPr lvl="1"/>
            <a:r>
              <a:rPr lang="en-US" altLang="en-US" dirty="0"/>
              <a:t>Phoenix Technologies (bought Award Software)</a:t>
            </a:r>
          </a:p>
          <a:p>
            <a:r>
              <a:rPr lang="en-US" altLang="en-US" dirty="0"/>
              <a:t>CMOS setup can be accessed:</a:t>
            </a:r>
          </a:p>
          <a:p>
            <a:pPr lvl="1"/>
            <a:r>
              <a:rPr lang="en-US" altLang="en-US" dirty="0"/>
              <a:t>Traditionally at boot</a:t>
            </a:r>
          </a:p>
          <a:p>
            <a:pPr lvl="1"/>
            <a:r>
              <a:rPr lang="en-US" altLang="en-US" dirty="0"/>
              <a:t>Via the Settings charm on the Charm bar (Windows 8/8.1)</a:t>
            </a:r>
          </a:p>
        </p:txBody>
      </p:sp>
    </p:spTree>
    <p:extLst>
      <p:ext uri="{BB962C8B-B14F-4D97-AF65-F5344CB8AC3E}">
        <p14:creationId xmlns:p14="http://schemas.microsoft.com/office/powerpoint/2010/main" val="22477320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Modify CMOS: The Setup Program (</a:t>
            </a:r>
            <a:r>
              <a:rPr lang="en-US" altLang="en-US" i="1" dirty="0"/>
              <a:t>continued</a:t>
            </a:r>
            <a:r>
              <a:rPr lang="en-US" altLang="en-US" dirty="0"/>
              <a:t>)</a:t>
            </a:r>
          </a:p>
        </p:txBody>
      </p:sp>
      <p:pic>
        <p:nvPicPr>
          <p:cNvPr id="22531"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152399" y="2360613"/>
            <a:ext cx="4144963" cy="2590800"/>
          </a:xfrm>
        </p:spPr>
      </p:pic>
      <p:sp>
        <p:nvSpPr>
          <p:cNvPr id="22532" name="TextBox 4"/>
          <p:cNvSpPr txBox="1">
            <a:spLocks noChangeArrowheads="1"/>
          </p:cNvSpPr>
          <p:nvPr/>
        </p:nvSpPr>
        <p:spPr bwMode="auto">
          <a:xfrm>
            <a:off x="152400" y="5071483"/>
            <a:ext cx="36385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6.12  AMIBIOS information</a:t>
            </a:r>
            <a:endParaRPr lang="en-US" altLang="en-US" dirty="0">
              <a:solidFill>
                <a:schemeClr val="tx1"/>
              </a:solidFill>
            </a:endParaRPr>
          </a:p>
        </p:txBody>
      </p:sp>
      <p:pic>
        <p:nvPicPr>
          <p:cNvPr id="22533" name="Picture 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95800" y="2214563"/>
            <a:ext cx="4378325"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TextBox 6"/>
          <p:cNvSpPr txBox="1">
            <a:spLocks noChangeArrowheads="1"/>
          </p:cNvSpPr>
          <p:nvPr/>
        </p:nvSpPr>
        <p:spPr bwMode="auto">
          <a:xfrm>
            <a:off x="4495800" y="5071483"/>
            <a:ext cx="43783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6.13  Award/Phoenix BIOS information</a:t>
            </a:r>
          </a:p>
        </p:txBody>
      </p:sp>
    </p:spTree>
    <p:extLst>
      <p:ext uri="{BB962C8B-B14F-4D97-AF65-F5344CB8AC3E}">
        <p14:creationId xmlns:p14="http://schemas.microsoft.com/office/powerpoint/2010/main" val="13957053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CMOS Through Windows</a:t>
            </a:r>
          </a:p>
        </p:txBody>
      </p:sp>
      <p:sp>
        <p:nvSpPr>
          <p:cNvPr id="3" name="Content Placeholder 2"/>
          <p:cNvSpPr>
            <a:spLocks noGrp="1"/>
          </p:cNvSpPr>
          <p:nvPr>
            <p:ph idx="1"/>
          </p:nvPr>
        </p:nvSpPr>
        <p:spPr/>
        <p:txBody>
          <a:bodyPr/>
          <a:lstStyle/>
          <a:p>
            <a:r>
              <a:rPr lang="en-US" dirty="0"/>
              <a:t>In a UEFI-based system running Windows 8/8.1, access CMOS from the Settings charm on the Charms bar.</a:t>
            </a:r>
          </a:p>
        </p:txBody>
      </p:sp>
      <p:sp>
        <p:nvSpPr>
          <p:cNvPr id="5" name="TextBox 4"/>
          <p:cNvSpPr txBox="1">
            <a:spLocks noChangeArrowheads="1"/>
          </p:cNvSpPr>
          <p:nvPr/>
        </p:nvSpPr>
        <p:spPr bwMode="auto">
          <a:xfrm>
            <a:off x="2640408" y="5822232"/>
            <a:ext cx="386159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6.14  Settings charm options</a:t>
            </a:r>
            <a:endParaRPr lang="en-US" altLang="en-US" dirty="0">
              <a:solidFill>
                <a:schemeClr val="tx1"/>
              </a:solidFill>
            </a:endParaRP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8810" y="2963883"/>
            <a:ext cx="4726379" cy="2674917"/>
          </a:xfrm>
          <a:prstGeom prst="rect">
            <a:avLst/>
          </a:prstGeom>
        </p:spPr>
      </p:pic>
    </p:spTree>
    <p:extLst>
      <p:ext uri="{BB962C8B-B14F-4D97-AF65-F5344CB8AC3E}">
        <p14:creationId xmlns:p14="http://schemas.microsoft.com/office/powerpoint/2010/main" val="25946424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CMOS Through Windows (</a:t>
            </a:r>
            <a:r>
              <a:rPr lang="en-US" i="1" dirty="0"/>
              <a:t>continued</a:t>
            </a:r>
            <a:r>
              <a:rPr lang="en-US" dirty="0"/>
              <a:t>)</a:t>
            </a:r>
          </a:p>
        </p:txBody>
      </p:sp>
      <p:sp>
        <p:nvSpPr>
          <p:cNvPr id="3" name="Content Placeholder 2"/>
          <p:cNvSpPr>
            <a:spLocks noGrp="1"/>
          </p:cNvSpPr>
          <p:nvPr>
            <p:ph idx="1"/>
          </p:nvPr>
        </p:nvSpPr>
        <p:spPr>
          <a:xfrm>
            <a:off x="457201" y="1143000"/>
            <a:ext cx="3505200" cy="5334000"/>
          </a:xfrm>
        </p:spPr>
        <p:txBody>
          <a:bodyPr/>
          <a:lstStyle/>
          <a:p>
            <a:r>
              <a:rPr lang="en-US" dirty="0"/>
              <a:t>Click the option to change PC settings.</a:t>
            </a:r>
          </a:p>
          <a:p>
            <a:r>
              <a:rPr lang="en-US" dirty="0"/>
              <a:t>Click the update and recovery link.</a:t>
            </a:r>
          </a:p>
          <a:p>
            <a:r>
              <a:rPr lang="en-US" dirty="0"/>
              <a:t>Select the recovery link to see desired options.</a:t>
            </a:r>
          </a:p>
        </p:txBody>
      </p:sp>
      <p:sp>
        <p:nvSpPr>
          <p:cNvPr id="5" name="TextBox 4"/>
          <p:cNvSpPr txBox="1">
            <a:spLocks noChangeArrowheads="1"/>
          </p:cNvSpPr>
          <p:nvPr/>
        </p:nvSpPr>
        <p:spPr bwMode="auto">
          <a:xfrm>
            <a:off x="4397775" y="5365032"/>
            <a:ext cx="386159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6.15  PC settings app</a:t>
            </a:r>
            <a:endParaRPr lang="en-US" altLang="en-US" dirty="0">
              <a:solidFill>
                <a:schemeClr val="tx1"/>
              </a:solidFill>
            </a:endParaRPr>
          </a:p>
        </p:txBody>
      </p:sp>
      <p:grpSp>
        <p:nvGrpSpPr>
          <p:cNvPr id="8" name="Group 7"/>
          <p:cNvGrpSpPr/>
          <p:nvPr/>
        </p:nvGrpSpPr>
        <p:grpSpPr>
          <a:xfrm>
            <a:off x="3962400" y="1326432"/>
            <a:ext cx="4732345" cy="3904618"/>
            <a:chOff x="3962400" y="1326432"/>
            <a:chExt cx="4732345" cy="3904618"/>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62400" y="1326432"/>
              <a:ext cx="4732345" cy="3904618"/>
            </a:xfrm>
            <a:prstGeom prst="rect">
              <a:avLst/>
            </a:prstGeom>
          </p:spPr>
        </p:pic>
        <p:sp>
          <p:nvSpPr>
            <p:cNvPr id="6" name="Oval 5"/>
            <p:cNvSpPr/>
            <p:nvPr/>
          </p:nvSpPr>
          <p:spPr bwMode="auto">
            <a:xfrm>
              <a:off x="4114800" y="3581400"/>
              <a:ext cx="762000" cy="2286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32481033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CMOS Through Windows (</a:t>
            </a:r>
            <a:r>
              <a:rPr lang="en-US" i="1" dirty="0"/>
              <a:t>continued</a:t>
            </a:r>
            <a:r>
              <a:rPr lang="en-US" dirty="0"/>
              <a:t>)</a:t>
            </a:r>
          </a:p>
        </p:txBody>
      </p:sp>
      <p:sp>
        <p:nvSpPr>
          <p:cNvPr id="5" name="TextBox 4"/>
          <p:cNvSpPr txBox="1">
            <a:spLocks noChangeArrowheads="1"/>
          </p:cNvSpPr>
          <p:nvPr/>
        </p:nvSpPr>
        <p:spPr bwMode="auto">
          <a:xfrm>
            <a:off x="2035674" y="4831632"/>
            <a:ext cx="446390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6.16  Update and recovery </a:t>
            </a:r>
            <a:r>
              <a:rPr lang="en-US" altLang="en-US" dirty="0">
                <a:solidFill>
                  <a:schemeClr val="tx1"/>
                </a:solidFill>
              </a:rPr>
              <a:t>screen</a:t>
            </a:r>
          </a:p>
        </p:txBody>
      </p:sp>
      <p:grpSp>
        <p:nvGrpSpPr>
          <p:cNvPr id="3" name="Group 2"/>
          <p:cNvGrpSpPr/>
          <p:nvPr/>
        </p:nvGrpSpPr>
        <p:grpSpPr>
          <a:xfrm>
            <a:off x="1905000" y="2137301"/>
            <a:ext cx="4725251" cy="2436697"/>
            <a:chOff x="1905000" y="2137301"/>
            <a:chExt cx="4725251" cy="2436697"/>
          </a:xfrm>
        </p:grpSpPr>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05000" y="2137301"/>
              <a:ext cx="4725251" cy="2436697"/>
            </a:xfrm>
            <a:prstGeom prst="rect">
              <a:avLst/>
            </a:prstGeom>
          </p:spPr>
        </p:pic>
        <p:sp>
          <p:nvSpPr>
            <p:cNvPr id="8" name="Oval 7"/>
            <p:cNvSpPr/>
            <p:nvPr/>
          </p:nvSpPr>
          <p:spPr bwMode="auto">
            <a:xfrm>
              <a:off x="2057400" y="3276600"/>
              <a:ext cx="533400" cy="2286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920814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CMOS Through Windows (</a:t>
            </a:r>
            <a:r>
              <a:rPr lang="en-US" i="1" dirty="0"/>
              <a:t>continued</a:t>
            </a:r>
            <a:r>
              <a:rPr lang="en-US" dirty="0"/>
              <a:t>)</a:t>
            </a:r>
          </a:p>
        </p:txBody>
      </p:sp>
      <p:sp>
        <p:nvSpPr>
          <p:cNvPr id="6" name="TextBox 5"/>
          <p:cNvSpPr txBox="1">
            <a:spLocks noChangeArrowheads="1"/>
          </p:cNvSpPr>
          <p:nvPr/>
        </p:nvSpPr>
        <p:spPr bwMode="auto">
          <a:xfrm>
            <a:off x="1066800" y="4973934"/>
            <a:ext cx="70104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6.17  Recovery options on the Update and recovery screen</a:t>
            </a:r>
          </a:p>
        </p:txBody>
      </p:sp>
      <p:grpSp>
        <p:nvGrpSpPr>
          <p:cNvPr id="4" name="Group 3"/>
          <p:cNvGrpSpPr/>
          <p:nvPr/>
        </p:nvGrpSpPr>
        <p:grpSpPr>
          <a:xfrm>
            <a:off x="2202873" y="2131777"/>
            <a:ext cx="4738255" cy="2594446"/>
            <a:chOff x="2202873" y="2131777"/>
            <a:chExt cx="4738255" cy="2594446"/>
          </a:xfrm>
        </p:grpSpPr>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2873" y="2131777"/>
              <a:ext cx="4738255" cy="2594446"/>
            </a:xfrm>
            <a:prstGeom prst="rect">
              <a:avLst/>
            </a:prstGeom>
          </p:spPr>
        </p:pic>
        <p:sp>
          <p:nvSpPr>
            <p:cNvPr id="3" name="Oval 2"/>
            <p:cNvSpPr/>
            <p:nvPr/>
          </p:nvSpPr>
          <p:spPr bwMode="auto">
            <a:xfrm>
              <a:off x="4144617" y="4164495"/>
              <a:ext cx="609600" cy="27432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34860420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CMOS Through Windows (</a:t>
            </a:r>
            <a:r>
              <a:rPr lang="en-US" i="1" dirty="0"/>
              <a:t>continued</a:t>
            </a:r>
            <a:r>
              <a:rPr lang="en-US" dirty="0"/>
              <a:t>)</a:t>
            </a:r>
          </a:p>
        </p:txBody>
      </p:sp>
      <p:sp>
        <p:nvSpPr>
          <p:cNvPr id="3" name="Content Placeholder 2"/>
          <p:cNvSpPr>
            <a:spLocks noGrp="1"/>
          </p:cNvSpPr>
          <p:nvPr>
            <p:ph idx="1"/>
          </p:nvPr>
        </p:nvSpPr>
        <p:spPr/>
        <p:txBody>
          <a:bodyPr/>
          <a:lstStyle/>
          <a:p>
            <a:r>
              <a:rPr lang="en-US" dirty="0"/>
              <a:t>Under advanced startup, click Restart Now.</a:t>
            </a:r>
          </a:p>
          <a:p>
            <a:pPr lvl="1"/>
            <a:r>
              <a:rPr lang="en-US" dirty="0"/>
              <a:t>The screen, Choose an option, displays.</a:t>
            </a:r>
          </a:p>
          <a:p>
            <a:pPr lvl="1"/>
            <a:r>
              <a:rPr lang="en-US" dirty="0"/>
              <a:t>Click Troubleshoot.</a:t>
            </a:r>
          </a:p>
          <a:p>
            <a:pPr lvl="1"/>
            <a:r>
              <a:rPr lang="en-US" dirty="0"/>
              <a:t>Click Advanced options.</a:t>
            </a:r>
          </a:p>
        </p:txBody>
      </p:sp>
      <p:sp>
        <p:nvSpPr>
          <p:cNvPr id="5" name="TextBox 4"/>
          <p:cNvSpPr txBox="1">
            <a:spLocks noChangeArrowheads="1"/>
          </p:cNvSpPr>
          <p:nvPr/>
        </p:nvSpPr>
        <p:spPr bwMode="auto">
          <a:xfrm>
            <a:off x="255192" y="5593632"/>
            <a:ext cx="4088208"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fr-FR" altLang="en-US" dirty="0">
                <a:solidFill>
                  <a:schemeClr val="tx1"/>
                </a:solidFill>
              </a:rPr>
              <a:t>Figure 6.18  </a:t>
            </a:r>
            <a:r>
              <a:rPr lang="en-US" altLang="en-US" dirty="0">
                <a:solidFill>
                  <a:schemeClr val="tx1"/>
                </a:solidFill>
              </a:rPr>
              <a:t>Choose</a:t>
            </a:r>
            <a:r>
              <a:rPr lang="fr-FR" altLang="en-US" dirty="0">
                <a:solidFill>
                  <a:schemeClr val="tx1"/>
                </a:solidFill>
              </a:rPr>
              <a:t> an option </a:t>
            </a:r>
            <a:r>
              <a:rPr lang="en-US" altLang="en-US" dirty="0">
                <a:solidFill>
                  <a:schemeClr val="tx1"/>
                </a:solidFill>
              </a:rPr>
              <a:t>screen</a:t>
            </a:r>
          </a:p>
        </p:txBody>
      </p:sp>
      <p:sp>
        <p:nvSpPr>
          <p:cNvPr id="8" name="TextBox 7"/>
          <p:cNvSpPr txBox="1">
            <a:spLocks noChangeArrowheads="1"/>
          </p:cNvSpPr>
          <p:nvPr/>
        </p:nvSpPr>
        <p:spPr bwMode="auto">
          <a:xfrm>
            <a:off x="4848621" y="5593632"/>
            <a:ext cx="398899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6.19  </a:t>
            </a:r>
            <a:r>
              <a:rPr lang="en-US" altLang="en-US" dirty="0">
                <a:solidFill>
                  <a:schemeClr val="tx1"/>
                </a:solidFill>
              </a:rPr>
              <a:t>Troubleshoot</a:t>
            </a:r>
            <a:r>
              <a:rPr lang="fr-FR" altLang="en-US" dirty="0">
                <a:solidFill>
                  <a:schemeClr val="tx1"/>
                </a:solidFill>
              </a:rPr>
              <a:t> options</a:t>
            </a:r>
            <a:endParaRPr lang="en-US" altLang="en-US" dirty="0">
              <a:solidFill>
                <a:schemeClr val="tx1"/>
              </a:solidFill>
            </a:endParaRPr>
          </a:p>
        </p:txBody>
      </p:sp>
      <p:grpSp>
        <p:nvGrpSpPr>
          <p:cNvPr id="11" name="Group 10"/>
          <p:cNvGrpSpPr/>
          <p:nvPr/>
        </p:nvGrpSpPr>
        <p:grpSpPr>
          <a:xfrm>
            <a:off x="1371600" y="3612432"/>
            <a:ext cx="2072244" cy="1808018"/>
            <a:chOff x="1371600" y="3612432"/>
            <a:chExt cx="2072244" cy="1808018"/>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71600" y="3612432"/>
              <a:ext cx="2072244" cy="1808018"/>
            </a:xfrm>
            <a:prstGeom prst="rect">
              <a:avLst/>
            </a:prstGeom>
          </p:spPr>
        </p:pic>
        <p:sp>
          <p:nvSpPr>
            <p:cNvPr id="6" name="Oval 5"/>
            <p:cNvSpPr/>
            <p:nvPr/>
          </p:nvSpPr>
          <p:spPr bwMode="auto">
            <a:xfrm>
              <a:off x="1524000" y="4419600"/>
              <a:ext cx="1295400" cy="4572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grpSp>
        <p:nvGrpSpPr>
          <p:cNvPr id="7" name="Group 6"/>
          <p:cNvGrpSpPr/>
          <p:nvPr/>
        </p:nvGrpSpPr>
        <p:grpSpPr>
          <a:xfrm>
            <a:off x="5943600" y="3643605"/>
            <a:ext cx="1998023" cy="1745673"/>
            <a:chOff x="5943600" y="3643605"/>
            <a:chExt cx="1998023" cy="1745673"/>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43600" y="3643605"/>
              <a:ext cx="1998023" cy="1745673"/>
            </a:xfrm>
            <a:prstGeom prst="rect">
              <a:avLst/>
            </a:prstGeom>
          </p:spPr>
        </p:pic>
        <p:sp>
          <p:nvSpPr>
            <p:cNvPr id="10" name="Oval 9"/>
            <p:cNvSpPr/>
            <p:nvPr/>
          </p:nvSpPr>
          <p:spPr bwMode="auto">
            <a:xfrm>
              <a:off x="6145722" y="4850295"/>
              <a:ext cx="1295400" cy="475488"/>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27233617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CMOS Through Windows (</a:t>
            </a:r>
            <a:r>
              <a:rPr lang="en-US" i="1" dirty="0"/>
              <a:t>continued</a:t>
            </a:r>
            <a:r>
              <a:rPr lang="en-US" dirty="0"/>
              <a:t>)</a:t>
            </a:r>
          </a:p>
        </p:txBody>
      </p:sp>
      <p:sp>
        <p:nvSpPr>
          <p:cNvPr id="5" name="TextBox 4"/>
          <p:cNvSpPr txBox="1">
            <a:spLocks noChangeArrowheads="1"/>
          </p:cNvSpPr>
          <p:nvPr/>
        </p:nvSpPr>
        <p:spPr bwMode="auto">
          <a:xfrm>
            <a:off x="2247900" y="4540102"/>
            <a:ext cx="4648200" cy="60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fr-FR" altLang="en-US" dirty="0">
                <a:solidFill>
                  <a:schemeClr val="tx1"/>
                </a:solidFill>
              </a:rPr>
              <a:t>Figure 6.20  UEFI </a:t>
            </a:r>
            <a:r>
              <a:rPr lang="en-CA" altLang="en-US" dirty="0">
                <a:solidFill>
                  <a:schemeClr val="tx1"/>
                </a:solidFill>
              </a:rPr>
              <a:t>firmware</a:t>
            </a:r>
            <a:r>
              <a:rPr lang="fr-FR" altLang="en-US" dirty="0">
                <a:solidFill>
                  <a:schemeClr val="tx1"/>
                </a:solidFill>
              </a:rPr>
              <a:t> settings option on the Advanced options </a:t>
            </a:r>
            <a:r>
              <a:rPr lang="en-SG" altLang="en-US" dirty="0">
                <a:solidFill>
                  <a:schemeClr val="tx1"/>
                </a:solidFill>
              </a:rPr>
              <a:t>screen</a:t>
            </a:r>
          </a:p>
        </p:txBody>
      </p:sp>
      <p:grpSp>
        <p:nvGrpSpPr>
          <p:cNvPr id="6" name="Group 5"/>
          <p:cNvGrpSpPr/>
          <p:nvPr/>
        </p:nvGrpSpPr>
        <p:grpSpPr>
          <a:xfrm>
            <a:off x="3111335" y="2513115"/>
            <a:ext cx="2921330" cy="1831769"/>
            <a:chOff x="3111335" y="2513115"/>
            <a:chExt cx="2921330" cy="1831769"/>
          </a:xfrm>
        </p:grpSpPr>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11335" y="2513115"/>
              <a:ext cx="2921330" cy="1831769"/>
            </a:xfrm>
            <a:prstGeom prst="rect">
              <a:avLst/>
            </a:prstGeom>
          </p:spPr>
        </p:pic>
        <p:sp>
          <p:nvSpPr>
            <p:cNvPr id="4" name="Oval 3"/>
            <p:cNvSpPr/>
            <p:nvPr/>
          </p:nvSpPr>
          <p:spPr bwMode="auto">
            <a:xfrm>
              <a:off x="4446105" y="3342861"/>
              <a:ext cx="1371600" cy="457200"/>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32915895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Accessing CMOS Through Windows (</a:t>
            </a:r>
            <a:r>
              <a:rPr lang="en-US" i="1" dirty="0"/>
              <a:t>continued</a:t>
            </a:r>
            <a:r>
              <a:rPr lang="en-US" dirty="0"/>
              <a:t>)</a:t>
            </a:r>
          </a:p>
        </p:txBody>
      </p:sp>
      <p:sp>
        <p:nvSpPr>
          <p:cNvPr id="3" name="Content Placeholder 2"/>
          <p:cNvSpPr>
            <a:spLocks noGrp="1"/>
          </p:cNvSpPr>
          <p:nvPr>
            <p:ph idx="1"/>
          </p:nvPr>
        </p:nvSpPr>
        <p:spPr/>
        <p:txBody>
          <a:bodyPr/>
          <a:lstStyle/>
          <a:p>
            <a:r>
              <a:rPr lang="en-US" dirty="0"/>
              <a:t>Click the UEFI Firmware Settings option.</a:t>
            </a:r>
          </a:p>
          <a:p>
            <a:pPr lvl="1"/>
            <a:r>
              <a:rPr lang="en-US" dirty="0"/>
              <a:t>System reboots and goes into system setup utility.</a:t>
            </a:r>
          </a:p>
          <a:p>
            <a:pPr lvl="1"/>
            <a:r>
              <a:rPr lang="en-US" dirty="0"/>
              <a:t>Note: It’s a lot faster to reboot and access the CMOS setup manually. </a:t>
            </a:r>
          </a:p>
        </p:txBody>
      </p:sp>
    </p:spTree>
    <p:extLst>
      <p:ext uri="{BB962C8B-B14F-4D97-AF65-F5344CB8AC3E}">
        <p14:creationId xmlns:p14="http://schemas.microsoft.com/office/powerpoint/2010/main" val="655757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 Need to Talk</a:t>
            </a:r>
          </a:p>
        </p:txBody>
      </p:sp>
      <p:sp>
        <p:nvSpPr>
          <p:cNvPr id="5" name="Content Placeholder 4"/>
          <p:cNvSpPr>
            <a:spLocks noGrp="1"/>
          </p:cNvSpPr>
          <p:nvPr>
            <p:ph idx="1"/>
          </p:nvPr>
        </p:nvSpPr>
        <p:spPr/>
        <p:txBody>
          <a:bodyPr/>
          <a:lstStyle/>
          <a:p>
            <a:r>
              <a:rPr lang="en-US" altLang="en-US" dirty="0"/>
              <a:t>Two functions are necessary for devices to work.</a:t>
            </a:r>
          </a:p>
          <a:p>
            <a:pPr lvl="1"/>
            <a:r>
              <a:rPr lang="en-US" altLang="en-US" dirty="0"/>
              <a:t>The CPU must have a way to talk to devices.</a:t>
            </a:r>
          </a:p>
          <a:p>
            <a:pPr lvl="1"/>
            <a:r>
              <a:rPr lang="en-US" altLang="en-US" dirty="0"/>
              <a:t>Devices must have a way to send data to and receive data from the CPU.</a:t>
            </a:r>
          </a:p>
          <a:p>
            <a:r>
              <a:rPr lang="en-US" altLang="en-US" dirty="0"/>
              <a:t>The fix gives extra functionality to the MCC using it to connect the CPU to all the devices.</a:t>
            </a:r>
          </a:p>
          <a:p>
            <a:pPr lvl="1"/>
            <a:r>
              <a:rPr lang="en-US" altLang="en-US" dirty="0"/>
              <a:t>Called the </a:t>
            </a:r>
            <a:r>
              <a:rPr lang="en-US" altLang="en-US" dirty="0">
                <a:solidFill>
                  <a:srgbClr val="C00000"/>
                </a:solidFill>
              </a:rPr>
              <a:t>Northbridge</a:t>
            </a:r>
          </a:p>
          <a:p>
            <a:r>
              <a:rPr lang="en-US" altLang="en-US" dirty="0">
                <a:solidFill>
                  <a:schemeClr val="tx1"/>
                </a:solidFill>
              </a:rPr>
              <a:t>Separate </a:t>
            </a:r>
            <a:r>
              <a:rPr lang="en-US" altLang="en-US" dirty="0">
                <a:solidFill>
                  <a:srgbClr val="C00000"/>
                </a:solidFill>
              </a:rPr>
              <a:t>Southbridge</a:t>
            </a:r>
            <a:r>
              <a:rPr lang="en-US" altLang="en-US" dirty="0">
                <a:solidFill>
                  <a:schemeClr val="tx1"/>
                </a:solidFill>
              </a:rPr>
              <a:t> chip also handles interconnectivity work.</a:t>
            </a:r>
          </a:p>
        </p:txBody>
      </p:sp>
    </p:spTree>
    <p:extLst>
      <p:ext uri="{BB962C8B-B14F-4D97-AF65-F5344CB8AC3E}">
        <p14:creationId xmlns:p14="http://schemas.microsoft.com/office/powerpoint/2010/main" val="39073051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Accessing CMOS at Boot</a:t>
            </a:r>
          </a:p>
        </p:txBody>
      </p:sp>
      <p:sp>
        <p:nvSpPr>
          <p:cNvPr id="23555" name="Content Placeholder 2"/>
          <p:cNvSpPr>
            <a:spLocks noGrp="1"/>
          </p:cNvSpPr>
          <p:nvPr>
            <p:ph idx="1"/>
          </p:nvPr>
        </p:nvSpPr>
        <p:spPr/>
        <p:txBody>
          <a:bodyPr/>
          <a:lstStyle/>
          <a:p>
            <a:r>
              <a:rPr lang="en-US" altLang="en-US" dirty="0"/>
              <a:t>Key sequences needed are usually displayed on the screen as computer boots.</a:t>
            </a:r>
          </a:p>
          <a:p>
            <a:pPr lvl="1"/>
            <a:r>
              <a:rPr lang="en-US" altLang="en-US" dirty="0"/>
              <a:t>Example: “Press DEL to run Setup”</a:t>
            </a:r>
          </a:p>
          <a:p>
            <a:pPr lvl="1"/>
            <a:r>
              <a:rPr lang="en-US" altLang="en-US" dirty="0"/>
              <a:t>If message does not show, try the following or check the manufacturer’s Web site.</a:t>
            </a:r>
          </a:p>
          <a:p>
            <a:pPr lvl="2"/>
            <a:r>
              <a:rPr lang="en-US" altLang="en-US" dirty="0"/>
              <a:t>DELETE or ESC</a:t>
            </a:r>
          </a:p>
          <a:p>
            <a:pPr lvl="2"/>
            <a:r>
              <a:rPr lang="en-US" altLang="en-US" dirty="0"/>
              <a:t>CTRL-S</a:t>
            </a:r>
          </a:p>
          <a:p>
            <a:pPr lvl="2"/>
            <a:r>
              <a:rPr lang="en-US" altLang="en-US" dirty="0"/>
              <a:t>F1 or F2</a:t>
            </a:r>
          </a:p>
          <a:p>
            <a:pPr lvl="2"/>
            <a:r>
              <a:rPr lang="en-US" altLang="en-US" dirty="0"/>
              <a:t>CTRL-ALT-ESC</a:t>
            </a:r>
          </a:p>
          <a:p>
            <a:pPr lvl="2"/>
            <a:r>
              <a:rPr lang="en-US" altLang="en-US" dirty="0"/>
              <a:t>CTRL-ALT-INS</a:t>
            </a:r>
          </a:p>
          <a:p>
            <a:pPr lvl="2"/>
            <a:r>
              <a:rPr lang="en-US" altLang="en-US" dirty="0"/>
              <a:t>CTRL-ALT-ENTER</a:t>
            </a:r>
          </a:p>
        </p:txBody>
      </p:sp>
    </p:spTree>
    <p:extLst>
      <p:ext uri="{BB962C8B-B14F-4D97-AF65-F5344CB8AC3E}">
        <p14:creationId xmlns:p14="http://schemas.microsoft.com/office/powerpoint/2010/main" val="1676353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Typical CMOS Setup Programs</a:t>
            </a:r>
          </a:p>
        </p:txBody>
      </p:sp>
      <p:sp>
        <p:nvSpPr>
          <p:cNvPr id="3" name="Content Placeholder 2"/>
          <p:cNvSpPr>
            <a:spLocks noGrp="1"/>
          </p:cNvSpPr>
          <p:nvPr>
            <p:ph idx="1"/>
          </p:nvPr>
        </p:nvSpPr>
        <p:spPr/>
        <p:txBody>
          <a:bodyPr/>
          <a:lstStyle/>
          <a:p>
            <a:r>
              <a:rPr lang="en-US" dirty="0"/>
              <a:t>There are two styles of utilities:</a:t>
            </a:r>
          </a:p>
          <a:p>
            <a:pPr lvl="1"/>
            <a:r>
              <a:rPr lang="en-US" dirty="0"/>
              <a:t>Graphical CMOS setup utilities</a:t>
            </a:r>
          </a:p>
          <a:p>
            <a:pPr lvl="1"/>
            <a:r>
              <a:rPr lang="en-US" dirty="0"/>
              <a:t>Classic text-only CMOS setup utilities</a:t>
            </a:r>
          </a:p>
        </p:txBody>
      </p:sp>
    </p:spTree>
    <p:extLst>
      <p:ext uri="{BB962C8B-B14F-4D97-AF65-F5344CB8AC3E}">
        <p14:creationId xmlns:p14="http://schemas.microsoft.com/office/powerpoint/2010/main" val="14197860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Graphical UEFI AMD-based </a:t>
            </a:r>
            <a:r>
              <a:rPr lang="en-US" altLang="en-US" dirty="0" smtClean="0"/>
              <a:t/>
            </a:r>
            <a:br>
              <a:rPr lang="en-US" altLang="en-US" dirty="0" smtClean="0"/>
            </a:br>
            <a:r>
              <a:rPr lang="en-US" altLang="en-US" dirty="0" smtClean="0"/>
              <a:t>Setup </a:t>
            </a:r>
            <a:r>
              <a:rPr lang="en-US" altLang="en-US" dirty="0"/>
              <a:t>Utility</a:t>
            </a:r>
          </a:p>
        </p:txBody>
      </p:sp>
      <p:sp>
        <p:nvSpPr>
          <p:cNvPr id="10" name="TextBox 9"/>
          <p:cNvSpPr txBox="1">
            <a:spLocks noChangeArrowheads="1"/>
          </p:cNvSpPr>
          <p:nvPr/>
        </p:nvSpPr>
        <p:spPr bwMode="auto">
          <a:xfrm>
            <a:off x="838200" y="5441232"/>
            <a:ext cx="70866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6.21  ASUS EFI Bios utility setup </a:t>
            </a:r>
            <a:r>
              <a:rPr lang="en-US" altLang="en-US" dirty="0">
                <a:solidFill>
                  <a:schemeClr val="tx1"/>
                </a:solidFill>
              </a:rPr>
              <a:t>screen</a:t>
            </a:r>
            <a:r>
              <a:rPr lang="fr-FR" altLang="en-US" dirty="0">
                <a:solidFill>
                  <a:schemeClr val="tx1"/>
                </a:solidFill>
              </a:rPr>
              <a:t> in EZ mode</a:t>
            </a:r>
            <a:endParaRPr lang="en-US" altLang="en-US" dirty="0">
              <a:solidFill>
                <a:schemeClr val="tx1"/>
              </a:solidFill>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07491" y="1686650"/>
            <a:ext cx="4729018" cy="3546764"/>
          </a:xfrm>
          <a:prstGeom prst="rect">
            <a:avLst/>
          </a:prstGeom>
        </p:spPr>
      </p:pic>
    </p:spTree>
    <p:extLst>
      <p:ext uri="{BB962C8B-B14F-4D97-AF65-F5344CB8AC3E}">
        <p14:creationId xmlns:p14="http://schemas.microsoft.com/office/powerpoint/2010/main" val="326390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Graphical UEFI AMD-based </a:t>
            </a:r>
            <a:r>
              <a:rPr lang="en-US" altLang="en-US" dirty="0" smtClean="0"/>
              <a:t/>
            </a:r>
            <a:br>
              <a:rPr lang="en-US" altLang="en-US" dirty="0" smtClean="0"/>
            </a:br>
            <a:r>
              <a:rPr lang="en-US" altLang="en-US" dirty="0" smtClean="0"/>
              <a:t>Setup </a:t>
            </a:r>
            <a:r>
              <a:rPr lang="en-US" altLang="en-US" dirty="0"/>
              <a:t>Utility (</a:t>
            </a:r>
            <a:r>
              <a:rPr lang="en-US" altLang="en-US" i="1" dirty="0"/>
              <a:t>continued</a:t>
            </a:r>
            <a:r>
              <a:rPr lang="en-US" altLang="en-US" dirty="0"/>
              <a:t>)</a:t>
            </a:r>
            <a:endParaRPr lang="en-US" dirty="0"/>
          </a:p>
        </p:txBody>
      </p:sp>
      <p:sp>
        <p:nvSpPr>
          <p:cNvPr id="4" name="TextBox 3"/>
          <p:cNvSpPr txBox="1">
            <a:spLocks noChangeArrowheads="1"/>
          </p:cNvSpPr>
          <p:nvPr/>
        </p:nvSpPr>
        <p:spPr bwMode="auto">
          <a:xfrm>
            <a:off x="2247900" y="5365032"/>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6.22  Main tab</a:t>
            </a:r>
            <a:endParaRPr lang="en-US" altLang="en-US" dirty="0">
              <a:solidFill>
                <a:schemeClr val="tx1"/>
              </a:solidFill>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7491" y="1686650"/>
            <a:ext cx="4729018" cy="3546764"/>
          </a:xfrm>
          <a:prstGeom prst="rect">
            <a:avLst/>
          </a:prstGeom>
        </p:spPr>
      </p:pic>
    </p:spTree>
    <p:extLst>
      <p:ext uri="{BB962C8B-B14F-4D97-AF65-F5344CB8AC3E}">
        <p14:creationId xmlns:p14="http://schemas.microsoft.com/office/powerpoint/2010/main" val="36355612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Graphical UEFI AMD-based </a:t>
            </a:r>
            <a:r>
              <a:rPr lang="en-US" altLang="en-US" dirty="0" smtClean="0"/>
              <a:t/>
            </a:r>
            <a:br>
              <a:rPr lang="en-US" altLang="en-US" dirty="0" smtClean="0"/>
            </a:br>
            <a:r>
              <a:rPr lang="en-US" altLang="en-US" dirty="0" smtClean="0"/>
              <a:t>Setup </a:t>
            </a:r>
            <a:r>
              <a:rPr lang="en-US" altLang="en-US" dirty="0"/>
              <a:t>Utility (</a:t>
            </a:r>
            <a:r>
              <a:rPr lang="en-US" altLang="en-US" i="1" dirty="0"/>
              <a:t>continued</a:t>
            </a:r>
            <a:r>
              <a:rPr lang="en-US" altLang="en-US" dirty="0"/>
              <a:t>)</a:t>
            </a:r>
            <a:endParaRPr lang="en-US" dirty="0"/>
          </a:p>
        </p:txBody>
      </p:sp>
      <p:sp>
        <p:nvSpPr>
          <p:cNvPr id="5" name="TextBox 4"/>
          <p:cNvSpPr txBox="1">
            <a:spLocks noChangeArrowheads="1"/>
          </p:cNvSpPr>
          <p:nvPr/>
        </p:nvSpPr>
        <p:spPr bwMode="auto">
          <a:xfrm>
            <a:off x="2247900" y="5441232"/>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6.23  Ai Tweaker tab</a:t>
            </a:r>
            <a:endParaRPr lang="en-US" altLang="en-US" dirty="0">
              <a:solidFill>
                <a:schemeClr val="tx1"/>
              </a:solidFill>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7491" y="1762850"/>
            <a:ext cx="4729018" cy="3546764"/>
          </a:xfrm>
          <a:prstGeom prst="rect">
            <a:avLst/>
          </a:prstGeom>
        </p:spPr>
      </p:pic>
    </p:spTree>
    <p:extLst>
      <p:ext uri="{BB962C8B-B14F-4D97-AF65-F5344CB8AC3E}">
        <p14:creationId xmlns:p14="http://schemas.microsoft.com/office/powerpoint/2010/main" val="14407036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Graphical UEFI AMD-based </a:t>
            </a:r>
            <a:r>
              <a:rPr lang="en-US" altLang="en-US" dirty="0" smtClean="0"/>
              <a:t/>
            </a:r>
            <a:br>
              <a:rPr lang="en-US" altLang="en-US" dirty="0" smtClean="0"/>
            </a:br>
            <a:r>
              <a:rPr lang="en-US" altLang="en-US" dirty="0" smtClean="0"/>
              <a:t>Setup </a:t>
            </a:r>
            <a:r>
              <a:rPr lang="en-US" altLang="en-US" dirty="0"/>
              <a:t>Utility (</a:t>
            </a:r>
            <a:r>
              <a:rPr lang="en-US" altLang="en-US" i="1" dirty="0"/>
              <a:t>continued</a:t>
            </a:r>
            <a:r>
              <a:rPr lang="en-US" altLang="en-US" dirty="0"/>
              <a:t>)</a:t>
            </a:r>
            <a:endParaRPr lang="en-US" dirty="0"/>
          </a:p>
        </p:txBody>
      </p:sp>
      <p:sp>
        <p:nvSpPr>
          <p:cNvPr id="4" name="TextBox 3"/>
          <p:cNvSpPr txBox="1">
            <a:spLocks noChangeArrowheads="1"/>
          </p:cNvSpPr>
          <p:nvPr/>
        </p:nvSpPr>
        <p:spPr bwMode="auto">
          <a:xfrm>
            <a:off x="2247900" y="5441232"/>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6.24  Advanced tab</a:t>
            </a:r>
            <a:endParaRPr lang="en-US" altLang="en-US" dirty="0">
              <a:solidFill>
                <a:schemeClr val="tx1"/>
              </a:solidFill>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7491" y="1762850"/>
            <a:ext cx="4729018" cy="3546764"/>
          </a:xfrm>
          <a:prstGeom prst="rect">
            <a:avLst/>
          </a:prstGeom>
        </p:spPr>
      </p:pic>
    </p:spTree>
    <p:extLst>
      <p:ext uri="{BB962C8B-B14F-4D97-AF65-F5344CB8AC3E}">
        <p14:creationId xmlns:p14="http://schemas.microsoft.com/office/powerpoint/2010/main" val="32503735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Graphical UEFI AMD-based </a:t>
            </a:r>
            <a:r>
              <a:rPr lang="en-US" altLang="en-US" dirty="0" smtClean="0"/>
              <a:t/>
            </a:r>
            <a:br>
              <a:rPr lang="en-US" altLang="en-US" dirty="0" smtClean="0"/>
            </a:br>
            <a:r>
              <a:rPr lang="en-US" altLang="en-US" dirty="0" smtClean="0"/>
              <a:t>Setup </a:t>
            </a:r>
            <a:r>
              <a:rPr lang="en-US" altLang="en-US" dirty="0"/>
              <a:t>Utility (</a:t>
            </a:r>
            <a:r>
              <a:rPr lang="en-US" altLang="en-US" i="1" dirty="0"/>
              <a:t>continued</a:t>
            </a:r>
            <a:r>
              <a:rPr lang="en-US" altLang="en-US" dirty="0"/>
              <a:t>)</a:t>
            </a:r>
            <a:endParaRPr lang="en-US" dirty="0"/>
          </a:p>
        </p:txBody>
      </p:sp>
      <p:sp>
        <p:nvSpPr>
          <p:cNvPr id="5" name="TextBox 4"/>
          <p:cNvSpPr txBox="1">
            <a:spLocks noChangeArrowheads="1"/>
          </p:cNvSpPr>
          <p:nvPr/>
        </p:nvSpPr>
        <p:spPr bwMode="auto">
          <a:xfrm>
            <a:off x="2323703" y="5441232"/>
            <a:ext cx="4496595"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6.25  Monitor tab</a:t>
            </a:r>
            <a:endParaRPr lang="en-US" altLang="en-US" dirty="0">
              <a:solidFill>
                <a:schemeClr val="tx1"/>
              </a:solidFill>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7491" y="1762850"/>
            <a:ext cx="4729018" cy="3546764"/>
          </a:xfrm>
          <a:prstGeom prst="rect">
            <a:avLst/>
          </a:prstGeom>
        </p:spPr>
      </p:pic>
    </p:spTree>
    <p:extLst>
      <p:ext uri="{BB962C8B-B14F-4D97-AF65-F5344CB8AC3E}">
        <p14:creationId xmlns:p14="http://schemas.microsoft.com/office/powerpoint/2010/main" val="3142193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Graphical UEFI AMD-based </a:t>
            </a:r>
            <a:r>
              <a:rPr lang="en-US" altLang="en-US" dirty="0" smtClean="0"/>
              <a:t/>
            </a:r>
            <a:br>
              <a:rPr lang="en-US" altLang="en-US" dirty="0" smtClean="0"/>
            </a:br>
            <a:r>
              <a:rPr lang="en-US" altLang="en-US" dirty="0" smtClean="0"/>
              <a:t>Setup </a:t>
            </a:r>
            <a:r>
              <a:rPr lang="en-US" altLang="en-US" dirty="0"/>
              <a:t>Utility (</a:t>
            </a:r>
            <a:r>
              <a:rPr lang="en-US" altLang="en-US" i="1" dirty="0"/>
              <a:t>continued</a:t>
            </a:r>
            <a:r>
              <a:rPr lang="en-US" altLang="en-US" dirty="0"/>
              <a:t>)</a:t>
            </a:r>
            <a:endParaRPr lang="en-US" dirty="0"/>
          </a:p>
        </p:txBody>
      </p:sp>
      <p:sp>
        <p:nvSpPr>
          <p:cNvPr id="4" name="TextBox 3"/>
          <p:cNvSpPr txBox="1">
            <a:spLocks noChangeArrowheads="1"/>
          </p:cNvSpPr>
          <p:nvPr/>
        </p:nvSpPr>
        <p:spPr bwMode="auto">
          <a:xfrm>
            <a:off x="2247900" y="5441232"/>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6.26  Boot tab</a:t>
            </a:r>
            <a:endParaRPr lang="en-US" altLang="en-US" dirty="0">
              <a:solidFill>
                <a:schemeClr val="tx1"/>
              </a:solidFill>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7491" y="1762850"/>
            <a:ext cx="4729018" cy="3546764"/>
          </a:xfrm>
          <a:prstGeom prst="rect">
            <a:avLst/>
          </a:prstGeom>
        </p:spPr>
      </p:pic>
    </p:spTree>
    <p:extLst>
      <p:ext uri="{BB962C8B-B14F-4D97-AF65-F5344CB8AC3E}">
        <p14:creationId xmlns:p14="http://schemas.microsoft.com/office/powerpoint/2010/main" val="12015154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Graphical UEFI AMD-based </a:t>
            </a:r>
            <a:r>
              <a:rPr lang="en-US" altLang="en-US" dirty="0" smtClean="0"/>
              <a:t/>
            </a:r>
            <a:br>
              <a:rPr lang="en-US" altLang="en-US" dirty="0" smtClean="0"/>
            </a:br>
            <a:r>
              <a:rPr lang="en-US" altLang="en-US" dirty="0" smtClean="0"/>
              <a:t>Setup </a:t>
            </a:r>
            <a:r>
              <a:rPr lang="en-US" altLang="en-US" dirty="0"/>
              <a:t>Utility (</a:t>
            </a:r>
            <a:r>
              <a:rPr lang="en-US" altLang="en-US" i="1" dirty="0"/>
              <a:t>continued</a:t>
            </a:r>
            <a:r>
              <a:rPr lang="en-US" altLang="en-US" dirty="0"/>
              <a:t>)</a:t>
            </a:r>
            <a:endParaRPr lang="en-US" dirty="0"/>
          </a:p>
        </p:txBody>
      </p:sp>
      <p:sp>
        <p:nvSpPr>
          <p:cNvPr id="5" name="TextBox 4"/>
          <p:cNvSpPr txBox="1">
            <a:spLocks noChangeArrowheads="1"/>
          </p:cNvSpPr>
          <p:nvPr/>
        </p:nvSpPr>
        <p:spPr bwMode="auto">
          <a:xfrm>
            <a:off x="2247900" y="5441232"/>
            <a:ext cx="46482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6.27  Tool tab</a:t>
            </a:r>
            <a:endParaRPr lang="en-US" altLang="en-US" dirty="0">
              <a:solidFill>
                <a:schemeClr val="tx1"/>
              </a:solidFill>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7491" y="1762850"/>
            <a:ext cx="4729018" cy="3546764"/>
          </a:xfrm>
          <a:prstGeom prst="rect">
            <a:avLst/>
          </a:prstGeom>
        </p:spPr>
      </p:pic>
    </p:spTree>
    <p:extLst>
      <p:ext uri="{BB962C8B-B14F-4D97-AF65-F5344CB8AC3E}">
        <p14:creationId xmlns:p14="http://schemas.microsoft.com/office/powerpoint/2010/main" val="15079947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Text-Based UEFI Intel-based </a:t>
            </a:r>
            <a:r>
              <a:rPr lang="en-US" altLang="en-US" dirty="0" smtClean="0"/>
              <a:t/>
            </a:r>
            <a:br>
              <a:rPr lang="en-US" altLang="en-US" dirty="0" smtClean="0"/>
            </a:br>
            <a:r>
              <a:rPr lang="en-US" altLang="en-US" dirty="0" smtClean="0"/>
              <a:t>Setup </a:t>
            </a:r>
            <a:r>
              <a:rPr lang="en-US" altLang="en-US" dirty="0"/>
              <a:t>Utility</a:t>
            </a:r>
          </a:p>
        </p:txBody>
      </p:sp>
      <p:sp>
        <p:nvSpPr>
          <p:cNvPr id="3" name="Content Placeholder 2"/>
          <p:cNvSpPr>
            <a:spLocks noGrp="1"/>
          </p:cNvSpPr>
          <p:nvPr>
            <p:ph idx="1"/>
          </p:nvPr>
        </p:nvSpPr>
        <p:spPr/>
        <p:txBody>
          <a:bodyPr/>
          <a:lstStyle/>
          <a:p>
            <a:r>
              <a:rPr lang="en-US" dirty="0"/>
              <a:t>Information tab gives details about CPU and RAM.</a:t>
            </a:r>
          </a:p>
          <a:p>
            <a:r>
              <a:rPr lang="en-US" dirty="0"/>
              <a:t>Configuration tab:</a:t>
            </a:r>
          </a:p>
          <a:p>
            <a:pPr lvl="1"/>
            <a:r>
              <a:rPr lang="en-US" dirty="0"/>
              <a:t>Allows configuration of built-in devices</a:t>
            </a:r>
          </a:p>
          <a:p>
            <a:pPr lvl="1"/>
            <a:r>
              <a:rPr lang="en-US" dirty="0"/>
              <a:t>Can enable or disable virtualization support</a:t>
            </a:r>
          </a:p>
          <a:p>
            <a:r>
              <a:rPr lang="en-US" dirty="0"/>
              <a:t>Security tab includes additional options.</a:t>
            </a:r>
          </a:p>
          <a:p>
            <a:pPr lvl="1"/>
            <a:r>
              <a:rPr lang="en-US" dirty="0"/>
              <a:t>Secure boot feature requires properly signed software during boot.</a:t>
            </a:r>
          </a:p>
          <a:p>
            <a:r>
              <a:rPr lang="en-US" dirty="0"/>
              <a:t>Boot tab allows support for booting to a USB device.</a:t>
            </a:r>
          </a:p>
        </p:txBody>
      </p:sp>
    </p:spTree>
    <p:extLst>
      <p:ext uri="{BB962C8B-B14F-4D97-AF65-F5344CB8AC3E}">
        <p14:creationId xmlns:p14="http://schemas.microsoft.com/office/powerpoint/2010/main" val="2595637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dirty="0"/>
              <a:t>The Northbridge and Southbridge</a:t>
            </a:r>
          </a:p>
        </p:txBody>
      </p:sp>
      <p:sp>
        <p:nvSpPr>
          <p:cNvPr id="6147" name="Content Placeholder 2"/>
          <p:cNvSpPr>
            <a:spLocks noGrp="1"/>
          </p:cNvSpPr>
          <p:nvPr>
            <p:ph idx="1"/>
          </p:nvPr>
        </p:nvSpPr>
        <p:spPr/>
        <p:txBody>
          <a:bodyPr/>
          <a:lstStyle/>
          <a:p>
            <a:r>
              <a:rPr lang="en-US" altLang="en-US" dirty="0"/>
              <a:t>Together, Northbridge and Southbridge are referred to as the chipset.</a:t>
            </a:r>
          </a:p>
          <a:p>
            <a:r>
              <a:rPr lang="en-US" altLang="en-US" dirty="0"/>
              <a:t>The Northbridge connects the CPU to video card and RAM.</a:t>
            </a:r>
          </a:p>
          <a:p>
            <a:r>
              <a:rPr lang="en-US" altLang="en-US" dirty="0"/>
              <a:t>The Southbridge deals mainly with lower speed devices such as USB controller and hard drive controllers.</a:t>
            </a:r>
          </a:p>
          <a:p>
            <a:r>
              <a:rPr lang="en-US" altLang="en-US" dirty="0"/>
              <a:t>The chipset extends the data bus to touch all the devices.</a:t>
            </a:r>
          </a:p>
          <a:p>
            <a:pPr lvl="1"/>
            <a:r>
              <a:rPr lang="en-US" altLang="en-US" dirty="0"/>
              <a:t>It also extends the address bus.</a:t>
            </a:r>
          </a:p>
        </p:txBody>
      </p:sp>
    </p:spTree>
    <p:extLst>
      <p:ext uri="{BB962C8B-B14F-4D97-AF65-F5344CB8AC3E}">
        <p14:creationId xmlns:p14="http://schemas.microsoft.com/office/powerpoint/2010/main" val="7382250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Text-Based UEFI Intel-based </a:t>
            </a:r>
            <a:r>
              <a:rPr lang="en-US" altLang="en-US" dirty="0" smtClean="0"/>
              <a:t/>
            </a:r>
            <a:br>
              <a:rPr lang="en-US" altLang="en-US" dirty="0" smtClean="0"/>
            </a:br>
            <a:r>
              <a:rPr lang="en-US" altLang="en-US" dirty="0" smtClean="0"/>
              <a:t>Setup </a:t>
            </a:r>
            <a:r>
              <a:rPr lang="en-US" altLang="en-US" dirty="0"/>
              <a:t>Utility (</a:t>
            </a:r>
            <a:r>
              <a:rPr lang="en-US" altLang="en-US" i="1" dirty="0"/>
              <a:t>continued</a:t>
            </a:r>
            <a:r>
              <a:rPr lang="en-US" altLang="en-US" dirty="0"/>
              <a:t>)</a:t>
            </a:r>
            <a:endParaRPr lang="en-US" dirty="0"/>
          </a:p>
        </p:txBody>
      </p:sp>
      <p:sp>
        <p:nvSpPr>
          <p:cNvPr id="4" name="TextBox 4"/>
          <p:cNvSpPr txBox="1">
            <a:spLocks noChangeArrowheads="1"/>
          </p:cNvSpPr>
          <p:nvPr/>
        </p:nvSpPr>
        <p:spPr bwMode="auto">
          <a:xfrm>
            <a:off x="552450" y="4831632"/>
            <a:ext cx="36385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6.28  Information tab</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90070" y="2088431"/>
            <a:ext cx="3363310" cy="2522483"/>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33470" y="2088431"/>
            <a:ext cx="3363310" cy="2522483"/>
          </a:xfrm>
          <a:prstGeom prst="rect">
            <a:avLst/>
          </a:prstGeom>
        </p:spPr>
      </p:pic>
      <p:sp>
        <p:nvSpPr>
          <p:cNvPr id="9" name="TextBox 8"/>
          <p:cNvSpPr txBox="1">
            <a:spLocks noChangeArrowheads="1"/>
          </p:cNvSpPr>
          <p:nvPr/>
        </p:nvSpPr>
        <p:spPr bwMode="auto">
          <a:xfrm>
            <a:off x="4895850" y="4831632"/>
            <a:ext cx="36385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6.29  Configuration tab</a:t>
            </a:r>
          </a:p>
        </p:txBody>
      </p:sp>
    </p:spTree>
    <p:extLst>
      <p:ext uri="{BB962C8B-B14F-4D97-AF65-F5344CB8AC3E}">
        <p14:creationId xmlns:p14="http://schemas.microsoft.com/office/powerpoint/2010/main" val="42523718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Text-Based UEFI Intel-based </a:t>
            </a:r>
            <a:r>
              <a:rPr lang="en-US" altLang="en-US" dirty="0" smtClean="0"/>
              <a:t/>
            </a:r>
            <a:br>
              <a:rPr lang="en-US" altLang="en-US" dirty="0" smtClean="0"/>
            </a:br>
            <a:r>
              <a:rPr lang="en-US" altLang="en-US" dirty="0" smtClean="0"/>
              <a:t>Setup </a:t>
            </a:r>
            <a:r>
              <a:rPr lang="en-US" altLang="en-US" dirty="0"/>
              <a:t>Utility (</a:t>
            </a:r>
            <a:r>
              <a:rPr lang="en-US" altLang="en-US" i="1" dirty="0"/>
              <a:t>continued</a:t>
            </a:r>
            <a:r>
              <a:rPr lang="en-US" altLang="en-US" dirty="0"/>
              <a:t>)</a:t>
            </a:r>
            <a:endParaRPr lang="en-US" dirty="0"/>
          </a:p>
        </p:txBody>
      </p:sp>
      <p:sp>
        <p:nvSpPr>
          <p:cNvPr id="4" name="TextBox 4"/>
          <p:cNvSpPr txBox="1">
            <a:spLocks noChangeArrowheads="1"/>
          </p:cNvSpPr>
          <p:nvPr/>
        </p:nvSpPr>
        <p:spPr bwMode="auto">
          <a:xfrm>
            <a:off x="628650" y="4831632"/>
            <a:ext cx="36385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6.30  Security tab</a:t>
            </a:r>
          </a:p>
        </p:txBody>
      </p:sp>
      <p:sp>
        <p:nvSpPr>
          <p:cNvPr id="5" name="TextBox 4"/>
          <p:cNvSpPr txBox="1">
            <a:spLocks noChangeArrowheads="1"/>
          </p:cNvSpPr>
          <p:nvPr/>
        </p:nvSpPr>
        <p:spPr bwMode="auto">
          <a:xfrm>
            <a:off x="4724400" y="4831632"/>
            <a:ext cx="363855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6.31  Boot tab</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6270" y="2164632"/>
            <a:ext cx="3363310" cy="2522483"/>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62020" y="2164632"/>
            <a:ext cx="3363310" cy="2522483"/>
          </a:xfrm>
          <a:prstGeom prst="rect">
            <a:avLst/>
          </a:prstGeom>
        </p:spPr>
      </p:pic>
    </p:spTree>
    <p:extLst>
      <p:ext uri="{BB962C8B-B14F-4D97-AF65-F5344CB8AC3E}">
        <p14:creationId xmlns:p14="http://schemas.microsoft.com/office/powerpoint/2010/main" val="37617422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Text-Based UEFI Intel-based </a:t>
            </a:r>
            <a:r>
              <a:rPr lang="en-US" altLang="en-US" dirty="0" smtClean="0"/>
              <a:t/>
            </a:r>
            <a:br>
              <a:rPr lang="en-US" altLang="en-US" dirty="0" smtClean="0"/>
            </a:br>
            <a:r>
              <a:rPr lang="en-US" altLang="en-US" dirty="0" smtClean="0"/>
              <a:t>Setup </a:t>
            </a:r>
            <a:r>
              <a:rPr lang="en-US" altLang="en-US" dirty="0"/>
              <a:t>Utility (</a:t>
            </a:r>
            <a:r>
              <a:rPr lang="en-US" altLang="en-US" i="1" dirty="0"/>
              <a:t>continued</a:t>
            </a:r>
            <a:r>
              <a:rPr lang="en-US" altLang="en-US" dirty="0"/>
              <a:t>)</a:t>
            </a:r>
            <a:endParaRPr lang="en-US" dirty="0"/>
          </a:p>
        </p:txBody>
      </p:sp>
      <p:sp>
        <p:nvSpPr>
          <p:cNvPr id="3" name="Content Placeholder 2"/>
          <p:cNvSpPr>
            <a:spLocks noGrp="1"/>
          </p:cNvSpPr>
          <p:nvPr>
            <p:ph idx="1"/>
          </p:nvPr>
        </p:nvSpPr>
        <p:spPr/>
        <p:txBody>
          <a:bodyPr/>
          <a:lstStyle/>
          <a:p>
            <a:r>
              <a:rPr lang="en-US" dirty="0"/>
              <a:t>Other BIOS security options</a:t>
            </a:r>
          </a:p>
          <a:p>
            <a:pPr lvl="1"/>
            <a:r>
              <a:rPr lang="en-US" dirty="0">
                <a:solidFill>
                  <a:srgbClr val="C00000"/>
                </a:solidFill>
              </a:rPr>
              <a:t>Chassis intrusion detection/notification</a:t>
            </a:r>
          </a:p>
          <a:p>
            <a:pPr lvl="1"/>
            <a:r>
              <a:rPr lang="en-US" dirty="0">
                <a:solidFill>
                  <a:srgbClr val="C00000"/>
                </a:solidFill>
              </a:rPr>
              <a:t>DriveLock</a:t>
            </a:r>
          </a:p>
          <a:p>
            <a:pPr lvl="1"/>
            <a:r>
              <a:rPr lang="en-US" dirty="0">
                <a:solidFill>
                  <a:srgbClr val="C00000"/>
                </a:solidFill>
              </a:rPr>
              <a:t>LoJack</a:t>
            </a:r>
          </a:p>
          <a:p>
            <a:pPr lvl="1"/>
            <a:r>
              <a:rPr lang="en-US" dirty="0">
                <a:solidFill>
                  <a:srgbClr val="C00000"/>
                </a:solidFill>
              </a:rPr>
              <a:t>Trusted Platform Module (TPM)</a:t>
            </a:r>
          </a:p>
          <a:p>
            <a:pPr lvl="2"/>
            <a:r>
              <a:rPr lang="en-US" dirty="0">
                <a:solidFill>
                  <a:schemeClr val="tx1"/>
                </a:solidFill>
              </a:rPr>
              <a:t>Commonly used for hard disk encryption</a:t>
            </a:r>
          </a:p>
          <a:p>
            <a:r>
              <a:rPr lang="en-US" dirty="0">
                <a:solidFill>
                  <a:schemeClr val="tx1"/>
                </a:solidFill>
              </a:rPr>
              <a:t>System utility save options</a:t>
            </a:r>
          </a:p>
          <a:p>
            <a:pPr lvl="1"/>
            <a:r>
              <a:rPr lang="en-US" dirty="0">
                <a:solidFill>
                  <a:schemeClr val="tx1"/>
                </a:solidFill>
              </a:rPr>
              <a:t>Save and Exit</a:t>
            </a:r>
          </a:p>
          <a:p>
            <a:pPr lvl="1"/>
            <a:r>
              <a:rPr lang="en-US" dirty="0">
                <a:solidFill>
                  <a:schemeClr val="tx1"/>
                </a:solidFill>
              </a:rPr>
              <a:t>Exit Discarding Saving</a:t>
            </a:r>
          </a:p>
        </p:txBody>
      </p:sp>
    </p:spTree>
    <p:extLst>
      <p:ext uri="{BB962C8B-B14F-4D97-AF65-F5344CB8AC3E}">
        <p14:creationId xmlns:p14="http://schemas.microsoft.com/office/powerpoint/2010/main" val="35968668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dirty="0"/>
              <a:t>Option ROM and Device Drivers</a:t>
            </a:r>
          </a:p>
        </p:txBody>
      </p:sp>
      <p:sp>
        <p:nvSpPr>
          <p:cNvPr id="39939" name="Content Placeholder 2"/>
          <p:cNvSpPr>
            <a:spLocks noGrp="1"/>
          </p:cNvSpPr>
          <p:nvPr>
            <p:ph idx="1"/>
          </p:nvPr>
        </p:nvSpPr>
        <p:spPr/>
        <p:txBody>
          <a:bodyPr/>
          <a:lstStyle/>
          <a:p>
            <a:r>
              <a:rPr lang="en-US" altLang="en-US" dirty="0"/>
              <a:t>Ways to add programming other than on the BIOS</a:t>
            </a:r>
            <a:r>
              <a:rPr lang="en-US" dirty="0"/>
              <a:t>—</a:t>
            </a:r>
            <a:r>
              <a:rPr lang="en-US" altLang="en-US" dirty="0"/>
              <a:t>Bring Your Own BIOS (BYOB):</a:t>
            </a:r>
          </a:p>
          <a:p>
            <a:pPr lvl="1"/>
            <a:r>
              <a:rPr lang="en-US" altLang="en-US" dirty="0"/>
              <a:t>Option ROM</a:t>
            </a:r>
          </a:p>
          <a:p>
            <a:pPr lvl="1"/>
            <a:r>
              <a:rPr lang="en-US" altLang="en-US" dirty="0"/>
              <a:t>Device drivers</a:t>
            </a:r>
          </a:p>
          <a:p>
            <a:r>
              <a:rPr lang="en-US" altLang="en-US" dirty="0"/>
              <a:t>An </a:t>
            </a:r>
            <a:r>
              <a:rPr lang="en-US" altLang="en-US" dirty="0">
                <a:solidFill>
                  <a:srgbClr val="C00000"/>
                </a:solidFill>
              </a:rPr>
              <a:t>option ROM </a:t>
            </a:r>
            <a:r>
              <a:rPr lang="en-US" altLang="en-US" dirty="0"/>
              <a:t>chip provides its own BIOS on an expansion card.</a:t>
            </a:r>
          </a:p>
          <a:p>
            <a:r>
              <a:rPr lang="en-US" altLang="en-US" dirty="0">
                <a:solidFill>
                  <a:srgbClr val="C00000"/>
                </a:solidFill>
              </a:rPr>
              <a:t>Device drivers </a:t>
            </a:r>
            <a:r>
              <a:rPr lang="en-US" altLang="en-US" dirty="0"/>
              <a:t>are a software version of BYOB.</a:t>
            </a:r>
          </a:p>
          <a:p>
            <a:pPr lvl="1"/>
            <a:r>
              <a:rPr lang="en-US" altLang="en-US" dirty="0"/>
              <a:t>Stored on hard drive and loaded into RAM at boot</a:t>
            </a:r>
          </a:p>
          <a:p>
            <a:pPr lvl="1"/>
            <a:r>
              <a:rPr lang="en-US" altLang="en-US" dirty="0"/>
              <a:t>Comes with item purchase on an </a:t>
            </a:r>
            <a:r>
              <a:rPr lang="en-US" altLang="en-US" dirty="0">
                <a:solidFill>
                  <a:srgbClr val="C00000"/>
                </a:solidFill>
              </a:rPr>
              <a:t>installation disc</a:t>
            </a:r>
            <a:r>
              <a:rPr lang="en-US" altLang="en-US" dirty="0"/>
              <a:t>.</a:t>
            </a:r>
          </a:p>
          <a:p>
            <a:r>
              <a:rPr lang="en-US" altLang="en-US" dirty="0">
                <a:solidFill>
                  <a:srgbClr val="C00000"/>
                </a:solidFill>
              </a:rPr>
              <a:t>Registry</a:t>
            </a:r>
            <a:r>
              <a:rPr lang="en-US" altLang="en-US" dirty="0"/>
              <a:t> stores device driver information. </a:t>
            </a:r>
          </a:p>
        </p:txBody>
      </p:sp>
    </p:spTree>
    <p:extLst>
      <p:ext uri="{BB962C8B-B14F-4D97-AF65-F5344CB8AC3E}">
        <p14:creationId xmlns:p14="http://schemas.microsoft.com/office/powerpoint/2010/main" val="26552073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t>Option ROM</a:t>
            </a:r>
          </a:p>
        </p:txBody>
      </p:sp>
      <p:pic>
        <p:nvPicPr>
          <p:cNvPr id="40964" name="Content Placeholder 9"/>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057400" y="1804829"/>
            <a:ext cx="4572000" cy="3133725"/>
          </a:xfrm>
        </p:spPr>
      </p:pic>
      <p:sp>
        <p:nvSpPr>
          <p:cNvPr id="40963" name="TextBox 5"/>
          <p:cNvSpPr txBox="1">
            <a:spLocks noChangeArrowheads="1"/>
          </p:cNvSpPr>
          <p:nvPr/>
        </p:nvSpPr>
        <p:spPr bwMode="auto">
          <a:xfrm>
            <a:off x="2133600" y="5105400"/>
            <a:ext cx="481584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6.33 Option ROM on expansion card</a:t>
            </a:r>
          </a:p>
        </p:txBody>
      </p:sp>
    </p:spTree>
    <p:extLst>
      <p:ext uri="{BB962C8B-B14F-4D97-AF65-F5344CB8AC3E}">
        <p14:creationId xmlns:p14="http://schemas.microsoft.com/office/powerpoint/2010/main" val="29980867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dirty="0"/>
              <a:t>Option ROM (</a:t>
            </a:r>
            <a:r>
              <a:rPr lang="en-US" altLang="en-US" i="1" dirty="0"/>
              <a:t>continued</a:t>
            </a:r>
            <a:r>
              <a:rPr lang="en-US" altLang="en-US" dirty="0"/>
              <a:t>)</a:t>
            </a:r>
          </a:p>
        </p:txBody>
      </p:sp>
      <p:sp>
        <p:nvSpPr>
          <p:cNvPr id="41988" name="TextBox 5"/>
          <p:cNvSpPr txBox="1">
            <a:spLocks noChangeArrowheads="1"/>
          </p:cNvSpPr>
          <p:nvPr/>
        </p:nvSpPr>
        <p:spPr bwMode="auto">
          <a:xfrm>
            <a:off x="2291826" y="4876800"/>
            <a:ext cx="426720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6.34 Option ROM at boot</a:t>
            </a:r>
            <a:endParaRPr lang="en-US" altLang="en-US" dirty="0">
              <a:solidFill>
                <a:schemeClr val="tx1"/>
              </a:solidFill>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79904" y="2170176"/>
            <a:ext cx="4584192" cy="2517648"/>
          </a:xfrm>
          <a:prstGeom prst="rect">
            <a:avLst/>
          </a:prstGeom>
        </p:spPr>
      </p:pic>
    </p:spTree>
    <p:extLst>
      <p:ext uri="{BB962C8B-B14F-4D97-AF65-F5344CB8AC3E}">
        <p14:creationId xmlns:p14="http://schemas.microsoft.com/office/powerpoint/2010/main" val="35681180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dirty="0"/>
              <a:t>BIOS, BIOS, Everywhere!</a:t>
            </a:r>
          </a:p>
        </p:txBody>
      </p:sp>
      <p:sp>
        <p:nvSpPr>
          <p:cNvPr id="43011" name="Content Placeholder 2"/>
          <p:cNvSpPr>
            <a:spLocks noGrp="1"/>
          </p:cNvSpPr>
          <p:nvPr>
            <p:ph idx="1"/>
          </p:nvPr>
        </p:nvSpPr>
        <p:spPr/>
        <p:txBody>
          <a:bodyPr/>
          <a:lstStyle/>
          <a:p>
            <a:r>
              <a:rPr lang="en-US" altLang="en-US" dirty="0"/>
              <a:t>Every piece of hardware must have a program that allows the CPU to communicate with it.</a:t>
            </a:r>
          </a:p>
          <a:p>
            <a:pPr lvl="1"/>
            <a:r>
              <a:rPr lang="en-US" altLang="en-US" dirty="0"/>
              <a:t>The program may be on motherboard ROM, ROM on a card, or software loaded into RAM at boot.</a:t>
            </a:r>
          </a:p>
        </p:txBody>
      </p:sp>
      <p:sp>
        <p:nvSpPr>
          <p:cNvPr id="7" name="TextBox 5"/>
          <p:cNvSpPr txBox="1">
            <a:spLocks noChangeArrowheads="1"/>
          </p:cNvSpPr>
          <p:nvPr/>
        </p:nvSpPr>
        <p:spPr bwMode="auto">
          <a:xfrm>
            <a:off x="1602319" y="5979381"/>
            <a:ext cx="5937774"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6.35  Windows XP asking for the </a:t>
            </a:r>
            <a:r>
              <a:rPr lang="fr-FR" altLang="en-US" dirty="0" smtClean="0">
                <a:solidFill>
                  <a:schemeClr val="tx1"/>
                </a:solidFill>
              </a:rPr>
              <a:t>installation disc</a:t>
            </a:r>
            <a:endParaRPr lang="en-US" altLang="en-US" dirty="0">
              <a:solidFill>
                <a:schemeClr val="tx1"/>
              </a:solidFill>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29346" y="3266661"/>
            <a:ext cx="3285309" cy="2560320"/>
          </a:xfrm>
          <a:prstGeom prst="rect">
            <a:avLst/>
          </a:prstGeom>
        </p:spPr>
      </p:pic>
    </p:spTree>
    <p:extLst>
      <p:ext uri="{BB962C8B-B14F-4D97-AF65-F5344CB8AC3E}">
        <p14:creationId xmlns:p14="http://schemas.microsoft.com/office/powerpoint/2010/main" val="28914716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2286000" y="52388"/>
            <a:ext cx="6858000" cy="1006475"/>
          </a:xfrm>
        </p:spPr>
        <p:txBody>
          <a:bodyPr/>
          <a:lstStyle/>
          <a:p>
            <a:r>
              <a:rPr lang="en-US" altLang="en-US" dirty="0"/>
              <a:t>Power-On Self Test (POST)</a:t>
            </a:r>
          </a:p>
        </p:txBody>
      </p:sp>
      <p:sp>
        <p:nvSpPr>
          <p:cNvPr id="45059" name="Content Placeholder 2"/>
          <p:cNvSpPr>
            <a:spLocks noGrp="1"/>
          </p:cNvSpPr>
          <p:nvPr>
            <p:ph idx="1"/>
          </p:nvPr>
        </p:nvSpPr>
        <p:spPr/>
        <p:txBody>
          <a:bodyPr/>
          <a:lstStyle/>
          <a:p>
            <a:r>
              <a:rPr lang="en-US" altLang="en-US" dirty="0"/>
              <a:t>Upon boot, the ROM initiates the </a:t>
            </a:r>
            <a:r>
              <a:rPr lang="en-US" altLang="en-US" dirty="0">
                <a:solidFill>
                  <a:srgbClr val="C00000"/>
                </a:solidFill>
              </a:rPr>
              <a:t>power-on self test (POST) </a:t>
            </a:r>
            <a:r>
              <a:rPr lang="en-US" altLang="en-US" dirty="0"/>
              <a:t>process.</a:t>
            </a:r>
          </a:p>
          <a:p>
            <a:r>
              <a:rPr lang="en-US" altLang="en-US" dirty="0"/>
              <a:t>The POST routine sends out a message to all devices to initiate self-tests.</a:t>
            </a:r>
          </a:p>
          <a:p>
            <a:pPr lvl="1"/>
            <a:r>
              <a:rPr lang="en-US" altLang="en-US" dirty="0"/>
              <a:t>All standard devices run their own built-in diagnostic.</a:t>
            </a:r>
          </a:p>
          <a:p>
            <a:r>
              <a:rPr lang="en-US" altLang="en-US" dirty="0"/>
              <a:t>If a component fails self-diagnostics, the POST process sends an error message to the user.</a:t>
            </a:r>
          </a:p>
          <a:p>
            <a:pPr lvl="1"/>
            <a:r>
              <a:rPr lang="en-US" altLang="en-US" dirty="0"/>
              <a:t>Beep codes and text messages</a:t>
            </a:r>
          </a:p>
        </p:txBody>
      </p:sp>
    </p:spTree>
    <p:extLst>
      <p:ext uri="{BB962C8B-B14F-4D97-AF65-F5344CB8AC3E}">
        <p14:creationId xmlns:p14="http://schemas.microsoft.com/office/powerpoint/2010/main" val="13987551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dirty="0"/>
              <a:t>Before and During the Video Test: Beep Codes</a:t>
            </a:r>
          </a:p>
        </p:txBody>
      </p:sp>
      <p:sp>
        <p:nvSpPr>
          <p:cNvPr id="46083" name="Content Placeholder 2"/>
          <p:cNvSpPr>
            <a:spLocks noGrp="1"/>
          </p:cNvSpPr>
          <p:nvPr>
            <p:ph idx="1"/>
          </p:nvPr>
        </p:nvSpPr>
        <p:spPr/>
        <p:txBody>
          <a:bodyPr/>
          <a:lstStyle/>
          <a:p>
            <a:r>
              <a:rPr lang="en-US" altLang="en-US" dirty="0"/>
              <a:t>Modern PC beep code for bad or missing video</a:t>
            </a:r>
          </a:p>
          <a:p>
            <a:pPr lvl="1"/>
            <a:r>
              <a:rPr lang="en-US" altLang="en-US" dirty="0"/>
              <a:t>One long beep followed by two or three short beeps</a:t>
            </a:r>
          </a:p>
          <a:p>
            <a:r>
              <a:rPr lang="en-US" altLang="en-US" dirty="0"/>
              <a:t>For missing or faulty RAM</a:t>
            </a:r>
          </a:p>
          <a:p>
            <a:pPr lvl="1"/>
            <a:r>
              <a:rPr lang="en-US" altLang="en-US" dirty="0"/>
              <a:t>Single beep that repeats indefinitely</a:t>
            </a:r>
          </a:p>
          <a:p>
            <a:r>
              <a:rPr lang="en-US" altLang="en-US" dirty="0"/>
              <a:t>Successful completion of the POST</a:t>
            </a:r>
          </a:p>
          <a:p>
            <a:pPr lvl="1"/>
            <a:r>
              <a:rPr lang="en-US" altLang="en-US" dirty="0"/>
              <a:t>One or two short beeps</a:t>
            </a:r>
          </a:p>
        </p:txBody>
      </p:sp>
    </p:spTree>
    <p:extLst>
      <p:ext uri="{BB962C8B-B14F-4D97-AF65-F5344CB8AC3E}">
        <p14:creationId xmlns:p14="http://schemas.microsoft.com/office/powerpoint/2010/main" val="11973881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dirty="0"/>
              <a:t>Text Errors</a:t>
            </a:r>
          </a:p>
        </p:txBody>
      </p:sp>
      <p:sp>
        <p:nvSpPr>
          <p:cNvPr id="47107" name="Content Placeholder 2"/>
          <p:cNvSpPr>
            <a:spLocks noGrp="1"/>
          </p:cNvSpPr>
          <p:nvPr>
            <p:ph idx="1"/>
          </p:nvPr>
        </p:nvSpPr>
        <p:spPr/>
        <p:txBody>
          <a:bodyPr/>
          <a:lstStyle/>
          <a:p>
            <a:r>
              <a:rPr lang="en-US" altLang="en-US" dirty="0"/>
              <a:t>Once the video is determined to be good, errors can be displayed.</a:t>
            </a:r>
          </a:p>
          <a:p>
            <a:r>
              <a:rPr lang="en-US" altLang="en-US" dirty="0"/>
              <a:t>Errors are usually displayed in clear text, though they can sometimes be rather cryptic.</a:t>
            </a:r>
          </a:p>
        </p:txBody>
      </p:sp>
      <p:sp>
        <p:nvSpPr>
          <p:cNvPr id="47109" name="TextBox 4"/>
          <p:cNvSpPr txBox="1">
            <a:spLocks noChangeArrowheads="1"/>
          </p:cNvSpPr>
          <p:nvPr/>
        </p:nvSpPr>
        <p:spPr bwMode="auto">
          <a:xfrm>
            <a:off x="2438400" y="4953000"/>
            <a:ext cx="426720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fr-FR" altLang="en-US" dirty="0">
                <a:solidFill>
                  <a:schemeClr val="tx1"/>
                </a:solidFill>
              </a:rPr>
              <a:t>Figure 6.36  POST text error messages</a:t>
            </a:r>
            <a:endParaRPr lang="en-US" altLang="en-US" dirty="0">
              <a:solidFill>
                <a:schemeClr val="tx1"/>
              </a:solidFill>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17292" y="3962400"/>
            <a:ext cx="3709416" cy="752856"/>
          </a:xfrm>
          <a:prstGeom prst="rect">
            <a:avLst/>
          </a:prstGeom>
        </p:spPr>
      </p:pic>
    </p:spTree>
    <p:extLst>
      <p:ext uri="{BB962C8B-B14F-4D97-AF65-F5344CB8AC3E}">
        <p14:creationId xmlns:p14="http://schemas.microsoft.com/office/powerpoint/2010/main" val="993475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a:t>The Northbridge and Southbridge (</a:t>
            </a:r>
            <a:r>
              <a:rPr lang="en-US" altLang="en-US" i="1" dirty="0"/>
              <a:t>continued</a:t>
            </a:r>
            <a:r>
              <a:rPr lang="en-US" altLang="en-US" dirty="0"/>
              <a:t>)</a:t>
            </a:r>
          </a:p>
        </p:txBody>
      </p:sp>
      <p:sp>
        <p:nvSpPr>
          <p:cNvPr id="7171" name="TextBox 6"/>
          <p:cNvSpPr txBox="1">
            <a:spLocks noChangeArrowheads="1"/>
          </p:cNvSpPr>
          <p:nvPr/>
        </p:nvSpPr>
        <p:spPr bwMode="auto">
          <a:xfrm>
            <a:off x="2743200" y="4572000"/>
            <a:ext cx="351891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6.1  Meet the Northbridge</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72384" y="2481072"/>
            <a:ext cx="2999232" cy="1895856"/>
          </a:xfrm>
          <a:prstGeom prst="rect">
            <a:avLst/>
          </a:prstGeom>
        </p:spPr>
      </p:pic>
    </p:spTree>
    <p:extLst>
      <p:ext uri="{BB962C8B-B14F-4D97-AF65-F5344CB8AC3E}">
        <p14:creationId xmlns:p14="http://schemas.microsoft.com/office/powerpoint/2010/main" val="26469108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dirty="0"/>
              <a:t>POST Cards</a:t>
            </a:r>
          </a:p>
        </p:txBody>
      </p:sp>
      <p:sp>
        <p:nvSpPr>
          <p:cNvPr id="48131" name="Content Placeholder 2"/>
          <p:cNvSpPr>
            <a:spLocks noGrp="1"/>
          </p:cNvSpPr>
          <p:nvPr>
            <p:ph idx="1"/>
          </p:nvPr>
        </p:nvSpPr>
        <p:spPr/>
        <p:txBody>
          <a:bodyPr/>
          <a:lstStyle/>
          <a:p>
            <a:r>
              <a:rPr lang="en-US" altLang="en-US" dirty="0">
                <a:solidFill>
                  <a:srgbClr val="C00000"/>
                </a:solidFill>
              </a:rPr>
              <a:t>POST cards </a:t>
            </a:r>
            <a:r>
              <a:rPr lang="en-US" altLang="en-US" dirty="0"/>
              <a:t>snap into an expansion slot.</a:t>
            </a:r>
          </a:p>
          <a:p>
            <a:pPr lvl="1"/>
            <a:r>
              <a:rPr lang="en-US" altLang="en-US" dirty="0"/>
              <a:t>Used to monitor the POST and identify which piece of hardware is causing startup issues</a:t>
            </a:r>
          </a:p>
          <a:p>
            <a:r>
              <a:rPr lang="en-US" dirty="0"/>
              <a:t>A small, two-character light-emitting diode (LED) readout on the card indicates which device the POST is currently testing</a:t>
            </a:r>
            <a:r>
              <a:rPr lang="en-US" altLang="en-US" dirty="0"/>
              <a:t>.</a:t>
            </a:r>
          </a:p>
        </p:txBody>
      </p:sp>
    </p:spTree>
    <p:extLst>
      <p:ext uri="{BB962C8B-B14F-4D97-AF65-F5344CB8AC3E}">
        <p14:creationId xmlns:p14="http://schemas.microsoft.com/office/powerpoint/2010/main" val="17726020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dirty="0"/>
              <a:t>POST Cards (</a:t>
            </a:r>
            <a:r>
              <a:rPr lang="en-US" altLang="en-US" i="1" dirty="0"/>
              <a:t>continued</a:t>
            </a:r>
            <a:r>
              <a:rPr lang="en-US" altLang="en-US" dirty="0"/>
              <a:t>)</a:t>
            </a:r>
          </a:p>
        </p:txBody>
      </p:sp>
      <p:sp>
        <p:nvSpPr>
          <p:cNvPr id="49155" name="Content Placeholder 2"/>
          <p:cNvSpPr>
            <a:spLocks noGrp="1"/>
          </p:cNvSpPr>
          <p:nvPr>
            <p:ph idx="1"/>
          </p:nvPr>
        </p:nvSpPr>
        <p:spPr/>
        <p:txBody>
          <a:bodyPr/>
          <a:lstStyle/>
          <a:p>
            <a:r>
              <a:rPr lang="en-US" altLang="en-US" dirty="0"/>
              <a:t>In the past, POST cards were essential tools for techs.</a:t>
            </a:r>
          </a:p>
          <a:p>
            <a:pPr lvl="1"/>
            <a:r>
              <a:rPr lang="en-US" altLang="en-US" dirty="0"/>
              <a:t>Today they are only used on a “dead” PC to determine at which level it’s dead.</a:t>
            </a:r>
          </a:p>
          <a:p>
            <a:pPr lvl="1"/>
            <a:r>
              <a:rPr lang="en-US" altLang="en-US" dirty="0"/>
              <a:t>If the POST card shows no reading, the problem is before the POST and must be related to power, the CPU, RAM, or the motherboard.</a:t>
            </a:r>
          </a:p>
        </p:txBody>
      </p:sp>
    </p:spTree>
    <p:extLst>
      <p:ext uri="{BB962C8B-B14F-4D97-AF65-F5344CB8AC3E}">
        <p14:creationId xmlns:p14="http://schemas.microsoft.com/office/powerpoint/2010/main" val="39877293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dirty="0"/>
              <a:t>POST Cards (</a:t>
            </a:r>
            <a:r>
              <a:rPr lang="en-US" altLang="en-US" i="1" dirty="0"/>
              <a:t>continued</a:t>
            </a:r>
            <a:r>
              <a:rPr lang="en-US" altLang="en-US" dirty="0"/>
              <a:t>)</a:t>
            </a:r>
          </a:p>
        </p:txBody>
      </p:sp>
      <p:pic>
        <p:nvPicPr>
          <p:cNvPr id="50179"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1905000" y="1724660"/>
            <a:ext cx="4572000" cy="4051300"/>
          </a:xfrm>
        </p:spPr>
      </p:pic>
      <p:sp>
        <p:nvSpPr>
          <p:cNvPr id="50180" name="TextBox 4"/>
          <p:cNvSpPr txBox="1">
            <a:spLocks noChangeArrowheads="1"/>
          </p:cNvSpPr>
          <p:nvPr/>
        </p:nvSpPr>
        <p:spPr bwMode="auto">
          <a:xfrm>
            <a:off x="2438400" y="5791200"/>
            <a:ext cx="426720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6.37  POST card in action</a:t>
            </a:r>
          </a:p>
        </p:txBody>
      </p:sp>
    </p:spTree>
    <p:extLst>
      <p:ext uri="{BB962C8B-B14F-4D97-AF65-F5344CB8AC3E}">
        <p14:creationId xmlns:p14="http://schemas.microsoft.com/office/powerpoint/2010/main" val="13151937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dirty="0"/>
              <a:t>The Boot Process</a:t>
            </a:r>
          </a:p>
        </p:txBody>
      </p:sp>
      <p:sp>
        <p:nvSpPr>
          <p:cNvPr id="51203" name="Content Placeholder 2"/>
          <p:cNvSpPr>
            <a:spLocks noGrp="1"/>
          </p:cNvSpPr>
          <p:nvPr>
            <p:ph idx="1"/>
          </p:nvPr>
        </p:nvSpPr>
        <p:spPr/>
        <p:txBody>
          <a:bodyPr/>
          <a:lstStyle/>
          <a:p>
            <a:r>
              <a:rPr lang="en-US" altLang="en-US" dirty="0"/>
              <a:t>The power supply checks for proper voltage.</a:t>
            </a:r>
          </a:p>
          <a:p>
            <a:pPr lvl="1"/>
            <a:r>
              <a:rPr lang="en-US" altLang="en-US" dirty="0"/>
              <a:t>If the proper voltage is found, the power supply sends a signal through the </a:t>
            </a:r>
            <a:r>
              <a:rPr lang="en-US" altLang="en-US" dirty="0">
                <a:solidFill>
                  <a:srgbClr val="C00000"/>
                </a:solidFill>
              </a:rPr>
              <a:t>power good </a:t>
            </a:r>
            <a:r>
              <a:rPr lang="en-US" altLang="en-US" dirty="0"/>
              <a:t>wire.</a:t>
            </a:r>
          </a:p>
          <a:p>
            <a:pPr lvl="1"/>
            <a:r>
              <a:rPr lang="en-US" altLang="en-US" dirty="0"/>
              <a:t>This awakens the CPU, which in turn sends a built-in memory address, which is the first line of the POST program on the system ROM.</a:t>
            </a:r>
          </a:p>
          <a:p>
            <a:r>
              <a:rPr lang="en-US" altLang="en-US" dirty="0"/>
              <a:t>The ROM begins the POST routines.</a:t>
            </a:r>
          </a:p>
        </p:txBody>
      </p:sp>
    </p:spTree>
    <p:extLst>
      <p:ext uri="{BB962C8B-B14F-4D97-AF65-F5344CB8AC3E}">
        <p14:creationId xmlns:p14="http://schemas.microsoft.com/office/powerpoint/2010/main" val="41635824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Boot Process (</a:t>
            </a:r>
            <a:r>
              <a:rPr lang="en-US" i="1" dirty="0"/>
              <a:t>continued</a:t>
            </a:r>
            <a:r>
              <a:rPr lang="en-US" dirty="0"/>
              <a:t>)</a:t>
            </a:r>
          </a:p>
        </p:txBody>
      </p:sp>
      <p:sp>
        <p:nvSpPr>
          <p:cNvPr id="3" name="Content Placeholder 2"/>
          <p:cNvSpPr>
            <a:spLocks noGrp="1"/>
          </p:cNvSpPr>
          <p:nvPr>
            <p:ph idx="1"/>
          </p:nvPr>
        </p:nvSpPr>
        <p:spPr/>
        <p:txBody>
          <a:bodyPr/>
          <a:lstStyle/>
          <a:p>
            <a:r>
              <a:rPr lang="en-US" altLang="en-US" dirty="0"/>
              <a:t>Older BIOS environment process</a:t>
            </a:r>
          </a:p>
          <a:p>
            <a:pPr lvl="1"/>
            <a:r>
              <a:rPr lang="en-US" altLang="en-US" dirty="0"/>
              <a:t>Once the POST is passed, the ROM begins the boot process (the </a:t>
            </a:r>
            <a:r>
              <a:rPr lang="en-US" altLang="en-US" dirty="0">
                <a:solidFill>
                  <a:srgbClr val="C00000"/>
                </a:solidFill>
              </a:rPr>
              <a:t>bootstrap loader</a:t>
            </a:r>
            <a:r>
              <a:rPr lang="en-US" altLang="en-US" dirty="0"/>
              <a:t>) by looking for an operating system according to the CMOS settings.</a:t>
            </a:r>
          </a:p>
          <a:p>
            <a:pPr lvl="1"/>
            <a:r>
              <a:rPr lang="en-US" altLang="en-US" dirty="0">
                <a:solidFill>
                  <a:srgbClr val="C00000"/>
                </a:solidFill>
              </a:rPr>
              <a:t>Boot sequence </a:t>
            </a:r>
            <a:r>
              <a:rPr lang="en-US" altLang="en-US" dirty="0"/>
              <a:t>tells which devices to check for an operating system (</a:t>
            </a:r>
            <a:r>
              <a:rPr lang="en-US" altLang="en-US" dirty="0">
                <a:solidFill>
                  <a:srgbClr val="C00000"/>
                </a:solidFill>
              </a:rPr>
              <a:t>bootable disk </a:t>
            </a:r>
            <a:r>
              <a:rPr lang="en-US" altLang="en-US" dirty="0"/>
              <a:t>or </a:t>
            </a:r>
            <a:r>
              <a:rPr lang="en-US" altLang="en-US" dirty="0">
                <a:solidFill>
                  <a:srgbClr val="C00000"/>
                </a:solidFill>
              </a:rPr>
              <a:t>system disk</a:t>
            </a:r>
            <a:r>
              <a:rPr lang="en-US" altLang="en-US" dirty="0"/>
              <a:t>).</a:t>
            </a:r>
          </a:p>
          <a:p>
            <a:r>
              <a:rPr lang="en-US" dirty="0"/>
              <a:t>UEFI system process</a:t>
            </a:r>
          </a:p>
          <a:p>
            <a:pPr lvl="1"/>
            <a:r>
              <a:rPr lang="en-US" dirty="0"/>
              <a:t>POST hands control to the boot manager, which checks the boot configuration, and then loads the operating system boot loader directly.</a:t>
            </a:r>
          </a:p>
        </p:txBody>
      </p:sp>
    </p:spTree>
    <p:extLst>
      <p:ext uri="{BB962C8B-B14F-4D97-AF65-F5344CB8AC3E}">
        <p14:creationId xmlns:p14="http://schemas.microsoft.com/office/powerpoint/2010/main" val="12222217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Boot Process (</a:t>
            </a:r>
            <a:r>
              <a:rPr lang="en-US" i="1" dirty="0"/>
              <a:t>continued</a:t>
            </a:r>
            <a:r>
              <a:rPr lang="en-US" dirty="0"/>
              <a:t>)</a:t>
            </a:r>
          </a:p>
        </p:txBody>
      </p:sp>
      <p:sp>
        <p:nvSpPr>
          <p:cNvPr id="3" name="Content Placeholder 2"/>
          <p:cNvSpPr>
            <a:spLocks noGrp="1"/>
          </p:cNvSpPr>
          <p:nvPr>
            <p:ph idx="1"/>
          </p:nvPr>
        </p:nvSpPr>
        <p:spPr/>
        <p:txBody>
          <a:bodyPr/>
          <a:lstStyle/>
          <a:p>
            <a:r>
              <a:rPr lang="en-US" altLang="en-US" dirty="0"/>
              <a:t>Some BIOS have feature for </a:t>
            </a:r>
            <a:r>
              <a:rPr lang="en-US" altLang="en-US" dirty="0">
                <a:solidFill>
                  <a:srgbClr val="C00000"/>
                </a:solidFill>
              </a:rPr>
              <a:t>preboot execution environment (PXE)</a:t>
            </a:r>
            <a:r>
              <a:rPr lang="en-US" altLang="en-US" dirty="0">
                <a:solidFill>
                  <a:schemeClr val="tx1"/>
                </a:solidFill>
              </a:rPr>
              <a:t>.</a:t>
            </a:r>
          </a:p>
          <a:p>
            <a:pPr lvl="1"/>
            <a:r>
              <a:rPr lang="en-US" dirty="0"/>
              <a:t>Enables booting a PC without local storage</a:t>
            </a:r>
          </a:p>
          <a:p>
            <a:pPr lvl="1"/>
            <a:r>
              <a:rPr lang="en-US" dirty="0"/>
              <a:t>Retrieves OS from server or over a network</a:t>
            </a:r>
          </a:p>
        </p:txBody>
      </p:sp>
    </p:spTree>
    <p:extLst>
      <p:ext uri="{BB962C8B-B14F-4D97-AF65-F5344CB8AC3E}">
        <p14:creationId xmlns:p14="http://schemas.microsoft.com/office/powerpoint/2010/main" val="30435722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2286000" y="52388"/>
            <a:ext cx="6858000" cy="1006475"/>
          </a:xfrm>
        </p:spPr>
        <p:txBody>
          <a:bodyPr/>
          <a:lstStyle/>
          <a:p>
            <a:r>
              <a:rPr lang="en-US" altLang="en-US" dirty="0"/>
              <a:t>The Boot Process (</a:t>
            </a:r>
            <a:r>
              <a:rPr lang="en-US" altLang="en-US" i="1" dirty="0"/>
              <a:t>continued</a:t>
            </a:r>
            <a:r>
              <a:rPr lang="en-US" altLang="en-US" dirty="0"/>
              <a:t>)</a:t>
            </a:r>
          </a:p>
        </p:txBody>
      </p:sp>
      <p:pic>
        <p:nvPicPr>
          <p:cNvPr id="52227" name="Content Placeholder 3"/>
          <p:cNvPicPr>
            <a:picLocks noGrp="1" noChangeAspect="1"/>
          </p:cNvPicPr>
          <p:nvPr>
            <p:ph idx="1"/>
          </p:nvPr>
        </p:nvPicPr>
        <p:blipFill>
          <a:blip r:embed="rId3">
            <a:extLst>
              <a:ext uri="{28A0092B-C50C-407E-A947-70E740481C1C}">
                <a14:useLocalDpi xmlns:a14="http://schemas.microsoft.com/office/drawing/2010/main"/>
              </a:ext>
            </a:extLst>
          </a:blip>
          <a:srcRect/>
          <a:stretch>
            <a:fillRect/>
          </a:stretch>
        </p:blipFill>
        <p:spPr>
          <a:xfrm>
            <a:off x="1524000" y="1340643"/>
            <a:ext cx="6354763" cy="1131888"/>
          </a:xfrm>
        </p:spPr>
      </p:pic>
      <p:sp>
        <p:nvSpPr>
          <p:cNvPr id="52228" name="TextBox 4"/>
          <p:cNvSpPr txBox="1">
            <a:spLocks noChangeArrowheads="1"/>
          </p:cNvSpPr>
          <p:nvPr/>
        </p:nvSpPr>
        <p:spPr bwMode="auto">
          <a:xfrm>
            <a:off x="2444750" y="2667000"/>
            <a:ext cx="426720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6.38  CMOS boot sequence</a:t>
            </a:r>
          </a:p>
        </p:txBody>
      </p:sp>
      <p:sp>
        <p:nvSpPr>
          <p:cNvPr id="5" name="TextBox 4"/>
          <p:cNvSpPr txBox="1">
            <a:spLocks noChangeArrowheads="1"/>
          </p:cNvSpPr>
          <p:nvPr/>
        </p:nvSpPr>
        <p:spPr bwMode="auto">
          <a:xfrm>
            <a:off x="419100" y="5791200"/>
            <a:ext cx="8305800"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6.39  UEFI Boot Mode with Boot Manager options displayed</a:t>
            </a:r>
          </a:p>
        </p:txBody>
      </p:sp>
      <p:grpSp>
        <p:nvGrpSpPr>
          <p:cNvPr id="4" name="Group 3"/>
          <p:cNvGrpSpPr/>
          <p:nvPr/>
        </p:nvGrpSpPr>
        <p:grpSpPr>
          <a:xfrm>
            <a:off x="2514600" y="3352800"/>
            <a:ext cx="4114800" cy="2250831"/>
            <a:chOff x="2514600" y="3352800"/>
            <a:chExt cx="4114800" cy="2250831"/>
          </a:xfrm>
        </p:grpSpPr>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14600" y="3352800"/>
              <a:ext cx="4114800" cy="2250831"/>
            </a:xfrm>
            <a:prstGeom prst="rect">
              <a:avLst/>
            </a:prstGeom>
          </p:spPr>
        </p:pic>
        <p:sp>
          <p:nvSpPr>
            <p:cNvPr id="2" name="Oval 1"/>
            <p:cNvSpPr/>
            <p:nvPr/>
          </p:nvSpPr>
          <p:spPr bwMode="auto">
            <a:xfrm>
              <a:off x="5257800" y="3379305"/>
              <a:ext cx="1066800" cy="583095"/>
            </a:xfrm>
            <a:prstGeom prst="ellipse">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pPr>
              <a:endParaRPr kumimoji="0" lang="en-US" sz="1800" b="0" i="0" u="none" strike="noStrike" cap="none" normalizeH="0" baseline="0" dirty="0">
                <a:ln>
                  <a:noFill/>
                </a:ln>
                <a:solidFill>
                  <a:schemeClr val="bg1"/>
                </a:solidFill>
                <a:effectLst/>
                <a:latin typeface="Arial" charset="0"/>
                <a:ea typeface="MS Gothic" pitchFamily="49" charset="-128"/>
              </a:endParaRPr>
            </a:p>
          </p:txBody>
        </p:sp>
      </p:grpSp>
    </p:spTree>
    <p:extLst>
      <p:ext uri="{BB962C8B-B14F-4D97-AF65-F5344CB8AC3E}">
        <p14:creationId xmlns:p14="http://schemas.microsoft.com/office/powerpoint/2010/main" val="33861923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dirty="0"/>
              <a:t>Care and Feeding of BIOS and CMOS</a:t>
            </a:r>
          </a:p>
        </p:txBody>
      </p:sp>
      <p:sp>
        <p:nvSpPr>
          <p:cNvPr id="55299" name="Content Placeholder 2"/>
          <p:cNvSpPr>
            <a:spLocks noGrp="1"/>
          </p:cNvSpPr>
          <p:nvPr>
            <p:ph idx="1"/>
          </p:nvPr>
        </p:nvSpPr>
        <p:spPr/>
        <p:txBody>
          <a:bodyPr/>
          <a:lstStyle/>
          <a:p>
            <a:r>
              <a:rPr lang="en-US" altLang="en-US" dirty="0"/>
              <a:t>Default/optimized settings</a:t>
            </a:r>
          </a:p>
          <a:p>
            <a:pPr lvl="1"/>
            <a:r>
              <a:rPr lang="en-US" altLang="en-US" dirty="0"/>
              <a:t>CMOS setup utility has reset options.</a:t>
            </a:r>
          </a:p>
          <a:p>
            <a:pPr lvl="2"/>
            <a:r>
              <a:rPr lang="en-US" altLang="en-US" dirty="0"/>
              <a:t>Load Default Settings</a:t>
            </a:r>
          </a:p>
          <a:p>
            <a:pPr lvl="2"/>
            <a:r>
              <a:rPr lang="en-US" altLang="en-US" dirty="0"/>
              <a:t>OS Optimized Defaults</a:t>
            </a:r>
          </a:p>
          <a:p>
            <a:r>
              <a:rPr lang="en-US" altLang="en-US" dirty="0"/>
              <a:t>Clearing CMOS</a:t>
            </a:r>
          </a:p>
          <a:p>
            <a:pPr lvl="1"/>
            <a:r>
              <a:rPr lang="en-US" altLang="en-US" dirty="0">
                <a:solidFill>
                  <a:srgbClr val="C00000"/>
                </a:solidFill>
              </a:rPr>
              <a:t>CMOS Clear </a:t>
            </a:r>
            <a:r>
              <a:rPr lang="en-US" altLang="en-US" dirty="0"/>
              <a:t>sets CMOS back to factory defaults.</a:t>
            </a:r>
          </a:p>
          <a:p>
            <a:pPr lvl="2"/>
            <a:r>
              <a:rPr lang="en-US" altLang="en-US" dirty="0"/>
              <a:t>Turn off and unplug the computer.</a:t>
            </a:r>
          </a:p>
          <a:p>
            <a:pPr lvl="2"/>
            <a:r>
              <a:rPr lang="en-US" altLang="en-US" dirty="0"/>
              <a:t>Locate the CMOS clear wires.</a:t>
            </a:r>
          </a:p>
          <a:p>
            <a:pPr lvl="2"/>
            <a:r>
              <a:rPr lang="en-US" altLang="en-US" dirty="0"/>
              <a:t>Move the shunt from wires 1 and 2 to wires 2 and 3, then wait ten seconds and move back to original position.</a:t>
            </a:r>
          </a:p>
        </p:txBody>
      </p:sp>
    </p:spTree>
    <p:extLst>
      <p:ext uri="{BB962C8B-B14F-4D97-AF65-F5344CB8AC3E}">
        <p14:creationId xmlns:p14="http://schemas.microsoft.com/office/powerpoint/2010/main" val="38833774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Clearing </a:t>
            </a:r>
            <a:r>
              <a:rPr lang="en-US" dirty="0" smtClean="0"/>
              <a:t>CMOS</a:t>
            </a:r>
            <a:endParaRPr lang="en-US" dirty="0"/>
          </a:p>
        </p:txBody>
      </p:sp>
      <p:sp>
        <p:nvSpPr>
          <p:cNvPr id="9" name="TextBox 8"/>
          <p:cNvSpPr txBox="1">
            <a:spLocks noChangeArrowheads="1"/>
          </p:cNvSpPr>
          <p:nvPr/>
        </p:nvSpPr>
        <p:spPr bwMode="auto">
          <a:xfrm>
            <a:off x="1447800" y="4914459"/>
            <a:ext cx="6507162"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6.42  Changing shunt location to clear CMOS settings</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07242" y="2153143"/>
            <a:ext cx="3129516" cy="2545835"/>
          </a:xfrm>
          <a:prstGeom prst="rect">
            <a:avLst/>
          </a:prstGeom>
        </p:spPr>
      </p:pic>
    </p:spTree>
    <p:extLst>
      <p:ext uri="{BB962C8B-B14F-4D97-AF65-F5344CB8AC3E}">
        <p14:creationId xmlns:p14="http://schemas.microsoft.com/office/powerpoint/2010/main" val="20989768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Clearing CMOS (</a:t>
            </a:r>
            <a:r>
              <a:rPr lang="en-US" i="1" dirty="0"/>
              <a:t>continued</a:t>
            </a:r>
            <a:r>
              <a:rPr lang="en-US" dirty="0"/>
              <a:t>)</a:t>
            </a:r>
          </a:p>
        </p:txBody>
      </p:sp>
      <p:sp>
        <p:nvSpPr>
          <p:cNvPr id="10" name="Content Placeholder 9"/>
          <p:cNvSpPr>
            <a:spLocks noGrp="1"/>
          </p:cNvSpPr>
          <p:nvPr>
            <p:ph idx="1"/>
          </p:nvPr>
        </p:nvSpPr>
        <p:spPr/>
        <p:txBody>
          <a:bodyPr/>
          <a:lstStyle/>
          <a:p>
            <a:r>
              <a:rPr lang="en-US" dirty="0"/>
              <a:t>If motherboard does not have CMOS clear jumpers:</a:t>
            </a:r>
          </a:p>
          <a:p>
            <a:pPr lvl="1"/>
            <a:r>
              <a:rPr lang="en-US" dirty="0"/>
              <a:t>Power down the system and unplug.</a:t>
            </a:r>
          </a:p>
          <a:p>
            <a:pPr lvl="1"/>
            <a:r>
              <a:rPr lang="en-US" dirty="0"/>
              <a:t>Remove and replace the coin battery.</a:t>
            </a:r>
          </a:p>
        </p:txBody>
      </p:sp>
    </p:spTree>
    <p:extLst>
      <p:ext uri="{BB962C8B-B14F-4D97-AF65-F5344CB8AC3E}">
        <p14:creationId xmlns:p14="http://schemas.microsoft.com/office/powerpoint/2010/main" val="16771813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The Northbridge and Southbridge (</a:t>
            </a:r>
            <a:r>
              <a:rPr lang="en-US" altLang="en-US" i="1" dirty="0"/>
              <a:t>continued</a:t>
            </a:r>
            <a:r>
              <a:rPr lang="en-US" altLang="en-US" dirty="0"/>
              <a:t>)</a:t>
            </a:r>
          </a:p>
        </p:txBody>
      </p:sp>
      <p:sp>
        <p:nvSpPr>
          <p:cNvPr id="8195" name="TextBox 6"/>
          <p:cNvSpPr txBox="1">
            <a:spLocks noChangeArrowheads="1"/>
          </p:cNvSpPr>
          <p:nvPr/>
        </p:nvSpPr>
        <p:spPr bwMode="auto">
          <a:xfrm>
            <a:off x="2444750" y="5410200"/>
            <a:ext cx="493821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6.2  The chipset extending the data bus</a:t>
            </a:r>
          </a:p>
        </p:txBody>
      </p:sp>
      <p:pic>
        <p:nvPicPr>
          <p:cNvPr id="8196" name="Picture 1" descr="F08-02.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47800" y="1828800"/>
            <a:ext cx="6242050" cy="339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67166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dirty="0"/>
              <a:t>Losing CMOS settings</a:t>
            </a:r>
          </a:p>
        </p:txBody>
      </p:sp>
      <p:sp>
        <p:nvSpPr>
          <p:cNvPr id="55299" name="Content Placeholder 2"/>
          <p:cNvSpPr>
            <a:spLocks noGrp="1"/>
          </p:cNvSpPr>
          <p:nvPr>
            <p:ph idx="1"/>
          </p:nvPr>
        </p:nvSpPr>
        <p:spPr/>
        <p:txBody>
          <a:bodyPr/>
          <a:lstStyle/>
          <a:p>
            <a:r>
              <a:rPr lang="en-US" altLang="en-US" dirty="0"/>
              <a:t>CMOS needs continual trickle charge, typically provided by a coin battery, to retain data.</a:t>
            </a:r>
          </a:p>
          <a:p>
            <a:r>
              <a:rPr lang="en-US" altLang="en-US" dirty="0"/>
              <a:t>Battery also keeps track of date and time while PC is off.</a:t>
            </a:r>
          </a:p>
          <a:p>
            <a:r>
              <a:rPr lang="en-US" altLang="en-US" dirty="0"/>
              <a:t>Common errors with lost CMOS:</a:t>
            </a:r>
          </a:p>
          <a:p>
            <a:pPr lvl="1"/>
            <a:r>
              <a:rPr lang="en-US" altLang="en-US" dirty="0"/>
              <a:t>CMOS configuration mismatch</a:t>
            </a:r>
          </a:p>
          <a:p>
            <a:pPr lvl="1"/>
            <a:r>
              <a:rPr lang="en-US" altLang="en-US" dirty="0"/>
              <a:t>CMOS date/time not set</a:t>
            </a:r>
          </a:p>
          <a:p>
            <a:pPr lvl="1"/>
            <a:r>
              <a:rPr lang="en-US" altLang="en-US" dirty="0"/>
              <a:t>BIOS time and settings reset</a:t>
            </a:r>
          </a:p>
          <a:p>
            <a:pPr lvl="1"/>
            <a:r>
              <a:rPr lang="en-US" altLang="en-US" dirty="0"/>
              <a:t>No boot device available</a:t>
            </a:r>
          </a:p>
          <a:p>
            <a:pPr lvl="1"/>
            <a:r>
              <a:rPr lang="en-US" altLang="en-US" dirty="0"/>
              <a:t>CMOS battery state low</a:t>
            </a:r>
          </a:p>
        </p:txBody>
      </p:sp>
    </p:spTree>
    <p:extLst>
      <p:ext uri="{BB962C8B-B14F-4D97-AF65-F5344CB8AC3E}">
        <p14:creationId xmlns:p14="http://schemas.microsoft.com/office/powerpoint/2010/main" val="24474145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dirty="0"/>
              <a:t>Losing CMOS Settings (</a:t>
            </a:r>
            <a:r>
              <a:rPr lang="en-US" altLang="en-US" i="1" dirty="0"/>
              <a:t>continued</a:t>
            </a:r>
            <a:r>
              <a:rPr lang="en-US" altLang="en-US" dirty="0"/>
              <a:t>)</a:t>
            </a:r>
          </a:p>
        </p:txBody>
      </p:sp>
      <p:pic>
        <p:nvPicPr>
          <p:cNvPr id="57347" name="Content Placeholder 5"/>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286000" y="1820517"/>
            <a:ext cx="4572000" cy="3498850"/>
          </a:xfrm>
        </p:spPr>
      </p:pic>
      <p:sp>
        <p:nvSpPr>
          <p:cNvPr id="57348" name="TextBox 6"/>
          <p:cNvSpPr txBox="1">
            <a:spLocks noChangeArrowheads="1"/>
          </p:cNvSpPr>
          <p:nvPr/>
        </p:nvSpPr>
        <p:spPr bwMode="auto">
          <a:xfrm>
            <a:off x="2438400" y="5441950"/>
            <a:ext cx="426720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6.43  A CMOS battery</a:t>
            </a:r>
          </a:p>
        </p:txBody>
      </p:sp>
    </p:spTree>
    <p:extLst>
      <p:ext uri="{BB962C8B-B14F-4D97-AF65-F5344CB8AC3E}">
        <p14:creationId xmlns:p14="http://schemas.microsoft.com/office/powerpoint/2010/main" val="32861446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dirty="0"/>
              <a:t>Losing CMOS Settings (</a:t>
            </a:r>
            <a:r>
              <a:rPr lang="en-US" altLang="en-US" i="1" dirty="0"/>
              <a:t>continued</a:t>
            </a:r>
            <a:r>
              <a:rPr lang="en-US" altLang="en-US" dirty="0"/>
              <a:t>)</a:t>
            </a:r>
          </a:p>
        </p:txBody>
      </p:sp>
      <p:sp>
        <p:nvSpPr>
          <p:cNvPr id="56323" name="Content Placeholder 2"/>
          <p:cNvSpPr>
            <a:spLocks noGrp="1"/>
          </p:cNvSpPr>
          <p:nvPr>
            <p:ph idx="1"/>
          </p:nvPr>
        </p:nvSpPr>
        <p:spPr/>
        <p:txBody>
          <a:bodyPr/>
          <a:lstStyle/>
          <a:p>
            <a:r>
              <a:rPr lang="en-US" altLang="en-US" dirty="0"/>
              <a:t>Common reasons for losing CMOS data:</a:t>
            </a:r>
          </a:p>
          <a:p>
            <a:pPr lvl="1"/>
            <a:r>
              <a:rPr lang="en-US" altLang="en-US" dirty="0"/>
              <a:t>Pulling and inserting cards</a:t>
            </a:r>
          </a:p>
          <a:p>
            <a:pPr lvl="1"/>
            <a:r>
              <a:rPr lang="en-US" altLang="en-US" dirty="0"/>
              <a:t>Touching the motherboard</a:t>
            </a:r>
          </a:p>
          <a:p>
            <a:pPr lvl="1"/>
            <a:r>
              <a:rPr lang="en-US" altLang="en-US" dirty="0"/>
              <a:t>Dropping something on the motherboard</a:t>
            </a:r>
          </a:p>
          <a:p>
            <a:pPr lvl="1"/>
            <a:r>
              <a:rPr lang="en-US" altLang="en-US" dirty="0"/>
              <a:t>Dirt on the motherboard</a:t>
            </a:r>
          </a:p>
          <a:p>
            <a:pPr lvl="1"/>
            <a:r>
              <a:rPr lang="en-US" altLang="en-US" dirty="0"/>
              <a:t>Faulty power supplies</a:t>
            </a:r>
          </a:p>
          <a:p>
            <a:pPr lvl="1"/>
            <a:r>
              <a:rPr lang="en-US" altLang="en-US" dirty="0"/>
              <a:t>Electrical surges</a:t>
            </a:r>
          </a:p>
          <a:p>
            <a:r>
              <a:rPr lang="en-US" altLang="en-US" dirty="0"/>
              <a:t>If clock keeps resetting, replace the motherboard battery.</a:t>
            </a:r>
          </a:p>
          <a:p>
            <a:pPr lvl="1"/>
            <a:r>
              <a:rPr lang="en-US" altLang="en-US" dirty="0"/>
              <a:t>While keeping PC plugged into an AC outlet</a:t>
            </a:r>
          </a:p>
        </p:txBody>
      </p:sp>
    </p:spTree>
    <p:extLst>
      <p:ext uri="{BB962C8B-B14F-4D97-AF65-F5344CB8AC3E}">
        <p14:creationId xmlns:p14="http://schemas.microsoft.com/office/powerpoint/2010/main" val="5121698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dirty="0"/>
              <a:t>Flashing the ROM</a:t>
            </a:r>
          </a:p>
        </p:txBody>
      </p:sp>
      <p:sp>
        <p:nvSpPr>
          <p:cNvPr id="58371" name="Content Placeholder 2"/>
          <p:cNvSpPr>
            <a:spLocks noGrp="1"/>
          </p:cNvSpPr>
          <p:nvPr>
            <p:ph idx="1"/>
          </p:nvPr>
        </p:nvSpPr>
        <p:spPr/>
        <p:txBody>
          <a:bodyPr/>
          <a:lstStyle/>
          <a:p>
            <a:r>
              <a:rPr lang="en-US" altLang="en-US" dirty="0"/>
              <a:t>Flash ROM chips can be reprogrammed.</a:t>
            </a:r>
          </a:p>
          <a:p>
            <a:pPr lvl="1"/>
            <a:r>
              <a:rPr lang="en-US" altLang="en-US" dirty="0"/>
              <a:t>Called a </a:t>
            </a:r>
            <a:r>
              <a:rPr lang="en-US" altLang="en-US" dirty="0">
                <a:solidFill>
                  <a:srgbClr val="C00000"/>
                </a:solidFill>
              </a:rPr>
              <a:t>firmware upgrade</a:t>
            </a:r>
          </a:p>
          <a:p>
            <a:r>
              <a:rPr lang="en-US" altLang="en-US" dirty="0"/>
              <a:t>Download the program from the manufacturer and follow instructions.</a:t>
            </a:r>
          </a:p>
          <a:p>
            <a:r>
              <a:rPr lang="en-US" altLang="en-US" dirty="0"/>
              <a:t>Typically insert a removable disk of some sort (usually a USB thumb drive) containing an updated BIOS file.</a:t>
            </a:r>
          </a:p>
          <a:p>
            <a:r>
              <a:rPr lang="en-US" altLang="en-US" dirty="0"/>
              <a:t>Only flash the BIOS if necessary.</a:t>
            </a:r>
          </a:p>
        </p:txBody>
      </p:sp>
    </p:spTree>
    <p:extLst>
      <p:ext uri="{BB962C8B-B14F-4D97-AF65-F5344CB8AC3E}">
        <p14:creationId xmlns:p14="http://schemas.microsoft.com/office/powerpoint/2010/main" val="18488169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dirty="0"/>
              <a:t>Flashing the ROM (</a:t>
            </a:r>
            <a:r>
              <a:rPr lang="en-US" altLang="en-US" i="1" dirty="0"/>
              <a:t>continued</a:t>
            </a:r>
            <a:r>
              <a:rPr lang="en-US" altLang="en-US" dirty="0"/>
              <a:t>)</a:t>
            </a:r>
          </a:p>
        </p:txBody>
      </p:sp>
      <p:pic>
        <p:nvPicPr>
          <p:cNvPr id="59395" name="Content Placeholder 2"/>
          <p:cNvPicPr>
            <a:picLocks noGrp="1" noChangeAspect="1"/>
          </p:cNvPicPr>
          <p:nvPr>
            <p:ph idx="4294967295"/>
          </p:nvPr>
        </p:nvPicPr>
        <p:blipFill>
          <a:blip r:embed="rId2">
            <a:extLst>
              <a:ext uri="{28A0092B-C50C-407E-A947-70E740481C1C}">
                <a14:useLocalDpi xmlns:a14="http://schemas.microsoft.com/office/drawing/2010/main"/>
              </a:ext>
            </a:extLst>
          </a:blip>
          <a:srcRect/>
          <a:stretch>
            <a:fillRect/>
          </a:stretch>
        </p:blipFill>
        <p:spPr>
          <a:xfrm>
            <a:off x="2397872" y="1472923"/>
            <a:ext cx="4348256" cy="4118769"/>
          </a:xfrm>
        </p:spPr>
      </p:pic>
      <p:sp>
        <p:nvSpPr>
          <p:cNvPr id="59396" name="TextBox 6"/>
          <p:cNvSpPr txBox="1">
            <a:spLocks noChangeArrowheads="1"/>
          </p:cNvSpPr>
          <p:nvPr/>
        </p:nvSpPr>
        <p:spPr bwMode="auto">
          <a:xfrm>
            <a:off x="1371600" y="5746750"/>
            <a:ext cx="685800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algn="ctr" eaLnBrk="1" hangingPunct="1"/>
            <a:r>
              <a:rPr lang="en-US" altLang="en-US" dirty="0">
                <a:solidFill>
                  <a:schemeClr val="tx1"/>
                </a:solidFill>
              </a:rPr>
              <a:t>Figure 6.44  ROM-updating program for an ASUS motherboard</a:t>
            </a:r>
          </a:p>
        </p:txBody>
      </p:sp>
    </p:spTree>
    <p:extLst>
      <p:ext uri="{BB962C8B-B14F-4D97-AF65-F5344CB8AC3E}">
        <p14:creationId xmlns:p14="http://schemas.microsoft.com/office/powerpoint/2010/main" val="2755522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dirty="0"/>
              <a:t>The Northbridge and Southbridge (</a:t>
            </a:r>
            <a:r>
              <a:rPr lang="en-US" altLang="en-US" i="1" dirty="0"/>
              <a:t>continued</a:t>
            </a:r>
            <a:r>
              <a:rPr lang="en-US" altLang="en-US" dirty="0"/>
              <a:t>)</a:t>
            </a:r>
          </a:p>
        </p:txBody>
      </p:sp>
      <p:sp>
        <p:nvSpPr>
          <p:cNvPr id="9219" name="TextBox 6"/>
          <p:cNvSpPr txBox="1">
            <a:spLocks noChangeArrowheads="1"/>
          </p:cNvSpPr>
          <p:nvPr/>
        </p:nvSpPr>
        <p:spPr bwMode="auto">
          <a:xfrm>
            <a:off x="933450" y="5334000"/>
            <a:ext cx="740459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r>
              <a:rPr lang="en-US" altLang="en-US" dirty="0">
                <a:solidFill>
                  <a:schemeClr val="tx1"/>
                </a:solidFill>
              </a:rPr>
              <a:t>Figure 6.3  Every device in your computer connects to the address bus.</a:t>
            </a:r>
          </a:p>
        </p:txBody>
      </p:sp>
      <p:pic>
        <p:nvPicPr>
          <p:cNvPr id="9220" name="Picture 1" descr="F08-03.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50975" y="1711325"/>
            <a:ext cx="6242050"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4301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Talking to the Keyboard</a:t>
            </a:r>
          </a:p>
        </p:txBody>
      </p:sp>
      <p:sp>
        <p:nvSpPr>
          <p:cNvPr id="10243" name="Content Placeholder 2"/>
          <p:cNvSpPr>
            <a:spLocks noGrp="1"/>
          </p:cNvSpPr>
          <p:nvPr>
            <p:ph idx="1"/>
          </p:nvPr>
        </p:nvSpPr>
        <p:spPr/>
        <p:txBody>
          <a:bodyPr/>
          <a:lstStyle/>
          <a:p>
            <a:r>
              <a:rPr lang="en-US" altLang="en-US" dirty="0"/>
              <a:t>How does the CPU recognize when a key is pressed?</a:t>
            </a:r>
          </a:p>
          <a:p>
            <a:pPr lvl="1"/>
            <a:r>
              <a:rPr lang="en-US" altLang="en-US" dirty="0"/>
              <a:t>A scanning chip in the keyboard notices which key has been pressed and sends a coded pattern of ones and zeros to the keyboard controller.</a:t>
            </a:r>
          </a:p>
          <a:p>
            <a:pPr lvl="1"/>
            <a:r>
              <a:rPr lang="en-US" altLang="en-US" dirty="0"/>
              <a:t>The keyboard controller stores the scan code in its register.</a:t>
            </a:r>
          </a:p>
          <a:p>
            <a:pPr lvl="1"/>
            <a:r>
              <a:rPr lang="en-US" altLang="en-US" dirty="0"/>
              <a:t>When the CPU addresses the keyboard controller, the keyboard controller places the data onto the external data bus so that the CPU can read it.</a:t>
            </a:r>
          </a:p>
        </p:txBody>
      </p:sp>
    </p:spTree>
    <p:extLst>
      <p:ext uri="{BB962C8B-B14F-4D97-AF65-F5344CB8AC3E}">
        <p14:creationId xmlns:p14="http://schemas.microsoft.com/office/powerpoint/2010/main" val="363726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a:t>Talking to the Keyboard (</a:t>
            </a:r>
            <a:r>
              <a:rPr lang="en-US" altLang="en-US" i="1" dirty="0"/>
              <a:t>continued</a:t>
            </a:r>
            <a:r>
              <a:rPr lang="en-US" altLang="en-US" dirty="0"/>
              <a:t>)</a:t>
            </a:r>
          </a:p>
        </p:txBody>
      </p:sp>
      <p:pic>
        <p:nvPicPr>
          <p:cNvPr id="11268"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4840" y="2511425"/>
            <a:ext cx="3657600" cy="185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Box 5"/>
          <p:cNvSpPr txBox="1">
            <a:spLocks noChangeArrowheads="1"/>
          </p:cNvSpPr>
          <p:nvPr/>
        </p:nvSpPr>
        <p:spPr bwMode="auto">
          <a:xfrm>
            <a:off x="674370" y="4846319"/>
            <a:ext cx="36385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6.4  A keyboard chip on a Pentium motherboard</a:t>
            </a:r>
          </a:p>
        </p:txBody>
      </p:sp>
      <p:sp>
        <p:nvSpPr>
          <p:cNvPr id="11270" name="TextBox 6"/>
          <p:cNvSpPr txBox="1">
            <a:spLocks noChangeArrowheads="1"/>
          </p:cNvSpPr>
          <p:nvPr/>
        </p:nvSpPr>
        <p:spPr bwMode="auto">
          <a:xfrm>
            <a:off x="4761230" y="4800600"/>
            <a:ext cx="36385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anose="020B0604020202020204" pitchFamily="34" charset="0"/>
                <a:ea typeface="MS Gothic" pitchFamily="49" charset="-128"/>
              </a:defRPr>
            </a:lvl1pPr>
            <a:lvl2pPr marL="742950" indent="-285750" eaLnBrk="0" hangingPunct="0">
              <a:defRPr>
                <a:solidFill>
                  <a:schemeClr val="bg1"/>
                </a:solidFill>
                <a:latin typeface="Arial" panose="020B0604020202020204" pitchFamily="34" charset="0"/>
                <a:ea typeface="MS Gothic" pitchFamily="49" charset="-128"/>
              </a:defRPr>
            </a:lvl2pPr>
            <a:lvl3pPr marL="1143000" indent="-228600" eaLnBrk="0" hangingPunct="0">
              <a:defRPr>
                <a:solidFill>
                  <a:schemeClr val="bg1"/>
                </a:solidFill>
                <a:latin typeface="Arial" panose="020B0604020202020204" pitchFamily="34" charset="0"/>
                <a:ea typeface="MS Gothic" pitchFamily="49" charset="-128"/>
              </a:defRPr>
            </a:lvl3pPr>
            <a:lvl4pPr marL="1600200" indent="-228600" eaLnBrk="0" hangingPunct="0">
              <a:defRPr>
                <a:solidFill>
                  <a:schemeClr val="bg1"/>
                </a:solidFill>
                <a:latin typeface="Arial" panose="020B0604020202020204" pitchFamily="34" charset="0"/>
                <a:ea typeface="MS Gothic" pitchFamily="49" charset="-128"/>
              </a:defRPr>
            </a:lvl4pPr>
            <a:lvl5pPr marL="2057400" indent="-228600" eaLnBrk="0" hangingPunct="0">
              <a:defRPr>
                <a:solidFill>
                  <a:schemeClr val="bg1"/>
                </a:solidFill>
                <a:latin typeface="Arial" panose="020B0604020202020204"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anose="020B0604020202020204" pitchFamily="34" charset="0"/>
              <a:defRPr>
                <a:solidFill>
                  <a:schemeClr val="bg1"/>
                </a:solidFill>
                <a:latin typeface="Arial" panose="020B0604020202020204" pitchFamily="34" charset="0"/>
                <a:ea typeface="MS Gothic" pitchFamily="49" charset="-128"/>
              </a:defRPr>
            </a:lvl9pPr>
          </a:lstStyle>
          <a:p>
            <a:pPr eaLnBrk="1" hangingPunct="1">
              <a:lnSpc>
                <a:spcPct val="100000"/>
              </a:lnSpc>
            </a:pPr>
            <a:r>
              <a:rPr lang="en-US" altLang="en-US" dirty="0">
                <a:solidFill>
                  <a:schemeClr val="tx1"/>
                </a:solidFill>
              </a:rPr>
              <a:t>Figure 6.5  Electronic view of the keyboard controller</a:t>
            </a:r>
          </a:p>
        </p:txBody>
      </p:sp>
      <p:pic>
        <p:nvPicPr>
          <p:cNvPr id="11271" name="Picture 1" descr="F08-05.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99305" y="2286000"/>
            <a:ext cx="3962400"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9277579"/>
      </p:ext>
    </p:extLst>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6185</TotalTime>
  <Words>3404</Words>
  <Application>Microsoft Office PowerPoint</Application>
  <PresentationFormat>On-screen Show (4:3)</PresentationFormat>
  <Paragraphs>330</Paragraphs>
  <Slides>64</Slides>
  <Notes>25</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1_Default Design</vt:lpstr>
      <vt:lpstr>BIOS</vt:lpstr>
      <vt:lpstr>Overview</vt:lpstr>
      <vt:lpstr>We Need to Talk</vt:lpstr>
      <vt:lpstr>The Northbridge and Southbridge</vt:lpstr>
      <vt:lpstr>The Northbridge and Southbridge (continued)</vt:lpstr>
      <vt:lpstr>The Northbridge and Southbridge (continued)</vt:lpstr>
      <vt:lpstr>The Northbridge and Southbridge (continued)</vt:lpstr>
      <vt:lpstr>Talking to the Keyboard</vt:lpstr>
      <vt:lpstr>Talking to the Keyboard (continued)</vt:lpstr>
      <vt:lpstr>Talking to the Keyboard (continued)</vt:lpstr>
      <vt:lpstr>Talking to the Keyboard (continued)</vt:lpstr>
      <vt:lpstr>BIOS (Basic Input/Output Services)</vt:lpstr>
      <vt:lpstr>ROM</vt:lpstr>
      <vt:lpstr>ROM (continued)</vt:lpstr>
      <vt:lpstr>ROM (continued)</vt:lpstr>
      <vt:lpstr>ROM (continued)</vt:lpstr>
      <vt:lpstr>System BIOS Support</vt:lpstr>
      <vt:lpstr>UEFI</vt:lpstr>
      <vt:lpstr>Complementary Metal-Oxide Semiconductor (CMOS)</vt:lpstr>
      <vt:lpstr>CMOS (continued)</vt:lpstr>
      <vt:lpstr>Modify CMOS: The Setup Program</vt:lpstr>
      <vt:lpstr>Modify CMOS: The Setup Program (continued)</vt:lpstr>
      <vt:lpstr>Accessing CMOS Through Windows</vt:lpstr>
      <vt:lpstr>Accessing CMOS Through Windows (continued)</vt:lpstr>
      <vt:lpstr>Accessing CMOS Through Windows (continued)</vt:lpstr>
      <vt:lpstr>Accessing CMOS Through Windows (continued)</vt:lpstr>
      <vt:lpstr>Accessing CMOS Through Windows (continued)</vt:lpstr>
      <vt:lpstr>Accessing CMOS Through Windows (continued)</vt:lpstr>
      <vt:lpstr>Accessing CMOS Through Windows (continued)</vt:lpstr>
      <vt:lpstr>Accessing CMOS at Boot</vt:lpstr>
      <vt:lpstr>Typical CMOS Setup Programs</vt:lpstr>
      <vt:lpstr>Graphical UEFI AMD-based  Setup Utility</vt:lpstr>
      <vt:lpstr>Graphical UEFI AMD-based  Setup Utility (continued)</vt:lpstr>
      <vt:lpstr>Graphical UEFI AMD-based  Setup Utility (continued)</vt:lpstr>
      <vt:lpstr>Graphical UEFI AMD-based  Setup Utility (continued)</vt:lpstr>
      <vt:lpstr>Graphical UEFI AMD-based  Setup Utility (continued)</vt:lpstr>
      <vt:lpstr>Graphical UEFI AMD-based  Setup Utility (continued)</vt:lpstr>
      <vt:lpstr>Graphical UEFI AMD-based  Setup Utility (continued)</vt:lpstr>
      <vt:lpstr>Text-Based UEFI Intel-based  Setup Utility</vt:lpstr>
      <vt:lpstr>Text-Based UEFI Intel-based  Setup Utility (continued)</vt:lpstr>
      <vt:lpstr>Text-Based UEFI Intel-based  Setup Utility (continued)</vt:lpstr>
      <vt:lpstr>Text-Based UEFI Intel-based  Setup Utility (continued)</vt:lpstr>
      <vt:lpstr>Option ROM and Device Drivers</vt:lpstr>
      <vt:lpstr>Option ROM</vt:lpstr>
      <vt:lpstr>Option ROM (continued)</vt:lpstr>
      <vt:lpstr>BIOS, BIOS, Everywhere!</vt:lpstr>
      <vt:lpstr>Power-On Self Test (POST)</vt:lpstr>
      <vt:lpstr>Before and During the Video Test: Beep Codes</vt:lpstr>
      <vt:lpstr>Text Errors</vt:lpstr>
      <vt:lpstr>POST Cards</vt:lpstr>
      <vt:lpstr>POST Cards (continued)</vt:lpstr>
      <vt:lpstr>POST Cards (continued)</vt:lpstr>
      <vt:lpstr>The Boot Process</vt:lpstr>
      <vt:lpstr>The Boot Process (continued)</vt:lpstr>
      <vt:lpstr>The Boot Process (continued)</vt:lpstr>
      <vt:lpstr>The Boot Process (continued)</vt:lpstr>
      <vt:lpstr>Care and Feeding of BIOS and CMOS</vt:lpstr>
      <vt:lpstr>Clearing CMOS</vt:lpstr>
      <vt:lpstr>Clearing CMOS (continued)</vt:lpstr>
      <vt:lpstr>Losing CMOS settings</vt:lpstr>
      <vt:lpstr>Losing CMOS Settings (continued)</vt:lpstr>
      <vt:lpstr>Losing CMOS Settings (continued)</vt:lpstr>
      <vt:lpstr>Flashing the ROM</vt:lpstr>
      <vt:lpstr>Flashing the ROM (continued)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BIOS</dc:title>
  <dc:creator/>
  <cp:lastModifiedBy>Pineda, Angelo</cp:lastModifiedBy>
  <cp:revision>212</cp:revision>
  <dcterms:modified xsi:type="dcterms:W3CDTF">2016-06-20T14:26:49Z</dcterms:modified>
</cp:coreProperties>
</file>