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7"/>
  </p:notesMasterIdLst>
  <p:handoutMasterIdLst>
    <p:handoutMasterId r:id="rId88"/>
  </p:handoutMasterIdLst>
  <p:sldIdLst>
    <p:sldId id="256" r:id="rId2"/>
    <p:sldId id="258" r:id="rId3"/>
    <p:sldId id="260" r:id="rId4"/>
    <p:sldId id="261" r:id="rId5"/>
    <p:sldId id="262" r:id="rId6"/>
    <p:sldId id="263" r:id="rId7"/>
    <p:sldId id="265" r:id="rId8"/>
    <p:sldId id="266" r:id="rId9"/>
    <p:sldId id="264" r:id="rId10"/>
    <p:sldId id="267" r:id="rId11"/>
    <p:sldId id="268" r:id="rId12"/>
    <p:sldId id="269" r:id="rId13"/>
    <p:sldId id="270" r:id="rId14"/>
    <p:sldId id="271" r:id="rId15"/>
    <p:sldId id="273" r:id="rId16"/>
    <p:sldId id="272" r:id="rId17"/>
    <p:sldId id="274" r:id="rId18"/>
    <p:sldId id="275" r:id="rId19"/>
    <p:sldId id="276" r:id="rId20"/>
    <p:sldId id="277" r:id="rId21"/>
    <p:sldId id="278" r:id="rId22"/>
    <p:sldId id="279" r:id="rId23"/>
    <p:sldId id="337" r:id="rId24"/>
    <p:sldId id="280" r:id="rId25"/>
    <p:sldId id="281" r:id="rId26"/>
    <p:sldId id="282" r:id="rId27"/>
    <p:sldId id="283" r:id="rId28"/>
    <p:sldId id="284" r:id="rId29"/>
    <p:sldId id="343" r:id="rId30"/>
    <p:sldId id="344" r:id="rId31"/>
    <p:sldId id="287" r:id="rId32"/>
    <p:sldId id="289" r:id="rId33"/>
    <p:sldId id="290" r:id="rId34"/>
    <p:sldId id="291" r:id="rId35"/>
    <p:sldId id="338" r:id="rId36"/>
    <p:sldId id="292" r:id="rId37"/>
    <p:sldId id="293" r:id="rId38"/>
    <p:sldId id="294" r:id="rId39"/>
    <p:sldId id="295" r:id="rId40"/>
    <p:sldId id="296" r:id="rId41"/>
    <p:sldId id="297" r:id="rId42"/>
    <p:sldId id="298" r:id="rId43"/>
    <p:sldId id="299" r:id="rId44"/>
    <p:sldId id="300" r:id="rId45"/>
    <p:sldId id="345" r:id="rId46"/>
    <p:sldId id="301" r:id="rId47"/>
    <p:sldId id="302" r:id="rId48"/>
    <p:sldId id="303" r:id="rId49"/>
    <p:sldId id="339" r:id="rId50"/>
    <p:sldId id="304" r:id="rId51"/>
    <p:sldId id="305" r:id="rId52"/>
    <p:sldId id="306" r:id="rId53"/>
    <p:sldId id="346" r:id="rId54"/>
    <p:sldId id="307" r:id="rId55"/>
    <p:sldId id="308" r:id="rId56"/>
    <p:sldId id="309" r:id="rId57"/>
    <p:sldId id="310" r:id="rId58"/>
    <p:sldId id="340" r:id="rId59"/>
    <p:sldId id="347" r:id="rId60"/>
    <p:sldId id="313" r:id="rId61"/>
    <p:sldId id="348" r:id="rId62"/>
    <p:sldId id="341" r:id="rId63"/>
    <p:sldId id="314" r:id="rId64"/>
    <p:sldId id="315"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42" r:id="rId83"/>
    <p:sldId id="334" r:id="rId84"/>
    <p:sldId id="335" r:id="rId85"/>
    <p:sldId id="336" r:id="rId86"/>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A420"/>
    <a:srgbClr val="C00000"/>
    <a:srgbClr val="800000"/>
    <a:srgbClr val="993300"/>
    <a:srgbClr val="A50021"/>
    <a:srgbClr val="00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34" autoAdjust="0"/>
    <p:restoredTop sz="89803" autoAdjust="0"/>
  </p:normalViewPr>
  <p:slideViewPr>
    <p:cSldViewPr>
      <p:cViewPr varScale="1">
        <p:scale>
          <a:sx n="66" d="100"/>
          <a:sy n="66" d="100"/>
        </p:scale>
        <p:origin x="-1518" y="-102"/>
      </p:cViewPr>
      <p:guideLst>
        <p:guide orient="horz" pos="2160"/>
        <p:guide pos="2880"/>
      </p:guideLst>
    </p:cSldViewPr>
  </p:slideViewPr>
  <p:outlineViewPr>
    <p:cViewPr varScale="1">
      <p:scale>
        <a:sx n="20" d="100"/>
        <a:sy n="20" d="100"/>
      </p:scale>
      <p:origin x="0" y="17802"/>
    </p:cViewPr>
  </p:outlineViewPr>
  <p:notesTextViewPr>
    <p:cViewPr>
      <p:scale>
        <a:sx n="100" d="100"/>
        <a:sy n="100" d="100"/>
      </p:scale>
      <p:origin x="0" y="0"/>
    </p:cViewPr>
  </p:notesTextViewPr>
  <p:sorterViewPr>
    <p:cViewPr>
      <p:scale>
        <a:sx n="200" d="100"/>
        <a:sy n="200" d="100"/>
      </p:scale>
      <p:origin x="0" y="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03A867F-6E0F-4975-AD93-25F492CDCEED}" type="slidenum">
              <a:rPr lang="en-US" altLang="en-US"/>
              <a:pPr eaLnBrk="1" hangingPunct="1"/>
              <a:t>10</a:t>
            </a:fld>
            <a:endParaRPr lang="en-US" altLang="en-US" dirty="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In reality, the general-purpose registers are 32 </a:t>
            </a:r>
            <a:r>
              <a:rPr lang="ja-JP" altLang="en-US">
                <a:latin typeface="Arial" panose="020B0604020202020204" pitchFamily="34" charset="0"/>
              </a:rPr>
              <a:t>“</a:t>
            </a:r>
            <a:r>
              <a:rPr lang="en-US" altLang="ja-JP" dirty="0">
                <a:latin typeface="Arial" panose="020B0604020202020204" pitchFamily="34" charset="0"/>
              </a:rPr>
              <a:t>light bulbs</a:t>
            </a:r>
            <a:r>
              <a:rPr lang="ja-JP" altLang="en-US">
                <a:latin typeface="Arial" panose="020B0604020202020204" pitchFamily="34" charset="0"/>
              </a:rPr>
              <a:t>”</a:t>
            </a:r>
            <a:r>
              <a:rPr lang="en-US" altLang="ja-JP" dirty="0">
                <a:latin typeface="Arial" panose="020B0604020202020204" pitchFamily="34" charset="0"/>
              </a:rPr>
              <a:t> wide and are called EAX, EBX, ECX, and EDX, but for the sake of analogy, these older registers are perfectly fine.</a:t>
            </a:r>
            <a:endParaRPr lang="en-US" altLang="en-US" dirty="0">
              <a:latin typeface="Arial" panose="020B0604020202020204" pitchFamily="34" charset="0"/>
            </a:endParaRPr>
          </a:p>
        </p:txBody>
      </p:sp>
    </p:spTree>
    <p:extLst>
      <p:ext uri="{BB962C8B-B14F-4D97-AF65-F5344CB8AC3E}">
        <p14:creationId xmlns:p14="http://schemas.microsoft.com/office/powerpoint/2010/main" val="2229281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07C225A-F14A-4CDD-B841-3916509651E5}" type="slidenum">
              <a:rPr lang="en-US" altLang="en-US"/>
              <a:pPr eaLnBrk="1" hangingPunct="1"/>
              <a:t>11</a:t>
            </a:fld>
            <a:endParaRPr lang="en-US" alt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Note that a byte is divided into 4 bits. This is done for readability only. Our eyes tend to be able to process two groups of four more readily than a single group of eight.</a:t>
            </a:r>
          </a:p>
        </p:txBody>
      </p:sp>
    </p:spTree>
    <p:extLst>
      <p:ext uri="{BB962C8B-B14F-4D97-AF65-F5344CB8AC3E}">
        <p14:creationId xmlns:p14="http://schemas.microsoft.com/office/powerpoint/2010/main" val="608719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839AD67-76B0-44ED-BEF0-13D91A84203B}" type="slidenum">
              <a:rPr lang="en-US" altLang="en-US"/>
              <a:pPr eaLnBrk="1" hangingPunct="1"/>
              <a:t>12</a:t>
            </a:fld>
            <a:endParaRPr lang="en-US" alt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61596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F4B1447-CBFC-45AB-A6B4-AD1D7632EE2D}" type="slidenum">
              <a:rPr lang="en-US" altLang="en-US"/>
              <a:pPr eaLnBrk="1" hangingPunct="1"/>
              <a:t>13</a:t>
            </a:fld>
            <a:endParaRPr lang="en-US" altLang="en-US" dirty="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So here is the CPU so far: the man in the box can communicate with the outside world via the EDB; he has four registers he can use to work on the problems you give him; and he has a codebook—the instruction set—so he can understand the different patterns (machine language commands) on the EDB (see Figure 4.8).</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715483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D391FEB-8C3B-4D4F-837A-D32779005B78}" type="slidenum">
              <a:rPr lang="en-US" altLang="en-US"/>
              <a:pPr eaLnBrk="1" hangingPunct="1"/>
              <a:t>14</a:t>
            </a:fld>
            <a:endParaRPr lang="en-US" altLang="en-US" dirty="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942146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A6AB9AE-5E21-4855-9634-2A2DE7D50B31}" type="slidenum">
              <a:rPr lang="en-US" altLang="en-US"/>
              <a:pPr eaLnBrk="1" hangingPunct="1"/>
              <a:t>15</a:t>
            </a:fld>
            <a:endParaRPr lang="en-US" altLang="en-US" dirty="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6425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FEFC2D4-7614-43EB-8CCB-DCA484F0285C}" type="slidenum">
              <a:rPr lang="en-US" altLang="en-US"/>
              <a:pPr eaLnBrk="1" hangingPunct="1"/>
              <a:t>16</a:t>
            </a:fld>
            <a:endParaRPr lang="en-US" altLang="en-US" dirty="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Commands require from two to hundreds of clock cycles to be processed.</a:t>
            </a:r>
          </a:p>
          <a:p>
            <a:pPr marL="0" marR="0" indent="0" algn="l" defTabSz="457200" rtl="0" eaLnBrk="1" fontAlgn="base" latinLnBrk="0" hangingPunct="1">
              <a:lnSpc>
                <a:spcPct val="100000"/>
              </a:lnSpc>
              <a:spcBef>
                <a:spcPct val="30000"/>
              </a:spcBef>
              <a:spcAft>
                <a:spcPct val="0"/>
              </a:spcAft>
              <a:buClr>
                <a:srgbClr val="000000"/>
              </a:buClr>
              <a:buSzPct val="100000"/>
              <a:buFont typeface="Times New Roman" pitchFamily="18" charset="0"/>
              <a:buNone/>
              <a:tabLst/>
              <a:defRPr/>
            </a:pPr>
            <a:r>
              <a:rPr lang="en-US" altLang="en-US" dirty="0">
                <a:latin typeface="Arial" panose="020B0604020202020204" pitchFamily="34" charset="0"/>
              </a:rPr>
              <a:t>The Intel 8088 ran at 4.77 MHz (4.77 million cycles per second). Today</a:t>
            </a:r>
            <a:r>
              <a:rPr lang="ja-JP" altLang="en-US" dirty="0">
                <a:latin typeface="Arial" panose="020B0604020202020204" pitchFamily="34" charset="0"/>
              </a:rPr>
              <a:t>’</a:t>
            </a:r>
            <a:r>
              <a:rPr lang="en-US" altLang="ja-JP" dirty="0">
                <a:latin typeface="Arial" panose="020B0604020202020204" pitchFamily="34" charset="0"/>
              </a:rPr>
              <a:t>s CPUs run at several gigahertz.</a:t>
            </a:r>
            <a:endParaRPr lang="en-US" altLang="en-US" dirty="0">
              <a:latin typeface="Arial" panose="020B0604020202020204" pitchFamily="34" charset="0"/>
            </a:endParaRPr>
          </a:p>
          <a:p>
            <a:pPr eaLnBrk="1" hangingPunct="1"/>
            <a:r>
              <a:rPr lang="en-US" altLang="en-US" dirty="0">
                <a:latin typeface="Arial" panose="020B0604020202020204" pitchFamily="34" charset="0"/>
              </a:rPr>
              <a:t>CPU makers sell the exact make and model of CPU at a number of different speeds. All of these CPUs come off the same assembly lines, so why different speeds? Every CPU comes with subtle differences—flaws, really—in the silicon that make one CPU run faster than another. The speed estimate comes from testing each CPU to see what speed it can handle.</a:t>
            </a:r>
          </a:p>
        </p:txBody>
      </p:sp>
    </p:spTree>
    <p:extLst>
      <p:ext uri="{BB962C8B-B14F-4D97-AF65-F5344CB8AC3E}">
        <p14:creationId xmlns:p14="http://schemas.microsoft.com/office/powerpoint/2010/main" val="3601757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C9C02E6-8A0F-4525-B161-46645D0DAB1A}" type="slidenum">
              <a:rPr lang="en-US" altLang="en-US"/>
              <a:pPr eaLnBrk="1" hangingPunct="1"/>
              <a:t>17</a:t>
            </a:fld>
            <a:endParaRPr lang="en-US" altLang="en-US" dirty="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Manufacturers used to print the CPU</a:t>
            </a:r>
            <a:r>
              <a:rPr lang="ja-JP" altLang="en-US" dirty="0">
                <a:latin typeface="Arial" panose="020B0604020202020204" pitchFamily="34" charset="0"/>
              </a:rPr>
              <a:t>’</a:t>
            </a:r>
            <a:r>
              <a:rPr lang="en-US" altLang="ja-JP" dirty="0">
                <a:latin typeface="Arial" panose="020B0604020202020204" pitchFamily="34" charset="0"/>
              </a:rPr>
              <a:t>s clock speed directly onto the CPU, but for the past few years they</a:t>
            </a:r>
            <a:r>
              <a:rPr lang="ja-JP" altLang="en-US" dirty="0">
                <a:latin typeface="Arial" panose="020B0604020202020204" pitchFamily="34" charset="0"/>
              </a:rPr>
              <a:t>’</a:t>
            </a:r>
            <a:r>
              <a:rPr lang="en-US" altLang="ja-JP" dirty="0">
                <a:latin typeface="Arial" panose="020B0604020202020204" pitchFamily="34" charset="0"/>
              </a:rPr>
              <a:t>ve used cryptic codes (see Figure 4.11).</a:t>
            </a:r>
            <a:endParaRPr lang="en-US" altLang="en-US" dirty="0">
              <a:latin typeface="Arial" panose="020B0604020202020204" pitchFamily="34" charset="0"/>
            </a:endParaRPr>
          </a:p>
        </p:txBody>
      </p:sp>
    </p:spTree>
    <p:extLst>
      <p:ext uri="{BB962C8B-B14F-4D97-AF65-F5344CB8AC3E}">
        <p14:creationId xmlns:p14="http://schemas.microsoft.com/office/powerpoint/2010/main" val="37666863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1515CAD-56A2-4C90-A415-805C9BCADD8A}" type="slidenum">
              <a:rPr lang="en-US" altLang="en-US"/>
              <a:pPr eaLnBrk="1" hangingPunct="1"/>
              <a:t>18</a:t>
            </a:fld>
            <a:endParaRPr lang="en-US" altLang="en-US" dirty="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The name crystal is actually short for crystal oscillator. When a voltage is applied to a specially cut crystal (such as quartz), it will oscillate with surprising accuracy. This produces a pulse that is used to </a:t>
            </a:r>
            <a:r>
              <a:rPr lang="ja-JP" altLang="en-US" dirty="0">
                <a:latin typeface="Arial" panose="020B0604020202020204" pitchFamily="34" charset="0"/>
              </a:rPr>
              <a:t>“</a:t>
            </a:r>
            <a:r>
              <a:rPr lang="en-US" altLang="ja-JP" dirty="0">
                <a:latin typeface="Arial" panose="020B0604020202020204" pitchFamily="34" charset="0"/>
              </a:rPr>
              <a:t>clock</a:t>
            </a:r>
            <a:r>
              <a:rPr lang="ja-JP" altLang="en-US" dirty="0">
                <a:latin typeface="Arial" panose="020B0604020202020204" pitchFamily="34" charset="0"/>
              </a:rPr>
              <a:t>”</a:t>
            </a:r>
            <a:r>
              <a:rPr lang="en-US" altLang="ja-JP" dirty="0">
                <a:latin typeface="Arial" panose="020B0604020202020204" pitchFamily="34" charset="0"/>
              </a:rPr>
              <a:t> the CPU. Crystals can be cut to produce clocks at almost any speed. The speed of the crystal</a:t>
            </a:r>
            <a:r>
              <a:rPr lang="ja-JP" altLang="en-US" dirty="0">
                <a:latin typeface="Arial" panose="020B0604020202020204" pitchFamily="34" charset="0"/>
              </a:rPr>
              <a:t>’</a:t>
            </a:r>
            <a:r>
              <a:rPr lang="en-US" altLang="ja-JP" dirty="0">
                <a:latin typeface="Arial" panose="020B0604020202020204" pitchFamily="34" charset="0"/>
              </a:rPr>
              <a:t>s clock determines the speed at which the CPU will operate.</a:t>
            </a:r>
            <a:endParaRPr lang="en-US" altLang="en-US" dirty="0">
              <a:latin typeface="Arial" panose="020B0604020202020204" pitchFamily="34" charset="0"/>
            </a:endParaRPr>
          </a:p>
        </p:txBody>
      </p:sp>
    </p:spTree>
    <p:extLst>
      <p:ext uri="{BB962C8B-B14F-4D97-AF65-F5344CB8AC3E}">
        <p14:creationId xmlns:p14="http://schemas.microsoft.com/office/powerpoint/2010/main" val="1483318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This might be a good time to have the students locate the system crystal on their motherboards.</a:t>
            </a:r>
          </a:p>
          <a:p>
            <a:endParaRPr lang="en-US" altLang="en-US" dirty="0">
              <a:latin typeface="Arial" panose="020B0604020202020204" pitchFamily="34" charset="0"/>
            </a:endParaRPr>
          </a:p>
          <a:p>
            <a:r>
              <a:rPr lang="en-US" altLang="en-US" dirty="0">
                <a:latin typeface="Arial" panose="020B0604020202020204" pitchFamily="34" charset="0"/>
              </a:rPr>
              <a:t>Be careful, as most motherboards have lots of crystals.</a:t>
            </a: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D72163D-2CAC-4E61-B93F-842BD3DACD70}" type="slidenum">
              <a:rPr lang="en-US" altLang="en-US"/>
              <a:pPr eaLnBrk="1" hangingPunct="1"/>
              <a:t>19</a:t>
            </a:fld>
            <a:endParaRPr lang="en-US" altLang="en-US" dirty="0"/>
          </a:p>
        </p:txBody>
      </p:sp>
    </p:spTree>
    <p:extLst>
      <p:ext uri="{BB962C8B-B14F-4D97-AF65-F5344CB8AC3E}">
        <p14:creationId xmlns:p14="http://schemas.microsoft.com/office/powerpoint/2010/main" val="3071332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F631A83-8E7D-4E9C-A5E5-9ED89BC2F9F7}" type="slidenum">
              <a:rPr lang="en-US" altLang="en-US"/>
              <a:pPr eaLnBrk="1" hangingPunct="1"/>
              <a:t>2</a:t>
            </a:fld>
            <a:endParaRPr lang="en-US" altLang="en-US"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924210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rPr>
              <a:t>Figure 4.13 is a diagram of a real 8088 CPU, showing the wires that comprise the external data bus and the single clock wire. Because the registers are inside the CPU, you can</a:t>
            </a:r>
            <a:r>
              <a:rPr lang="ja-JP" altLang="en-US" dirty="0">
                <a:latin typeface="Arial" panose="020B0604020202020204" pitchFamily="34" charset="0"/>
              </a:rPr>
              <a:t>’</a:t>
            </a:r>
            <a:r>
              <a:rPr lang="en-US" altLang="ja-JP" dirty="0">
                <a:latin typeface="Arial" panose="020B0604020202020204" pitchFamily="34" charset="0"/>
              </a:rPr>
              <a:t>t see them in this figure.</a:t>
            </a:r>
            <a:endParaRPr lang="en-US" altLang="en-US" dirty="0">
              <a:latin typeface="Arial" panose="020B0604020202020204" pitchFamily="34" charset="0"/>
            </a:endParaRPr>
          </a:p>
        </p:txBody>
      </p:sp>
      <p:sp>
        <p:nvSpPr>
          <p:cNvPr id="105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2A927B5-3CAD-4902-B881-AB3CDE0E8367}" type="slidenum">
              <a:rPr lang="en-US" altLang="en-US"/>
              <a:pPr eaLnBrk="1" hangingPunct="1"/>
              <a:t>20</a:t>
            </a:fld>
            <a:endParaRPr lang="en-US" altLang="en-US" dirty="0"/>
          </a:p>
        </p:txBody>
      </p:sp>
    </p:spTree>
    <p:extLst>
      <p:ext uri="{BB962C8B-B14F-4D97-AF65-F5344CB8AC3E}">
        <p14:creationId xmlns:p14="http://schemas.microsoft.com/office/powerpoint/2010/main" val="3058690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BCF39B9-CA15-4777-887A-698D418484DA}" type="slidenum">
              <a:rPr lang="en-US" altLang="en-US"/>
              <a:pPr eaLnBrk="1" hangingPunct="1"/>
              <a:t>21</a:t>
            </a:fld>
            <a:endParaRPr lang="en-US" altLang="en-US"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775997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FD56E88-1774-4BE0-B090-1ED742FF8007}" type="slidenum">
              <a:rPr lang="en-US" altLang="en-US"/>
              <a:pPr eaLnBrk="1" hangingPunct="1"/>
              <a:t>22</a:t>
            </a:fld>
            <a:endParaRPr lang="en-US" altLang="en-US" dirty="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RAM is volatile—it zeros out when power is lost.</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518656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4162014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848C62D-1FE6-4830-BAD0-BECE61C015BF}" type="slidenum">
              <a:rPr lang="en-US" altLang="en-US"/>
              <a:pPr eaLnBrk="1" hangingPunct="1"/>
              <a:t>25</a:t>
            </a:fld>
            <a:endParaRPr lang="en-US" altLang="en-US" dirty="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So far, the entire PC consists of only a CPU and RAM. But the CPU and the RAM need some connection so they can talk to each other. To do so, extend the external data bus from the CPU so it can talk to the RAM (see Figure 4.16).</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The MCC contains special circuitry so it can grab the contents of any single line of RAM and place that data or command on the EDB. This in turn enables the CPU to act on that code (see Figure 17)</a:t>
            </a:r>
          </a:p>
        </p:txBody>
      </p:sp>
    </p:spTree>
    <p:extLst>
      <p:ext uri="{BB962C8B-B14F-4D97-AF65-F5344CB8AC3E}">
        <p14:creationId xmlns:p14="http://schemas.microsoft.com/office/powerpoint/2010/main" val="35026097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F9477ED-D387-4A9D-8AE3-D8E9B254BD5A}" type="slidenum">
              <a:rPr lang="en-US" altLang="en-US"/>
              <a:pPr eaLnBrk="1" hangingPunct="1"/>
              <a:t>26</a:t>
            </a:fld>
            <a:endParaRPr lang="en-US" altLang="en-US" dirty="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8612121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9A0BD48-2E23-48C1-85B8-2D3FEB3D0958}" type="slidenum">
              <a:rPr lang="en-US" altLang="en-US"/>
              <a:pPr eaLnBrk="1" hangingPunct="1"/>
              <a:t>27</a:t>
            </a:fld>
            <a:endParaRPr lang="en-US" altLang="en-US" dirty="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972110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E105D8B-07EC-421F-BDE6-C5EDC8882436}" type="slidenum">
              <a:rPr lang="en-US" altLang="en-US"/>
              <a:pPr eaLnBrk="1" hangingPunct="1"/>
              <a:t>28</a:t>
            </a:fld>
            <a:endParaRPr lang="en-US" altLang="en-US" dirty="0"/>
          </a:p>
        </p:txBody>
      </p:sp>
    </p:spTree>
    <p:extLst>
      <p:ext uri="{BB962C8B-B14F-4D97-AF65-F5344CB8AC3E}">
        <p14:creationId xmlns:p14="http://schemas.microsoft.com/office/powerpoint/2010/main" val="42439810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62B7580-B1AF-4496-AD76-E760243A7D7E}" type="slidenum">
              <a:rPr lang="en-US" altLang="en-US"/>
              <a:pPr eaLnBrk="1" hangingPunct="1"/>
              <a:t>30</a:t>
            </a:fld>
            <a:endParaRPr lang="en-US" altLang="en-US" dirty="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687898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62B7580-B1AF-4496-AD76-E760243A7D7E}" type="slidenum">
              <a:rPr lang="en-US" altLang="en-US"/>
              <a:pPr eaLnBrk="1" hangingPunct="1"/>
              <a:t>31</a:t>
            </a:fld>
            <a:endParaRPr lang="en-US" altLang="en-US" dirty="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base" latinLnBrk="0" hangingPunct="1">
              <a:lnSpc>
                <a:spcPct val="100000"/>
              </a:lnSpc>
              <a:spcBef>
                <a:spcPct val="30000"/>
              </a:spcBef>
              <a:spcAft>
                <a:spcPct val="0"/>
              </a:spcAft>
              <a:buClr>
                <a:srgbClr val="000000"/>
              </a:buClr>
              <a:buSzPct val="100000"/>
              <a:buFont typeface="Times New Roman" pitchFamily="18" charset="0"/>
              <a:buNone/>
              <a:tabLst/>
              <a:defRPr/>
            </a:pPr>
            <a:r>
              <a:rPr lang="en-US" altLang="en-US" dirty="0">
                <a:latin typeface="Arial" panose="020B0604020202020204" pitchFamily="34" charset="0"/>
              </a:rPr>
              <a:t>Modern CPUs retain the core structure of Intel 8088, including registers, instruction sets, and arithmetic logic unit. While modern processors share fundamental technology introduced by Intel, many differences prevent you from moving a CPU from one system to another.</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68789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4072C39-47EF-416F-8943-C4E9E7758FCF}" type="slidenum">
              <a:rPr lang="en-US" altLang="en-US"/>
              <a:pPr eaLnBrk="1" hangingPunct="1"/>
              <a:t>3</a:t>
            </a:fld>
            <a:endParaRPr lang="en-US" altLang="en-US"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a:latin typeface="Arial" panose="020B0604020202020204" pitchFamily="34" charset="0"/>
              </a:rPr>
              <a:t>Discussion Point</a:t>
            </a:r>
            <a:endParaRPr lang="en-US" altLang="en-US" dirty="0">
              <a:latin typeface="Arial" panose="020B0604020202020204" pitchFamily="34" charset="0"/>
            </a:endParaRPr>
          </a:p>
          <a:p>
            <a:pPr eaLnBrk="1" hangingPunct="1"/>
            <a:r>
              <a:rPr lang="en-US" altLang="en-US" dirty="0">
                <a:latin typeface="Arial" panose="020B0604020202020204" pitchFamily="34" charset="0"/>
              </a:rPr>
              <a:t>Electrostatic Discharge</a:t>
            </a:r>
          </a:p>
          <a:p>
            <a:pPr eaLnBrk="1" hangingPunct="1"/>
            <a:r>
              <a:rPr lang="en-US" altLang="en-US" dirty="0">
                <a:latin typeface="Arial" panose="020B0604020202020204" pitchFamily="34" charset="0"/>
              </a:rPr>
              <a:t>Recall from the first lesson in Chapter 2 the issues concerned with electrostatic discharge (ESD), and the precautions that need to be taken when handling components. Try to reinforce this concern throughout the course.</a:t>
            </a:r>
          </a:p>
        </p:txBody>
      </p:sp>
    </p:spTree>
    <p:extLst>
      <p:ext uri="{BB962C8B-B14F-4D97-AF65-F5344CB8AC3E}">
        <p14:creationId xmlns:p14="http://schemas.microsoft.com/office/powerpoint/2010/main" val="34605367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89E6835-0D21-4523-B16E-1859185C5860}" type="slidenum">
              <a:rPr lang="en-US" altLang="en-US"/>
              <a:pPr eaLnBrk="1" hangingPunct="1"/>
              <a:t>32</a:t>
            </a:fld>
            <a:endParaRPr lang="en-US" altLang="en-US" dirty="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84256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E1F93A8-5FDE-4BAE-91B2-82E749A1FF0D}" type="slidenum">
              <a:rPr lang="en-US" altLang="en-US"/>
              <a:pPr eaLnBrk="1" hangingPunct="1"/>
              <a:t>33</a:t>
            </a:fld>
            <a:endParaRPr lang="en-US" altLang="en-US" dirty="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24096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9288730-BE76-4DA3-8D15-10FCD84560C4}" type="slidenum">
              <a:rPr lang="en-US" altLang="en-US"/>
              <a:pPr eaLnBrk="1" hangingPunct="1"/>
              <a:t>34</a:t>
            </a:fld>
            <a:endParaRPr lang="en-US" altLang="en-US" dirty="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948318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8F59C5AC-56D1-4938-A7F7-B51DD18D6C1F}" type="slidenum">
              <a:rPr lang="en-US" altLang="en-US"/>
              <a:pPr eaLnBrk="1" hangingPunct="1"/>
              <a:t>36</a:t>
            </a:fld>
            <a:endParaRPr lang="en-US" altLang="en-US" dirty="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6840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5201967-5646-4B65-8DA5-4CAD3AB44709}" type="slidenum">
              <a:rPr lang="en-US" altLang="en-US"/>
              <a:pPr eaLnBrk="1" hangingPunct="1"/>
              <a:t>37</a:t>
            </a:fld>
            <a:endParaRPr lang="en-US" altLang="en-US" dirty="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9711655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3D75274-F64D-4CBB-884E-86871F62BFAC}" type="slidenum">
              <a:rPr lang="en-US" altLang="en-US"/>
              <a:pPr eaLnBrk="1" hangingPunct="1"/>
              <a:t>38</a:t>
            </a:fld>
            <a:endParaRPr lang="en-US" altLang="en-US" dirty="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Figure 4.22 shows a nifty program called CPU-Z displaying my CPU details. Note that all I</a:t>
            </a:r>
            <a:r>
              <a:rPr lang="ja-JP" altLang="en-US" dirty="0">
                <a:latin typeface="Arial" panose="020B0604020202020204" pitchFamily="34" charset="0"/>
              </a:rPr>
              <a:t>’</a:t>
            </a:r>
            <a:r>
              <a:rPr lang="en-US" altLang="ja-JP" dirty="0">
                <a:latin typeface="Arial" panose="020B0604020202020204" pitchFamily="34" charset="0"/>
              </a:rPr>
              <a:t>m doing is typing at the moment, so SpeedStep has dropped the clock multiplier down to ×16 and the CPU core speed is only 1605 MHz. </a:t>
            </a:r>
            <a:endParaRPr lang="en-US" altLang="en-US" dirty="0">
              <a:latin typeface="Arial" panose="020B0604020202020204" pitchFamily="34" charset="0"/>
            </a:endParaRPr>
          </a:p>
        </p:txBody>
      </p:sp>
    </p:spTree>
    <p:extLst>
      <p:ext uri="{BB962C8B-B14F-4D97-AF65-F5344CB8AC3E}">
        <p14:creationId xmlns:p14="http://schemas.microsoft.com/office/powerpoint/2010/main" val="352614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FA502AE8-7F15-4001-9399-26DDCEEBB367}" type="slidenum">
              <a:rPr lang="en-US" altLang="en-US"/>
              <a:pPr eaLnBrk="1" hangingPunct="1"/>
              <a:t>39</a:t>
            </a:fld>
            <a:endParaRPr lang="en-US" altLang="en-US" dirty="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8481543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10BFF18-290F-431C-B7E4-25B95C4D096B}" type="slidenum">
              <a:rPr lang="en-US" altLang="en-US"/>
              <a:pPr eaLnBrk="1" hangingPunct="1"/>
              <a:t>40</a:t>
            </a:fld>
            <a:endParaRPr lang="en-US" altLang="en-US" dirty="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7285016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4249CC5-0AA0-4691-B456-C1146B40F447}" type="slidenum">
              <a:rPr lang="en-US" altLang="en-US"/>
              <a:pPr eaLnBrk="1" hangingPunct="1"/>
              <a:t>41</a:t>
            </a:fld>
            <a:endParaRPr lang="en-US" altLang="en-US" dirty="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686750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070FFC6-D076-4901-9C4F-F38DC03D0C06}" type="slidenum">
              <a:rPr lang="en-US" altLang="en-US"/>
              <a:pPr eaLnBrk="1" hangingPunct="1"/>
              <a:t>42</a:t>
            </a:fld>
            <a:endParaRPr lang="en-US" altLang="en-US" dirty="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045385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818C2DC-D22F-409E-8829-A7C5ECB8FC67}" type="slidenum">
              <a:rPr lang="en-US" altLang="en-US"/>
              <a:pPr eaLnBrk="1" hangingPunct="1"/>
              <a:t>4</a:t>
            </a:fld>
            <a:endParaRPr lang="en-US" altLang="en-US"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To think about how the CPU works, let</a:t>
            </a:r>
            <a:r>
              <a:rPr lang="ja-JP" altLang="en-US">
                <a:latin typeface="Arial" panose="020B0604020202020204" pitchFamily="34" charset="0"/>
              </a:rPr>
              <a:t>’</a:t>
            </a:r>
            <a:r>
              <a:rPr lang="en-US" altLang="ja-JP" dirty="0">
                <a:latin typeface="Arial" panose="020B0604020202020204" pitchFamily="34" charset="0"/>
              </a:rPr>
              <a:t>s use an analogy . . .</a:t>
            </a:r>
          </a:p>
          <a:p>
            <a:pPr eaLnBrk="1" hangingPunct="1"/>
            <a:r>
              <a:rPr lang="en-US" altLang="en-US" dirty="0">
                <a:latin typeface="Arial" panose="020B0604020202020204" pitchFamily="34" charset="0"/>
              </a:rPr>
              <a:t>Picture a man in a box, a mathematical genius, but sealed in a box. We need some way to communicate with him.</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9082887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4F3D776-4AE7-45AD-B7B4-4203D6F231E3}" type="slidenum">
              <a:rPr lang="en-US" altLang="en-US"/>
              <a:pPr eaLnBrk="1" hangingPunct="1"/>
              <a:t>43</a:t>
            </a:fld>
            <a:endParaRPr lang="en-US" altLang="en-US" dirty="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538428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496AA4B-178C-4A8F-B195-FE38CBC54CCE}" type="slidenum">
              <a:rPr lang="en-US" altLang="en-US"/>
              <a:pPr eaLnBrk="1" hangingPunct="1"/>
              <a:t>44</a:t>
            </a:fld>
            <a:endParaRPr lang="en-US" altLang="en-US" dirty="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1402860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496AA4B-178C-4A8F-B195-FE38CBC54CCE}" type="slidenum">
              <a:rPr lang="en-US" altLang="en-US"/>
              <a:pPr eaLnBrk="1" hangingPunct="1"/>
              <a:t>45</a:t>
            </a:fld>
            <a:endParaRPr lang="en-US" altLang="en-US" dirty="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1402860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7DBA025-A1C5-4EF0-9B8E-3F874EC80B57}" type="slidenum">
              <a:rPr lang="en-US" altLang="en-US"/>
              <a:pPr eaLnBrk="1" hangingPunct="1"/>
              <a:t>46</a:t>
            </a:fld>
            <a:endParaRPr lang="en-US" altLang="en-US" dirty="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14200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A09C83E-AF9C-4FBD-9A70-2756105AA2AC}" type="slidenum">
              <a:rPr lang="en-US" altLang="en-US"/>
              <a:pPr eaLnBrk="1" hangingPunct="1"/>
              <a:t>47</a:t>
            </a:fld>
            <a:endParaRPr lang="en-US" altLang="en-US" dirty="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1404555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9DA4CCA5-B51E-49B6-9723-F807A4814B43}" type="slidenum">
              <a:rPr lang="en-US" altLang="en-US"/>
              <a:pPr eaLnBrk="1" hangingPunct="1"/>
              <a:t>48</a:t>
            </a:fld>
            <a:endParaRPr lang="en-US" altLang="en-US" dirty="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7906710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9DA4CCA5-B51E-49B6-9723-F807A4814B43}" type="slidenum">
              <a:rPr lang="en-US" altLang="en-US"/>
              <a:pPr eaLnBrk="1" hangingPunct="1"/>
              <a:t>49</a:t>
            </a:fld>
            <a:endParaRPr lang="en-US" altLang="en-US" dirty="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1154482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97CEAC5-7C7E-46F4-9ACE-8855834D0D38}" type="slidenum">
              <a:rPr lang="en-US" altLang="en-US"/>
              <a:pPr eaLnBrk="1" hangingPunct="1"/>
              <a:t>50</a:t>
            </a:fld>
            <a:endParaRPr lang="en-US" altLang="en-US" dirty="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SRAM preloads as many instructions as possible and keeps copies of already run instructions and data in case the CPU needs to work on them again (see Figure 27). </a:t>
            </a:r>
          </a:p>
        </p:txBody>
      </p:sp>
    </p:spTree>
    <p:extLst>
      <p:ext uri="{BB962C8B-B14F-4D97-AF65-F5344CB8AC3E}">
        <p14:creationId xmlns:p14="http://schemas.microsoft.com/office/powerpoint/2010/main" val="400598895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9529FAB3-0188-4060-BF76-70875EDDCF95}" type="slidenum">
              <a:rPr lang="en-US" altLang="en-US"/>
              <a:pPr eaLnBrk="1" hangingPunct="1"/>
              <a:t>51</a:t>
            </a:fld>
            <a:endParaRPr lang="en-US" altLang="en-US" dirty="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1949968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CF2BABF-C323-4832-A8A3-775F33C9FB19}" type="slidenum">
              <a:rPr lang="en-US" altLang="en-US"/>
              <a:pPr eaLnBrk="1" hangingPunct="1"/>
              <a:t>52</a:t>
            </a:fld>
            <a:endParaRPr lang="en-US" altLang="en-US" dirty="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582857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87DCC7E-C4D4-4AAB-9725-26C07438BE6A}" type="slidenum">
              <a:rPr lang="en-US" altLang="en-US"/>
              <a:pPr eaLnBrk="1" hangingPunct="1"/>
              <a:t>5</a:t>
            </a:fld>
            <a:endParaRPr lang="en-US" altLang="en-US" dirty="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Before he can work with us, we must come up with a way to exchange information with him (see Figure 4.2).</a:t>
            </a:r>
          </a:p>
        </p:txBody>
      </p:sp>
    </p:spTree>
    <p:extLst>
      <p:ext uri="{BB962C8B-B14F-4D97-AF65-F5344CB8AC3E}">
        <p14:creationId xmlns:p14="http://schemas.microsoft.com/office/powerpoint/2010/main" val="18398333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CF2BABF-C323-4832-A8A3-775F33C9FB19}" type="slidenum">
              <a:rPr lang="en-US" altLang="en-US"/>
              <a:pPr eaLnBrk="1" hangingPunct="1"/>
              <a:t>53</a:t>
            </a:fld>
            <a:endParaRPr lang="en-US" altLang="en-US" dirty="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Figure 4.30 shows the Task Manager in Windows XP on a system running a Hyper-Threaded Pentium 4. Note how the CPU box is broken into two groups—Windows thinks this one CPU is two CPUs.</a:t>
            </a:r>
          </a:p>
        </p:txBody>
      </p:sp>
    </p:spTree>
    <p:extLst>
      <p:ext uri="{BB962C8B-B14F-4D97-AF65-F5344CB8AC3E}">
        <p14:creationId xmlns:p14="http://schemas.microsoft.com/office/powerpoint/2010/main" val="25828573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AEACE51-BB4D-467A-96BA-3E738CD35FDC}" type="slidenum">
              <a:rPr lang="en-US" altLang="en-US"/>
              <a:pPr eaLnBrk="1" hangingPunct="1"/>
              <a:t>54</a:t>
            </a:fld>
            <a:endParaRPr lang="en-US" altLang="en-US" dirty="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2121229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4C04D7D-1174-499C-9D6A-63E06EF0F75A}" type="slidenum">
              <a:rPr lang="en-US" altLang="en-US"/>
              <a:pPr eaLnBrk="1" hangingPunct="1"/>
              <a:t>55</a:t>
            </a:fld>
            <a:endParaRPr lang="en-US" altLang="en-US" dirty="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6904478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884B697-A5A3-402A-B040-C1E3F54F0FE2}" type="slidenum">
              <a:rPr lang="en-US" altLang="en-US"/>
              <a:pPr eaLnBrk="1" hangingPunct="1"/>
              <a:t>56</a:t>
            </a:fld>
            <a:endParaRPr lang="en-US" altLang="en-US" dirty="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Manufacturers implement a variety of IMCs in their CPUs. In practice, this means that different CPUs handle different types and capacities of RAM.</a:t>
            </a:r>
          </a:p>
        </p:txBody>
      </p:sp>
    </p:spTree>
    <p:extLst>
      <p:ext uri="{BB962C8B-B14F-4D97-AF65-F5344CB8AC3E}">
        <p14:creationId xmlns:p14="http://schemas.microsoft.com/office/powerpoint/2010/main" val="12862122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8FCE7F2-DD86-45D0-941C-E50BFA2DC06D}" type="slidenum">
              <a:rPr lang="en-US" altLang="en-US"/>
              <a:pPr eaLnBrk="1" hangingPunct="1"/>
              <a:t>57</a:t>
            </a:fld>
            <a:endParaRPr lang="en-US" altLang="en-US" dirty="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4911721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58</a:t>
            </a:fld>
            <a:endParaRPr lang="en-GB" dirty="0"/>
          </a:p>
        </p:txBody>
      </p:sp>
    </p:spTree>
    <p:extLst>
      <p:ext uri="{BB962C8B-B14F-4D97-AF65-F5344CB8AC3E}">
        <p14:creationId xmlns:p14="http://schemas.microsoft.com/office/powerpoint/2010/main" val="24483508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87EF17A8-8DED-444C-A874-FE5A782D1865}" type="slidenum">
              <a:rPr lang="en-GB" smtClean="0"/>
              <a:pPr>
                <a:defRPr/>
              </a:pPr>
              <a:t>59</a:t>
            </a:fld>
            <a:endParaRPr lang="en-GB" dirty="0"/>
          </a:p>
        </p:txBody>
      </p:sp>
    </p:spTree>
    <p:extLst>
      <p:ext uri="{BB962C8B-B14F-4D97-AF65-F5344CB8AC3E}">
        <p14:creationId xmlns:p14="http://schemas.microsoft.com/office/powerpoint/2010/main" val="24483508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E9978B1-6E94-4FBC-BD4B-AE1A74335202}" type="slidenum">
              <a:rPr lang="en-US" altLang="en-US"/>
              <a:pPr eaLnBrk="1" hangingPunct="1"/>
              <a:t>60</a:t>
            </a:fld>
            <a:endParaRPr lang="en-US" altLang="en-US" dirty="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915042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E9978B1-6E94-4FBC-BD4B-AE1A74335202}" type="slidenum">
              <a:rPr lang="en-US" altLang="en-US"/>
              <a:pPr eaLnBrk="1" hangingPunct="1"/>
              <a:t>61</a:t>
            </a:fld>
            <a:endParaRPr lang="en-US" altLang="en-US" dirty="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915042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43F55703-46FD-4C2D-9400-2614D1428ACD}" type="slidenum">
              <a:rPr lang="en-US" altLang="en-US"/>
              <a:pPr eaLnBrk="1" hangingPunct="1"/>
              <a:t>63</a:t>
            </a:fld>
            <a:endParaRPr lang="en-US" altLang="en-US" dirty="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The LGA 775 socket was the only desktop or server socket used for many years by Intel and thus just about every branded Intel CPU used it at one time or another.</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Socket LGA 1156 CPUs are based on the pre–Sandy Bridge architecture.</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Socket LGA 1155 CPUs are based on Sandy Bridge or Ivy Bridge architecture.</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The very first Core i7 processors used LGA 1366. Socket 1366 does not support integrated graphics.</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Intel uses LGA 2011 for several generations of Core i7 and Core i7 Extreme Edition CPUs. Socket 2011 does not support integrated graphics. Plus, the retail version does not come with an OEM fan and heat-sink assembly. You need to buy that separately.</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Socket 1150 CPUs are based on Haswell or Broadwell architecture.</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Socket 1151 CPUs are based on </a:t>
            </a:r>
            <a:r>
              <a:rPr lang="en-US" sz="1200" kern="1200" dirty="0" err="1">
                <a:solidFill>
                  <a:srgbClr val="000000"/>
                </a:solidFill>
                <a:effectLst/>
                <a:latin typeface="Times New Roman" pitchFamily="18" charset="0"/>
                <a:ea typeface="MS PGothic" pitchFamily="34" charset="-128"/>
                <a:cs typeface="ＭＳ Ｐゴシック" charset="0"/>
              </a:rPr>
              <a:t>Skylake</a:t>
            </a:r>
            <a:r>
              <a:rPr lang="en-US" sz="1200" kern="1200" dirty="0">
                <a:solidFill>
                  <a:srgbClr val="000000"/>
                </a:solidFill>
                <a:effectLst/>
                <a:latin typeface="Times New Roman" pitchFamily="18" charset="0"/>
                <a:ea typeface="MS PGothic" pitchFamily="34" charset="-128"/>
                <a:cs typeface="ＭＳ Ｐゴシック" charset="0"/>
              </a:rPr>
              <a:t> architecture. Intel had just started releasing the first of these as we went to print. </a:t>
            </a:r>
            <a:r>
              <a:rPr lang="en-US" sz="1200" kern="1200" dirty="0" err="1">
                <a:solidFill>
                  <a:srgbClr val="000000"/>
                </a:solidFill>
                <a:effectLst/>
                <a:latin typeface="Times New Roman" pitchFamily="18" charset="0"/>
                <a:ea typeface="MS PGothic" pitchFamily="34" charset="-128"/>
                <a:cs typeface="ＭＳ Ｐゴシック" charset="0"/>
              </a:rPr>
              <a:t>Skylake</a:t>
            </a:r>
            <a:r>
              <a:rPr lang="en-US" sz="1200" kern="1200" dirty="0">
                <a:solidFill>
                  <a:srgbClr val="000000"/>
                </a:solidFill>
                <a:effectLst/>
                <a:latin typeface="Times New Roman" pitchFamily="18" charset="0"/>
                <a:ea typeface="MS PGothic" pitchFamily="34" charset="-128"/>
                <a:cs typeface="ＭＳ Ｐゴシック" charset="0"/>
              </a:rPr>
              <a:t> will not be on the 901 exam.</a:t>
            </a:r>
          </a:p>
          <a:p>
            <a:endParaRPr lang="en-US" altLang="en-US" dirty="0">
              <a:latin typeface="Arial" panose="020B0604020202020204" pitchFamily="34" charset="0"/>
            </a:endParaRPr>
          </a:p>
        </p:txBody>
      </p:sp>
    </p:spTree>
    <p:extLst>
      <p:ext uri="{BB962C8B-B14F-4D97-AF65-F5344CB8AC3E}">
        <p14:creationId xmlns:p14="http://schemas.microsoft.com/office/powerpoint/2010/main" val="12939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C18E1B1-7F59-45A8-AB08-4C0A994B8E48}" type="slidenum">
              <a:rPr lang="en-US" altLang="en-US"/>
              <a:pPr eaLnBrk="1" hangingPunct="1"/>
              <a:t>6</a:t>
            </a:fld>
            <a:endParaRPr lang="en-US" altLang="en-US"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Idea: drill holes and put wires through with lights and switches on either side. Then we can use patterns of on and off to communicate—as long as both we and the man in the box understand the code, we can communicate.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Figure 4.3 shows a cutaway view of the external data bus. When either you or the man in the box flips a switch on, both light bulbs go on, and the switch on the other side is also flipped to the on position. If you or the man in the box turns a switch off, the light bulbs on both sides are turned off, along with the other switch for that pair.</a:t>
            </a:r>
          </a:p>
        </p:txBody>
      </p:sp>
    </p:spTree>
    <p:extLst>
      <p:ext uri="{BB962C8B-B14F-4D97-AF65-F5344CB8AC3E}">
        <p14:creationId xmlns:p14="http://schemas.microsoft.com/office/powerpoint/2010/main" val="14819989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7951B94-0098-4B1A-90C5-38FE8AB94169}" type="slidenum">
              <a:rPr lang="en-US" altLang="en-US"/>
              <a:pPr eaLnBrk="1" hangingPunct="1"/>
              <a:t>64</a:t>
            </a:fld>
            <a:endParaRPr lang="en-US" altLang="en-US" dirty="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The names of some of the processors designed for Socket AM3 match the names of CPUs designed for earlier sockets, but they’re </a:t>
            </a:r>
            <a:r>
              <a:rPr lang="en-US" sz="1200" i="1" kern="1200" dirty="0">
                <a:solidFill>
                  <a:srgbClr val="000000"/>
                </a:solidFill>
                <a:effectLst/>
                <a:latin typeface="Times New Roman" pitchFamily="18" charset="0"/>
                <a:ea typeface="MS PGothic" pitchFamily="34" charset="-128"/>
                <a:cs typeface="ＭＳ Ｐゴシック" charset="0"/>
              </a:rPr>
              <a:t>not</a:t>
            </a:r>
            <a:r>
              <a:rPr lang="en-US" sz="1200" kern="1200" dirty="0">
                <a:solidFill>
                  <a:srgbClr val="000000"/>
                </a:solidFill>
                <a:effectLst/>
                <a:latin typeface="Times New Roman" pitchFamily="18" charset="0"/>
                <a:ea typeface="MS PGothic" pitchFamily="34" charset="-128"/>
                <a:cs typeface="ＭＳ Ｐゴシック" charset="0"/>
              </a:rPr>
              <a:t> the same CPUs. They are specific to AM3 because they support different types of RAM (see Chapter 5). Just to make things even crazier, though, AM3 CPUs work just fine in earlier Socket AM2/2+ motherboards. </a:t>
            </a:r>
          </a:p>
          <a:p>
            <a:pPr marL="228600" lvl="0" indent="-228600">
              <a:buFont typeface="+mj-lt"/>
              <a:buAutoNum type="arabicPeriod"/>
            </a:pPr>
            <a:r>
              <a:rPr lang="en-US" sz="1200" kern="1200" dirty="0">
                <a:solidFill>
                  <a:srgbClr val="000000"/>
                </a:solidFill>
                <a:effectLst/>
                <a:latin typeface="Times New Roman" pitchFamily="18" charset="0"/>
                <a:ea typeface="MS PGothic" pitchFamily="34" charset="-128"/>
                <a:cs typeface="ＭＳ Ｐゴシック" charset="0"/>
              </a:rPr>
              <a:t>The A-Series features integrated GPUs and other chips.</a:t>
            </a:r>
          </a:p>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endParaRPr lang="en-US" sz="1200" b="1" i="0" u="none" strike="noStrike" kern="1200" baseline="0" dirty="0">
              <a:solidFill>
                <a:srgbClr val="000000"/>
              </a:solidFill>
              <a:latin typeface="Times New Roman" pitchFamily="18" charset="0"/>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US" sz="1200" b="1" i="0" u="none" strike="noStrike" kern="1200" baseline="0" dirty="0">
                <a:solidFill>
                  <a:srgbClr val="000000"/>
                </a:solidFill>
                <a:latin typeface="Times New Roman" pitchFamily="18" charset="0"/>
                <a:ea typeface="MS PGothic" pitchFamily="34" charset="-128"/>
                <a:cs typeface="ＭＳ Ｐゴシック" charset="0"/>
              </a:rPr>
              <a:t>Exam Tip: </a:t>
            </a:r>
            <a:r>
              <a:rPr lang="en-US" sz="1200" b="0" i="0" u="none" strike="noStrike" kern="1200" baseline="0" dirty="0">
                <a:solidFill>
                  <a:srgbClr val="000000"/>
                </a:solidFill>
                <a:latin typeface="Times New Roman" pitchFamily="18" charset="0"/>
                <a:ea typeface="MS PGothic" pitchFamily="34" charset="-128"/>
                <a:cs typeface="ＭＳ Ｐゴシック" charset="0"/>
              </a:rPr>
              <a:t>I’ve included the number of socket pins for the AMD-based sockets because related questions have been on the CompTIA A+ certification exams in the past. You don’t need to memorize the Intel numbers, because Intel names the sockets by the number of pins. </a:t>
            </a:r>
            <a:endParaRPr lang="en-US" altLang="en-US" dirty="0">
              <a:latin typeface="Arial" panose="020B0604020202020204" pitchFamily="34" charset="0"/>
            </a:endParaRPr>
          </a:p>
        </p:txBody>
      </p:sp>
    </p:spTree>
    <p:extLst>
      <p:ext uri="{BB962C8B-B14F-4D97-AF65-F5344CB8AC3E}">
        <p14:creationId xmlns:p14="http://schemas.microsoft.com/office/powerpoint/2010/main" val="124270689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1F1D593-A97A-4178-B7FF-4F7BB753ACC7}" type="slidenum">
              <a:rPr lang="en-US" altLang="en-US"/>
              <a:pPr eaLnBrk="1" hangingPunct="1"/>
              <a:t>65</a:t>
            </a:fld>
            <a:endParaRPr lang="en-US" altLang="en-US" dirty="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965841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0729FDCA-59FD-4F85-9B54-C60CFF941C4E}" type="slidenum">
              <a:rPr lang="en-US" altLang="en-US"/>
              <a:pPr eaLnBrk="1" hangingPunct="1"/>
              <a:t>66</a:t>
            </a:fld>
            <a:endParaRPr lang="en-US" altLang="en-US" dirty="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8697960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10260F1-E7BA-4D4B-A1E2-671FB96EF2E3}" type="slidenum">
              <a:rPr lang="en-US" altLang="en-US"/>
              <a:pPr eaLnBrk="1" hangingPunct="1"/>
              <a:t>67</a:t>
            </a:fld>
            <a:endParaRPr lang="en-US" altLang="en-US" dirty="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With Intel-based motherboards, the sockets have hundreds of tiny pins that line up with contacts on the bottom of the CPU (see Figure 4.34). </a:t>
            </a:r>
          </a:p>
          <a:p>
            <a:pPr eaLnBrk="1" hangingPunct="1"/>
            <a:r>
              <a:rPr lang="en-US" altLang="en-US" dirty="0">
                <a:latin typeface="Arial" panose="020B0604020202020204" pitchFamily="34" charset="0"/>
              </a:rPr>
              <a:t>AMD CPUs have the pins (see Figure 4.35); the sockets have holes. The pins on the AMD pin grid array (PGA) CPUs align with the holes in the sockets.</a:t>
            </a:r>
          </a:p>
          <a:p>
            <a:pPr eaLnBrk="1" hangingPunct="1"/>
            <a:r>
              <a:rPr lang="en-US" altLang="en-US" dirty="0">
                <a:latin typeface="Arial" panose="020B0604020202020204" pitchFamily="34" charset="0"/>
              </a:rPr>
              <a:t>All CPUs and sockets are keyed so you can</a:t>
            </a:r>
            <a:r>
              <a:rPr lang="ja-JP" altLang="en-US" dirty="0">
                <a:latin typeface="Arial" panose="020B0604020202020204" pitchFamily="34" charset="0"/>
              </a:rPr>
              <a:t>’</a:t>
            </a:r>
            <a:r>
              <a:rPr lang="en-US" altLang="ja-JP" dirty="0">
                <a:latin typeface="Arial" panose="020B0604020202020204" pitchFamily="34" charset="0"/>
              </a:rPr>
              <a:t>t (easily) insert them incorrectly. Look at the underside of the CPU in Figure 4.36.</a:t>
            </a:r>
            <a:endParaRPr lang="en-US" altLang="en-US" dirty="0">
              <a:latin typeface="Arial" panose="020B0604020202020204" pitchFamily="34" charset="0"/>
            </a:endParaRPr>
          </a:p>
        </p:txBody>
      </p:sp>
    </p:spTree>
    <p:extLst>
      <p:ext uri="{BB962C8B-B14F-4D97-AF65-F5344CB8AC3E}">
        <p14:creationId xmlns:p14="http://schemas.microsoft.com/office/powerpoint/2010/main" val="26432368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3D9F50C3-F7C8-43A9-BD32-95759B8EEF2A}" type="slidenum">
              <a:rPr lang="en-US" altLang="en-US"/>
              <a:pPr eaLnBrk="1" hangingPunct="1"/>
              <a:t>68</a:t>
            </a:fld>
            <a:endParaRPr lang="en-US" altLang="en-US" dirty="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In both socket styles, you release the retaining mechanism by pushing the little lever down slightly and then away from the socket (see Figure 4.37). You next raise the arm fully, and then move the retaining bracket (see Figure 4.38).</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Align the processor with the socket and gently drop the processor into place. If it doesn’</a:t>
            </a:r>
            <a:r>
              <a:rPr lang="en-US" altLang="ja-JP" dirty="0">
                <a:latin typeface="Arial" panose="020B0604020202020204" pitchFamily="34" charset="0"/>
              </a:rPr>
              <a:t>t go in easily, check the orientation and try again. These sockets are generically called zero insertion force (ZIF) sockets, which means you never have to use any force at all. </a:t>
            </a:r>
            <a:endParaRPr lang="en-US" altLang="en-US" dirty="0">
              <a:latin typeface="Arial" panose="020B0604020202020204" pitchFamily="34" charset="0"/>
            </a:endParaRPr>
          </a:p>
        </p:txBody>
      </p:sp>
    </p:spTree>
    <p:extLst>
      <p:ext uri="{BB962C8B-B14F-4D97-AF65-F5344CB8AC3E}">
        <p14:creationId xmlns:p14="http://schemas.microsoft.com/office/powerpoint/2010/main" val="13867258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5A36E81E-FF40-42E3-A20E-9F477F16C87A}" type="slidenum">
              <a:rPr lang="en-US" altLang="en-US"/>
              <a:pPr eaLnBrk="1" hangingPunct="1"/>
              <a:t>69</a:t>
            </a:fld>
            <a:endParaRPr lang="en-US" altLang="en-US" dirty="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2293029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B581AB7-7056-4E3C-9B08-38D40E9D6E10}" type="slidenum">
              <a:rPr lang="en-US" altLang="en-US"/>
              <a:pPr eaLnBrk="1" hangingPunct="1"/>
              <a:t>70</a:t>
            </a:fld>
            <a:endParaRPr lang="en-US" altLang="en-US" dirty="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867065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F9A02B3-9B9B-4EC7-9C36-82D367F60486}" type="slidenum">
              <a:rPr lang="en-US" altLang="en-US"/>
              <a:pPr eaLnBrk="1" hangingPunct="1"/>
              <a:t>71</a:t>
            </a:fld>
            <a:endParaRPr lang="en-US" altLang="en-US" dirty="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Safety Alert</a:t>
            </a:r>
          </a:p>
          <a:p>
            <a:pPr eaLnBrk="1" hangingPunct="1"/>
            <a:r>
              <a:rPr lang="en-US" altLang="en-US" dirty="0">
                <a:latin typeface="Arial" panose="020B0604020202020204" pitchFamily="34" charset="0"/>
              </a:rPr>
              <a:t>Often to remove the heat sink, you need to push on the spring clip with a slotted screw driver. Be careful not to let the screw driver slip, as this can damage the motherboard.</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986312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E6C33DFF-51D7-4695-A567-607DA52C96FD}" type="slidenum">
              <a:rPr lang="en-US" altLang="en-US"/>
              <a:pPr eaLnBrk="1" hangingPunct="1"/>
              <a:t>72</a:t>
            </a:fld>
            <a:endParaRPr lang="en-US" altLang="en-US" dirty="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0572106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09A1490-0D28-4E57-BAFB-781C6EB0702B}" type="slidenum">
              <a:rPr lang="en-US" altLang="en-US"/>
              <a:pPr eaLnBrk="1" hangingPunct="1"/>
              <a:t>73</a:t>
            </a:fld>
            <a:endParaRPr lang="en-US" altLang="en-US" dirty="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The liquid gets heated by the block, runs out of the block and into something that cools the liquid, and is then pumped through the block again. Any liquid-cooling system consists of three main parts:</a:t>
            </a:r>
          </a:p>
          <a:p>
            <a:pPr eaLnBrk="1" hangingPunct="1"/>
            <a:r>
              <a:rPr lang="en-US" altLang="en-US" dirty="0">
                <a:latin typeface="Arial" panose="020B0604020202020204" pitchFamily="34" charset="0"/>
              </a:rPr>
              <a:t>• A hollow metal block that sits on the CPU</a:t>
            </a:r>
          </a:p>
          <a:p>
            <a:pPr eaLnBrk="1" hangingPunct="1"/>
            <a:r>
              <a:rPr lang="en-US" altLang="en-US" dirty="0">
                <a:latin typeface="Arial" panose="020B0604020202020204" pitchFamily="34" charset="0"/>
              </a:rPr>
              <a:t>• A pump to move the liquid around</a:t>
            </a:r>
          </a:p>
          <a:p>
            <a:pPr eaLnBrk="1" hangingPunct="1"/>
            <a:r>
              <a:rPr lang="en-US" altLang="en-US" dirty="0">
                <a:latin typeface="Arial" panose="020B0604020202020204" pitchFamily="34" charset="0"/>
              </a:rPr>
              <a:t>• Some device to cool the liquid</a:t>
            </a:r>
          </a:p>
          <a:p>
            <a:pPr eaLnBrk="1" hangingPunct="1"/>
            <a:r>
              <a:rPr lang="en-US" altLang="en-US" dirty="0">
                <a:latin typeface="Arial" panose="020B0604020202020204" pitchFamily="34" charset="0"/>
              </a:rPr>
              <a:t>And of course, you need plenty of hosing to hook them all together. Figure 4.41 shows a typical liquid-cooled CPU.</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541619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696D7B36-82F3-4086-A8CB-98713DDAD4E7}" type="slidenum">
              <a:rPr lang="en-US" altLang="en-US"/>
              <a:pPr eaLnBrk="1" hangingPunct="1"/>
              <a:t>7</a:t>
            </a:fld>
            <a:endParaRPr lang="en-US" alt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There really is an EDB, but you won</a:t>
            </a:r>
            <a:r>
              <a:rPr lang="ja-JP" altLang="en-US" dirty="0">
                <a:latin typeface="Arial" panose="020B0604020202020204" pitchFamily="34" charset="0"/>
              </a:rPr>
              <a:t>’</a:t>
            </a:r>
            <a:r>
              <a:rPr lang="en-US" altLang="ja-JP" dirty="0">
                <a:latin typeface="Arial" panose="020B0604020202020204" pitchFamily="34" charset="0"/>
              </a:rPr>
              <a:t>t see any light bulbs or switches on the CPU. You can, however, see little wires sticking out of the CPU (see Figure 4.4). If you apply voltage to one of these wires, you in essence flip the switch. </a:t>
            </a:r>
            <a:endParaRPr lang="en-US" altLang="en-US" dirty="0">
              <a:latin typeface="Arial" panose="020B0604020202020204" pitchFamily="34" charset="0"/>
            </a:endParaRPr>
          </a:p>
        </p:txBody>
      </p:sp>
    </p:spTree>
    <p:extLst>
      <p:ext uri="{BB962C8B-B14F-4D97-AF65-F5344CB8AC3E}">
        <p14:creationId xmlns:p14="http://schemas.microsoft.com/office/powerpoint/2010/main" val="8536263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E749001-A364-4342-80D9-A09D61CDC5C1}" type="slidenum">
              <a:rPr lang="en-US" altLang="en-US"/>
              <a:pPr eaLnBrk="1" hangingPunct="1"/>
              <a:t>74</a:t>
            </a:fld>
            <a:endParaRPr lang="en-US" altLang="en-US" dirty="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Once you</a:t>
            </a:r>
            <a:r>
              <a:rPr lang="ja-JP" altLang="en-US" dirty="0">
                <a:latin typeface="Arial" panose="020B0604020202020204" pitchFamily="34" charset="0"/>
              </a:rPr>
              <a:t>’</a:t>
            </a:r>
            <a:r>
              <a:rPr lang="en-US" altLang="ja-JP" dirty="0">
                <a:latin typeface="Arial" panose="020B0604020202020204" pitchFamily="34" charset="0"/>
              </a:rPr>
              <a:t>ve got a heat</a:t>
            </a:r>
            <a:r>
              <a:rPr lang="en-US" altLang="ja-JP" baseline="0" dirty="0">
                <a:latin typeface="Arial" panose="020B0604020202020204" pitchFamily="34" charset="0"/>
              </a:rPr>
              <a:t> </a:t>
            </a:r>
            <a:r>
              <a:rPr lang="en-US" altLang="ja-JP" dirty="0">
                <a:latin typeface="Arial" panose="020B0604020202020204" pitchFamily="34" charset="0"/>
              </a:rPr>
              <a:t>sink and fan assembly sorted out, you need to connect them to the motherboard. To determine the orientation of the heat-sink and fan assembly, check the power cable from the fan. Make sure it can easily reach the three- or four-wire standout on the motherboard (see Figure 4.42). </a:t>
            </a:r>
            <a:endParaRPr lang="en-US" altLang="en-US" dirty="0">
              <a:latin typeface="Arial" panose="020B0604020202020204" pitchFamily="34" charset="0"/>
            </a:endParaRPr>
          </a:p>
        </p:txBody>
      </p:sp>
    </p:spTree>
    <p:extLst>
      <p:ext uri="{BB962C8B-B14F-4D97-AF65-F5344CB8AC3E}">
        <p14:creationId xmlns:p14="http://schemas.microsoft.com/office/powerpoint/2010/main" val="35373991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BA72E680-7A54-4984-8768-3A364CB5736F}" type="slidenum">
              <a:rPr lang="en-US" altLang="en-US"/>
              <a:pPr eaLnBrk="1" hangingPunct="1"/>
              <a:t>75</a:t>
            </a:fld>
            <a:endParaRPr lang="en-US" altLang="en-US" dirty="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If you need to put heat dope on from a tube, know that you need to use only a tiny amount of this compound (see Figure 4.43).</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You secure heat sinks in various ways, depending on the manufacturer. Stock Intel heat sinks have four plungers that you simply push until they click into place in corresponding holes in the motherboard. AMD stock heat sinks generally have a bracket that you secure to two points on the outside of the CPU socket and a latch that you swivel to lock it down (see Figure 4.44). </a:t>
            </a:r>
          </a:p>
        </p:txBody>
      </p:sp>
    </p:spTree>
    <p:extLst>
      <p:ext uri="{BB962C8B-B14F-4D97-AF65-F5344CB8AC3E}">
        <p14:creationId xmlns:p14="http://schemas.microsoft.com/office/powerpoint/2010/main" val="380629371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0169FA3C-3875-4DA9-ADB6-4582BBB83279}" type="slidenum">
              <a:rPr lang="en-US" altLang="en-US"/>
              <a:pPr eaLnBrk="1" hangingPunct="1"/>
              <a:t>76</a:t>
            </a:fld>
            <a:endParaRPr lang="en-US" altLang="en-US" dirty="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Finally, you can secure many aftermarket heat-sink and fan assemblies by screwing them down from the underside of the motherboard (see Figure 4.45). </a:t>
            </a:r>
          </a:p>
        </p:txBody>
      </p:sp>
    </p:spTree>
    <p:extLst>
      <p:ext uri="{BB962C8B-B14F-4D97-AF65-F5344CB8AC3E}">
        <p14:creationId xmlns:p14="http://schemas.microsoft.com/office/powerpoint/2010/main" val="33356183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08E986F-F727-4337-8B9B-2557A444E2B5}" type="slidenum">
              <a:rPr lang="en-US" altLang="en-US"/>
              <a:pPr eaLnBrk="1" hangingPunct="1"/>
              <a:t>77</a:t>
            </a:fld>
            <a:endParaRPr lang="en-US" altLang="en-US" dirty="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Safety Alert</a:t>
            </a:r>
          </a:p>
          <a:p>
            <a:pPr eaLnBrk="1" hangingPunct="1"/>
            <a:r>
              <a:rPr lang="en-US" altLang="en-US" dirty="0">
                <a:latin typeface="Arial" panose="020B0604020202020204" pitchFamily="34" charset="0"/>
              </a:rPr>
              <a:t>Overclocking voids the warranty on the CPU. It can also make your system unstable and prone to locking up, or it can even destroy the CPU. Added cooling, such as water cooling, might be necessary to keep CPU cool.</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0498426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2E2CDAA2-5980-4232-AE7D-E9D4466FCDD9}" type="slidenum">
              <a:rPr lang="en-US" altLang="en-US"/>
              <a:pPr eaLnBrk="1" hangingPunct="1"/>
              <a:t>78</a:t>
            </a:fld>
            <a:endParaRPr lang="en-US" altLang="en-US" dirty="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3962152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9E2AB8B1-425D-4D42-8718-B9F431D75BEE}" type="slidenum">
              <a:rPr lang="en-US" altLang="en-US"/>
              <a:pPr eaLnBrk="1" hangingPunct="1"/>
              <a:t>79</a:t>
            </a:fld>
            <a:endParaRPr lang="en-US" altLang="en-US" dirty="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Most people make a couple of adjustments to overclock successfully. First, through jumpers, CMOS settings, or software configuration, you would increase the bus speed for the system. Second, you often have to increase the voltage going into the CPU by just a little to provide stability. You do that by changing a jumper or CMOS setting (see Figure 4.46).</a:t>
            </a:r>
          </a:p>
        </p:txBody>
      </p:sp>
    </p:spTree>
    <p:extLst>
      <p:ext uri="{BB962C8B-B14F-4D97-AF65-F5344CB8AC3E}">
        <p14:creationId xmlns:p14="http://schemas.microsoft.com/office/powerpoint/2010/main" val="14208214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CC7140B2-53FA-4523-9DDF-DE9DDA51C843}" type="slidenum">
              <a:rPr lang="en-US" altLang="en-US"/>
              <a:pPr eaLnBrk="1" hangingPunct="1"/>
              <a:t>80</a:t>
            </a:fld>
            <a:endParaRPr lang="en-US" altLang="en-US" dirty="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Most motherboards have a jumper setting called CMOS clear (see Figure 4.47) that makes the CMOS go back to default settings. Before you try overclocking on a modern system, find the CMOS-clear jumper and make sure you know how to use it! Hint: Look in the motherboard manual.</a:t>
            </a:r>
          </a:p>
        </p:txBody>
      </p:sp>
    </p:spTree>
    <p:extLst>
      <p:ext uri="{BB962C8B-B14F-4D97-AF65-F5344CB8AC3E}">
        <p14:creationId xmlns:p14="http://schemas.microsoft.com/office/powerpoint/2010/main" val="154041179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082CE257-46AD-41D1-8C89-2FDFBCBA27BB}" type="slidenum">
              <a:rPr lang="en-US" altLang="en-US"/>
              <a:pPr eaLnBrk="1" hangingPunct="1"/>
              <a:t>81</a:t>
            </a:fld>
            <a:endParaRPr lang="en-US" altLang="en-US" dirty="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4183297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14E6ADEB-C7A6-410B-B971-3CA8EB81375B}" type="slidenum">
              <a:rPr lang="en-US" altLang="en-US"/>
              <a:pPr eaLnBrk="1" hangingPunct="1"/>
              <a:t>83</a:t>
            </a:fld>
            <a:endParaRPr lang="en-US" altLang="en-US" dirty="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31021767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DB6AC853-28F0-406D-9E24-57034B83EA8B}" type="slidenum">
              <a:rPr lang="en-US" altLang="en-US"/>
              <a:pPr eaLnBrk="1" hangingPunct="1"/>
              <a:t>84</a:t>
            </a:fld>
            <a:endParaRPr lang="en-US" altLang="en-US" dirty="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You’ll</a:t>
            </a:r>
            <a:r>
              <a:rPr lang="en-US" altLang="ja-JP" dirty="0">
                <a:latin typeface="Arial" panose="020B0604020202020204" pitchFamily="34" charset="0"/>
              </a:rPr>
              <a:t> know when a catastrophic error occurs. The PC will suddenly get a Blue Screen of Death (BSoD), what</a:t>
            </a:r>
            <a:r>
              <a:rPr lang="ja-JP" altLang="en-US" dirty="0">
                <a:latin typeface="Arial" panose="020B0604020202020204" pitchFamily="34" charset="0"/>
              </a:rPr>
              <a:t>’</a:t>
            </a:r>
            <a:r>
              <a:rPr lang="en-US" altLang="ja-JP" dirty="0">
                <a:latin typeface="Arial" panose="020B0604020202020204" pitchFamily="34" charset="0"/>
              </a:rPr>
              <a:t>s technically called a Windows Stop error (see Figure 4.48). Or the entire PC will simply stop and go black, perhaps accompanied by a loud pop. </a:t>
            </a:r>
            <a:endParaRPr lang="en-US" altLang="en-US" dirty="0">
              <a:latin typeface="Arial" panose="020B0604020202020204" pitchFamily="34" charset="0"/>
            </a:endParaRPr>
          </a:p>
        </p:txBody>
      </p:sp>
    </p:spTree>
    <p:extLst>
      <p:ext uri="{BB962C8B-B14F-4D97-AF65-F5344CB8AC3E}">
        <p14:creationId xmlns:p14="http://schemas.microsoft.com/office/powerpoint/2010/main" val="3965645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986BEC6D-C553-4D79-B392-09D296E24C57}" type="slidenum">
              <a:rPr lang="en-US" altLang="en-US"/>
              <a:pPr eaLnBrk="1" hangingPunct="1"/>
              <a:t>8</a:t>
            </a:fld>
            <a:endParaRPr lang="en-US" altLang="en-US" dirty="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In the world of computers, we constantly turn wires on and off. As a result, we can use this </a:t>
            </a:r>
            <a:r>
              <a:rPr lang="ja-JP" altLang="en-US">
                <a:latin typeface="Arial" panose="020B0604020202020204" pitchFamily="34" charset="0"/>
              </a:rPr>
              <a:t>“</a:t>
            </a:r>
            <a:r>
              <a:rPr lang="en-US" altLang="ja-JP" dirty="0">
                <a:latin typeface="Arial" panose="020B0604020202020204" pitchFamily="34" charset="0"/>
              </a:rPr>
              <a:t>1 and 0</a:t>
            </a:r>
            <a:r>
              <a:rPr lang="ja-JP" altLang="en-US">
                <a:latin typeface="Arial" panose="020B0604020202020204" pitchFamily="34" charset="0"/>
              </a:rPr>
              <a:t>”</a:t>
            </a:r>
            <a:r>
              <a:rPr lang="en-US" altLang="ja-JP" dirty="0">
                <a:latin typeface="Arial" panose="020B0604020202020204" pitchFamily="34" charset="0"/>
              </a:rPr>
              <a:t> or binary system to describe the state of these wires at any given moment.</a:t>
            </a:r>
            <a:endParaRPr lang="en-US" altLang="en-US" dirty="0">
              <a:latin typeface="Arial" panose="020B0604020202020204" pitchFamily="34" charset="0"/>
            </a:endParaRPr>
          </a:p>
        </p:txBody>
      </p:sp>
    </p:spTree>
    <p:extLst>
      <p:ext uri="{BB962C8B-B14F-4D97-AF65-F5344CB8AC3E}">
        <p14:creationId xmlns:p14="http://schemas.microsoft.com/office/powerpoint/2010/main" val="317992223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78F1191E-66EF-4575-BB65-182360151F70}" type="slidenum">
              <a:rPr lang="en-US" altLang="en-US"/>
              <a:pPr eaLnBrk="1" hangingPunct="1"/>
              <a:t>85</a:t>
            </a:fld>
            <a:endParaRPr lang="en-US" altLang="en-US" dirty="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847564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fld id="{AFE128E6-A84E-4A35-9F4F-536FBA0D0BD3}" type="slidenum">
              <a:rPr lang="en-US" altLang="en-US"/>
              <a:pPr eaLnBrk="1" hangingPunct="1"/>
              <a:t>9</a:t>
            </a:fld>
            <a:endParaRPr lang="en-US" altLang="en-US" dirty="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Arial" panose="020B0604020202020204" pitchFamily="34" charset="0"/>
              </a:rPr>
              <a:t>This is a good point to have the students look at the many wires coming from the bottom of the motherboard and appreciate that a few of these are the </a:t>
            </a:r>
            <a:r>
              <a:rPr lang="ja-JP" altLang="en-US" dirty="0">
                <a:latin typeface="Arial" panose="020B0604020202020204" pitchFamily="34" charset="0"/>
              </a:rPr>
              <a:t>“</a:t>
            </a:r>
            <a:r>
              <a:rPr lang="en-US" altLang="ja-JP" dirty="0">
                <a:latin typeface="Arial" panose="020B0604020202020204" pitchFamily="34" charset="0"/>
              </a:rPr>
              <a:t>EDB.</a:t>
            </a:r>
            <a:r>
              <a:rPr lang="ja-JP" altLang="en-US" dirty="0">
                <a:latin typeface="Arial" panose="020B0604020202020204" pitchFamily="34" charset="0"/>
              </a:rPr>
              <a:t>”</a:t>
            </a:r>
            <a:endParaRPr lang="en-US" altLang="ja-JP" dirty="0">
              <a:latin typeface="Arial" panose="020B0604020202020204" pitchFamily="34" charset="0"/>
            </a:endParaRP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4072879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29.jpg"/></Relationships>
</file>

<file path=ppt/slides/_rels/slide5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3.xml"/><Relationship Id="rId1" Type="http://schemas.openxmlformats.org/officeDocument/2006/relationships/slideLayout" Target="../slideLayouts/slideLayout5.xml"/><Relationship Id="rId5" Type="http://schemas.openxmlformats.org/officeDocument/2006/relationships/image" Target="../media/image37.jpeg"/><Relationship Id="rId4" Type="http://schemas.openxmlformats.org/officeDocument/2006/relationships/image" Target="../media/image36.png"/></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4.xml"/><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6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1.xml"/><Relationship Id="rId1" Type="http://schemas.openxmlformats.org/officeDocument/2006/relationships/slideLayout" Target="../slideLayouts/slideLayout5.xml"/><Relationship Id="rId4" Type="http://schemas.openxmlformats.org/officeDocument/2006/relationships/image" Target="../media/image45.jpeg"/></Relationships>
</file>

<file path=ppt/slides/_rels/slide7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Microprocessors</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a:t>
            </a:r>
            <a:r>
              <a:rPr lang="en-GB" altLang="en-US" dirty="0"/>
              <a:t>4</a:t>
            </a:r>
            <a:endParaRPr lang="en-GB" altLang="en-US" sz="40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3994" y="3124200"/>
            <a:ext cx="4116013"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ltLang="en-US" dirty="0"/>
              <a:t>Registers</a:t>
            </a:r>
          </a:p>
        </p:txBody>
      </p:sp>
      <p:sp>
        <p:nvSpPr>
          <p:cNvPr id="12291" name="Rectangle 3"/>
          <p:cNvSpPr>
            <a:spLocks noGrp="1" noChangeArrowheads="1"/>
          </p:cNvSpPr>
          <p:nvPr>
            <p:ph idx="1"/>
          </p:nvPr>
        </p:nvSpPr>
        <p:spPr/>
        <p:txBody>
          <a:bodyPr/>
          <a:lstStyle/>
          <a:p>
            <a:r>
              <a:rPr lang="en-US" altLang="en-US" dirty="0"/>
              <a:t>Inside the box are </a:t>
            </a:r>
            <a:r>
              <a:rPr lang="en-US" altLang="en-US" dirty="0">
                <a:solidFill>
                  <a:srgbClr val="C00000"/>
                </a:solidFill>
              </a:rPr>
              <a:t>registers</a:t>
            </a:r>
          </a:p>
          <a:p>
            <a:pPr lvl="1"/>
            <a:r>
              <a:rPr lang="en-US" altLang="en-US" dirty="0"/>
              <a:t>Represented as worktables for the Man in the Box</a:t>
            </a:r>
          </a:p>
          <a:p>
            <a:r>
              <a:rPr lang="en-US" altLang="en-US" dirty="0"/>
              <a:t>The four general-purpose registers found in all CPUs are AX, BX, CX, and DX.</a:t>
            </a:r>
          </a:p>
        </p:txBody>
      </p:sp>
      <p:sp>
        <p:nvSpPr>
          <p:cNvPr id="12293" name="TextBox 5"/>
          <p:cNvSpPr txBox="1">
            <a:spLocks noChangeArrowheads="1"/>
          </p:cNvSpPr>
          <p:nvPr/>
        </p:nvSpPr>
        <p:spPr bwMode="auto">
          <a:xfrm>
            <a:off x="2122131" y="5668963"/>
            <a:ext cx="489973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4.6  The four general-purpose registers</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6752" y="3593592"/>
            <a:ext cx="4730496" cy="1892808"/>
          </a:xfrm>
          <a:prstGeom prst="rect">
            <a:avLst/>
          </a:prstGeom>
        </p:spPr>
      </p:pic>
    </p:spTree>
    <p:extLst>
      <p:ext uri="{BB962C8B-B14F-4D97-AF65-F5344CB8AC3E}">
        <p14:creationId xmlns:p14="http://schemas.microsoft.com/office/powerpoint/2010/main" val="3120097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en-US" dirty="0"/>
              <a:t>Codebook</a:t>
            </a:r>
          </a:p>
        </p:txBody>
      </p:sp>
      <p:sp>
        <p:nvSpPr>
          <p:cNvPr id="13315" name="Rectangle 3"/>
          <p:cNvSpPr>
            <a:spLocks noGrp="1" noChangeArrowheads="1"/>
          </p:cNvSpPr>
          <p:nvPr>
            <p:ph idx="1"/>
          </p:nvPr>
        </p:nvSpPr>
        <p:spPr/>
        <p:txBody>
          <a:bodyPr/>
          <a:lstStyle/>
          <a:p>
            <a:r>
              <a:rPr lang="en-US" altLang="en-US" dirty="0"/>
              <a:t>The Man in the Box needs one more tool: the codebook or instruction set. </a:t>
            </a:r>
          </a:p>
          <a:p>
            <a:pPr lvl="1"/>
            <a:r>
              <a:rPr lang="en-US" altLang="en-US" dirty="0"/>
              <a:t>The commands are called </a:t>
            </a:r>
            <a:br>
              <a:rPr lang="en-US" altLang="en-US" dirty="0"/>
            </a:br>
            <a:r>
              <a:rPr lang="en-US" altLang="en-US" dirty="0">
                <a:solidFill>
                  <a:srgbClr val="C00000"/>
                </a:solidFill>
              </a:rPr>
              <a:t>machine language</a:t>
            </a:r>
            <a:r>
              <a:rPr lang="en-US" altLang="en-US" dirty="0"/>
              <a:t>.</a:t>
            </a:r>
          </a:p>
          <a:p>
            <a:pPr lvl="1"/>
            <a:r>
              <a:rPr lang="en-US" altLang="en-US" dirty="0"/>
              <a:t>One command is a line </a:t>
            </a:r>
            <a:br>
              <a:rPr lang="en-US" altLang="en-US" dirty="0"/>
            </a:br>
            <a:r>
              <a:rPr lang="en-US" altLang="en-US" dirty="0"/>
              <a:t>of code.</a:t>
            </a:r>
          </a:p>
          <a:p>
            <a:pPr lvl="1"/>
            <a:r>
              <a:rPr lang="en-US" altLang="en-US" dirty="0"/>
              <a:t>The complete set of </a:t>
            </a:r>
            <a:br>
              <a:rPr lang="en-US" altLang="en-US" dirty="0"/>
            </a:br>
            <a:r>
              <a:rPr lang="en-US" altLang="en-US" dirty="0"/>
              <a:t>commands for a processor </a:t>
            </a:r>
            <a:br>
              <a:rPr lang="en-US" altLang="en-US" dirty="0"/>
            </a:br>
            <a:r>
              <a:rPr lang="en-US" altLang="en-US" dirty="0"/>
              <a:t>is its </a:t>
            </a:r>
            <a:r>
              <a:rPr lang="en-US" altLang="en-US" dirty="0">
                <a:solidFill>
                  <a:srgbClr val="C00000"/>
                </a:solidFill>
              </a:rPr>
              <a:t>instruction set</a:t>
            </a:r>
            <a:r>
              <a:rPr lang="en-US" altLang="en-US" dirty="0"/>
              <a:t>.</a:t>
            </a:r>
          </a:p>
        </p:txBody>
      </p:sp>
      <p:sp>
        <p:nvSpPr>
          <p:cNvPr id="13316" name="TextBox 4"/>
          <p:cNvSpPr txBox="1">
            <a:spLocks noChangeArrowheads="1"/>
          </p:cNvSpPr>
          <p:nvPr/>
        </p:nvSpPr>
        <p:spPr bwMode="auto">
          <a:xfrm>
            <a:off x="5334000" y="6088063"/>
            <a:ext cx="2903359"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4.7  CPU codebook</a:t>
            </a:r>
          </a:p>
        </p:txBody>
      </p:sp>
      <p:pic>
        <p:nvPicPr>
          <p:cNvPr id="13317" name="Picture 1" descr="F06-07.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81600" y="2590800"/>
            <a:ext cx="3716338"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091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lIns="91440" tIns="45720" rIns="91440" bIns="45720"/>
          <a:lstStyle/>
          <a:p>
            <a:pPr eaLnBrk="1" hangingPunct="1"/>
            <a:r>
              <a:rPr lang="en-US" altLang="en-US" dirty="0"/>
              <a:t>Machine Language for the Intel 8088</a:t>
            </a:r>
          </a:p>
        </p:txBody>
      </p:sp>
      <p:graphicFrame>
        <p:nvGraphicFramePr>
          <p:cNvPr id="2" name="Table 1"/>
          <p:cNvGraphicFramePr>
            <a:graphicFrameLocks noGrp="1"/>
          </p:cNvGraphicFramePr>
          <p:nvPr>
            <p:extLst>
              <p:ext uri="{D42A27DB-BD31-4B8C-83A1-F6EECF244321}">
                <p14:modId xmlns:p14="http://schemas.microsoft.com/office/powerpoint/2010/main" val="3864505915"/>
              </p:ext>
            </p:extLst>
          </p:nvPr>
        </p:nvGraphicFramePr>
        <p:xfrm>
          <a:off x="1143000" y="2057400"/>
          <a:ext cx="6858000" cy="3390726"/>
        </p:xfrm>
        <a:graphic>
          <a:graphicData uri="http://schemas.openxmlformats.org/drawingml/2006/table">
            <a:tbl>
              <a:tblPr firstRow="1" firstCol="1" bandRow="1">
                <a:tableStyleId>{5940675A-B579-460E-94D1-54222C63F5DA}</a:tableStyleId>
              </a:tblPr>
              <a:tblGrid>
                <a:gridCol w="1905000">
                  <a:extLst>
                    <a:ext uri="{9D8B030D-6E8A-4147-A177-3AD203B41FA5}">
                      <a16:colId xmlns="" xmlns:a16="http://schemas.microsoft.com/office/drawing/2014/main" val="20000"/>
                    </a:ext>
                  </a:extLst>
                </a:gridCol>
                <a:gridCol w="4953000">
                  <a:extLst>
                    <a:ext uri="{9D8B030D-6E8A-4147-A177-3AD203B41FA5}">
                      <a16:colId xmlns="" xmlns:a16="http://schemas.microsoft.com/office/drawing/2014/main" val="20001"/>
                    </a:ext>
                  </a:extLst>
                </a:gridCol>
              </a:tblGrid>
              <a:tr h="1130242">
                <a:tc>
                  <a:txBody>
                    <a:bodyPr/>
                    <a:lstStyle/>
                    <a:p>
                      <a:pPr marL="0" marR="0">
                        <a:lnSpc>
                          <a:spcPct val="150000"/>
                        </a:lnSpc>
                        <a:spcBef>
                          <a:spcPts val="0"/>
                        </a:spcBef>
                        <a:spcAft>
                          <a:spcPts val="600"/>
                        </a:spcAft>
                      </a:pPr>
                      <a:r>
                        <a:rPr lang="en-US" sz="2000" dirty="0">
                          <a:effectLst/>
                        </a:rPr>
                        <a:t>10111010</a:t>
                      </a:r>
                      <a:endParaRPr lang="en-US" sz="2000" b="0" dirty="0">
                        <a:effectLst/>
                        <a:latin typeface="Times New Roman"/>
                        <a:ea typeface="Times New Roman"/>
                      </a:endParaRPr>
                    </a:p>
                  </a:txBody>
                  <a:tcPr marL="68580" marR="68580" marT="0" marB="0">
                    <a:solidFill>
                      <a:schemeClr val="bg1">
                        <a:lumMod val="65000"/>
                      </a:schemeClr>
                    </a:solidFill>
                  </a:tcPr>
                </a:tc>
                <a:tc>
                  <a:txBody>
                    <a:bodyPr/>
                    <a:lstStyle/>
                    <a:p>
                      <a:pPr marL="0" marR="0">
                        <a:lnSpc>
                          <a:spcPct val="150000"/>
                        </a:lnSpc>
                        <a:spcBef>
                          <a:spcPts val="0"/>
                        </a:spcBef>
                        <a:spcAft>
                          <a:spcPts val="600"/>
                        </a:spcAft>
                      </a:pPr>
                      <a:r>
                        <a:rPr lang="en-US" sz="2000" dirty="0">
                          <a:effectLst/>
                        </a:rPr>
                        <a:t>The next line of code is a number. Put that number into the DX register.</a:t>
                      </a:r>
                      <a:endParaRPr lang="en-US" sz="2000" b="0" dirty="0">
                        <a:effectLst/>
                        <a:latin typeface="Times New Roman"/>
                        <a:ea typeface="Times New Roman"/>
                      </a:endParaRPr>
                    </a:p>
                  </a:txBody>
                  <a:tcPr marL="68580" marR="68580" marT="0" marB="0">
                    <a:solidFill>
                      <a:schemeClr val="bg1">
                        <a:lumMod val="85000"/>
                      </a:schemeClr>
                    </a:solidFill>
                  </a:tcPr>
                </a:tc>
                <a:extLst>
                  <a:ext uri="{0D108BD9-81ED-4DB2-BD59-A6C34878D82A}">
                    <a16:rowId xmlns="" xmlns:a16="http://schemas.microsoft.com/office/drawing/2014/main" val="10000"/>
                  </a:ext>
                </a:extLst>
              </a:tr>
              <a:tr h="1130242">
                <a:tc>
                  <a:txBody>
                    <a:bodyPr/>
                    <a:lstStyle/>
                    <a:p>
                      <a:pPr marL="0" marR="0">
                        <a:lnSpc>
                          <a:spcPct val="150000"/>
                        </a:lnSpc>
                        <a:spcBef>
                          <a:spcPts val="0"/>
                        </a:spcBef>
                        <a:spcAft>
                          <a:spcPts val="600"/>
                        </a:spcAft>
                      </a:pPr>
                      <a:r>
                        <a:rPr lang="en-US" sz="2000" dirty="0">
                          <a:effectLst/>
                        </a:rPr>
                        <a:t>01000001</a:t>
                      </a:r>
                      <a:endParaRPr lang="en-US" sz="2000" b="0" dirty="0">
                        <a:effectLst/>
                        <a:latin typeface="Times New Roman"/>
                        <a:ea typeface="Times New Roman"/>
                      </a:endParaRPr>
                    </a:p>
                  </a:txBody>
                  <a:tcPr marL="68580" marR="68580" marT="0" marB="0">
                    <a:solidFill>
                      <a:schemeClr val="bg1">
                        <a:lumMod val="65000"/>
                      </a:schemeClr>
                    </a:solidFill>
                  </a:tcPr>
                </a:tc>
                <a:tc>
                  <a:txBody>
                    <a:bodyPr/>
                    <a:lstStyle/>
                    <a:p>
                      <a:pPr marL="0" marR="0">
                        <a:lnSpc>
                          <a:spcPct val="150000"/>
                        </a:lnSpc>
                        <a:spcBef>
                          <a:spcPts val="0"/>
                        </a:spcBef>
                        <a:spcAft>
                          <a:spcPts val="600"/>
                        </a:spcAft>
                      </a:pPr>
                      <a:r>
                        <a:rPr lang="en-US" sz="2000" dirty="0">
                          <a:effectLst/>
                        </a:rPr>
                        <a:t>Add 1 to the number already in the CX register.</a:t>
                      </a:r>
                      <a:endParaRPr lang="en-US" sz="2000" b="0" dirty="0">
                        <a:effectLst/>
                        <a:latin typeface="Times New Roman"/>
                        <a:ea typeface="Times New Roman"/>
                      </a:endParaRPr>
                    </a:p>
                  </a:txBody>
                  <a:tcPr marL="68580" marR="68580" marT="0" marB="0">
                    <a:solidFill>
                      <a:schemeClr val="bg1">
                        <a:lumMod val="85000"/>
                      </a:schemeClr>
                    </a:solidFill>
                  </a:tcPr>
                </a:tc>
                <a:extLst>
                  <a:ext uri="{0D108BD9-81ED-4DB2-BD59-A6C34878D82A}">
                    <a16:rowId xmlns="" xmlns:a16="http://schemas.microsoft.com/office/drawing/2014/main" val="10001"/>
                  </a:ext>
                </a:extLst>
              </a:tr>
              <a:tr h="1130242">
                <a:tc>
                  <a:txBody>
                    <a:bodyPr/>
                    <a:lstStyle/>
                    <a:p>
                      <a:pPr marL="0" marR="0">
                        <a:lnSpc>
                          <a:spcPct val="150000"/>
                        </a:lnSpc>
                        <a:spcBef>
                          <a:spcPts val="0"/>
                        </a:spcBef>
                        <a:spcAft>
                          <a:spcPts val="600"/>
                        </a:spcAft>
                      </a:pPr>
                      <a:r>
                        <a:rPr lang="en-US" sz="2000" dirty="0">
                          <a:effectLst/>
                        </a:rPr>
                        <a:t>00111100</a:t>
                      </a:r>
                      <a:endParaRPr lang="en-US" sz="2000" b="0" dirty="0">
                        <a:effectLst/>
                        <a:latin typeface="Times New Roman"/>
                        <a:ea typeface="Times New Roman"/>
                      </a:endParaRPr>
                    </a:p>
                  </a:txBody>
                  <a:tcPr marL="68580" marR="68580" marT="0" marB="0">
                    <a:solidFill>
                      <a:schemeClr val="bg1">
                        <a:lumMod val="65000"/>
                      </a:schemeClr>
                    </a:solidFill>
                  </a:tcPr>
                </a:tc>
                <a:tc>
                  <a:txBody>
                    <a:bodyPr/>
                    <a:lstStyle/>
                    <a:p>
                      <a:pPr marL="0" marR="0">
                        <a:lnSpc>
                          <a:spcPct val="150000"/>
                        </a:lnSpc>
                        <a:spcBef>
                          <a:spcPts val="0"/>
                        </a:spcBef>
                        <a:spcAft>
                          <a:spcPts val="600"/>
                        </a:spcAft>
                      </a:pPr>
                      <a:r>
                        <a:rPr lang="en-US" sz="2000" dirty="0">
                          <a:effectLst/>
                        </a:rPr>
                        <a:t>Compare the value in the AX register with the next line of code.</a:t>
                      </a:r>
                      <a:endParaRPr lang="en-US" sz="2000" b="0" dirty="0">
                        <a:effectLst/>
                        <a:latin typeface="Times New Roman"/>
                        <a:ea typeface="Times New Roman"/>
                      </a:endParaRPr>
                    </a:p>
                  </a:txBody>
                  <a:tcPr marL="68580" marR="68580" marT="0" marB="0">
                    <a:solidFill>
                      <a:schemeClr val="bg1">
                        <a:lumMod val="85000"/>
                      </a:schemeClr>
                    </a:solidFill>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460238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ltLang="en-US" dirty="0"/>
              <a:t>The CPU So Far</a:t>
            </a:r>
          </a:p>
        </p:txBody>
      </p:sp>
      <p:sp>
        <p:nvSpPr>
          <p:cNvPr id="15364" name="TextBox 5"/>
          <p:cNvSpPr txBox="1">
            <a:spLocks noChangeArrowheads="1"/>
          </p:cNvSpPr>
          <p:nvPr/>
        </p:nvSpPr>
        <p:spPr bwMode="auto">
          <a:xfrm>
            <a:off x="2971800" y="5330466"/>
            <a:ext cx="293766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4.8  The CPU so far</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3704" y="2362200"/>
            <a:ext cx="4736592" cy="2807208"/>
          </a:xfrm>
          <a:prstGeom prst="rect">
            <a:avLst/>
          </a:prstGeom>
        </p:spPr>
      </p:pic>
    </p:spTree>
    <p:extLst>
      <p:ext uri="{BB962C8B-B14F-4D97-AF65-F5344CB8AC3E}">
        <p14:creationId xmlns:p14="http://schemas.microsoft.com/office/powerpoint/2010/main" val="122614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ltLang="en-US" dirty="0"/>
              <a:t>Clock</a:t>
            </a:r>
          </a:p>
        </p:txBody>
      </p:sp>
      <p:sp>
        <p:nvSpPr>
          <p:cNvPr id="16387" name="Rectangle 3"/>
          <p:cNvSpPr>
            <a:spLocks noGrp="1" noChangeArrowheads="1"/>
          </p:cNvSpPr>
          <p:nvPr>
            <p:ph idx="1"/>
          </p:nvPr>
        </p:nvSpPr>
        <p:spPr/>
        <p:txBody>
          <a:bodyPr/>
          <a:lstStyle/>
          <a:p>
            <a:r>
              <a:rPr lang="en-US" altLang="en-US" dirty="0"/>
              <a:t>The CPU does no work until told to—even though data may be on the EDB.</a:t>
            </a:r>
          </a:p>
          <a:p>
            <a:r>
              <a:rPr lang="en-US" altLang="en-US" dirty="0"/>
              <a:t>You need a bell to alert the Man in the Box.</a:t>
            </a:r>
          </a:p>
          <a:p>
            <a:pPr lvl="1"/>
            <a:r>
              <a:rPr lang="en-US" altLang="en-US" dirty="0"/>
              <a:t>This is referred to as a </a:t>
            </a:r>
            <a:r>
              <a:rPr lang="en-US" altLang="en-US" dirty="0">
                <a:solidFill>
                  <a:srgbClr val="C00000"/>
                </a:solidFill>
              </a:rPr>
              <a:t>clock wire </a:t>
            </a:r>
            <a:r>
              <a:rPr lang="en-US" altLang="en-US" dirty="0"/>
              <a:t>(CLK wire)</a:t>
            </a:r>
          </a:p>
          <a:p>
            <a:pPr lvl="1"/>
            <a:r>
              <a:rPr lang="en-US" altLang="en-US" dirty="0"/>
              <a:t>A charge on the CLK wire tells the CPU it is time to work.</a:t>
            </a:r>
          </a:p>
        </p:txBody>
      </p:sp>
      <p:sp>
        <p:nvSpPr>
          <p:cNvPr id="16388" name="TextBox 5"/>
          <p:cNvSpPr txBox="1">
            <a:spLocks noChangeArrowheads="1"/>
          </p:cNvSpPr>
          <p:nvPr/>
        </p:nvSpPr>
        <p:spPr bwMode="auto">
          <a:xfrm>
            <a:off x="381000" y="5851071"/>
            <a:ext cx="38862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4.9  The CPU does nothing until activated by the clock.</a:t>
            </a:r>
          </a:p>
        </p:txBody>
      </p:sp>
      <p:sp>
        <p:nvSpPr>
          <p:cNvPr id="16389" name="TextBox 5"/>
          <p:cNvSpPr txBox="1">
            <a:spLocks noChangeArrowheads="1"/>
          </p:cNvSpPr>
          <p:nvPr/>
        </p:nvSpPr>
        <p:spPr bwMode="auto">
          <a:xfrm>
            <a:off x="4648201" y="5826670"/>
            <a:ext cx="4379912"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4.10  The CPU often needs more than one clock cycle to get a result.</a:t>
            </a:r>
          </a:p>
        </p:txBody>
      </p:sp>
      <p:pic>
        <p:nvPicPr>
          <p:cNvPr id="16390" name="Picture 1" descr="F06-09.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5800" y="4200907"/>
            <a:ext cx="2974050" cy="158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2" descr="F06-10.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10200" y="4200907"/>
            <a:ext cx="2998538" cy="159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2546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Clock (</a:t>
            </a:r>
            <a:r>
              <a:rPr lang="en-US" altLang="en-US" i="1" dirty="0"/>
              <a:t>continued</a:t>
            </a:r>
            <a:r>
              <a:rPr lang="en-US" altLang="en-US" dirty="0"/>
              <a:t>)</a:t>
            </a:r>
          </a:p>
        </p:txBody>
      </p:sp>
      <p:sp>
        <p:nvSpPr>
          <p:cNvPr id="18435" name="Rectangle 3"/>
          <p:cNvSpPr>
            <a:spLocks noGrp="1" noChangeArrowheads="1"/>
          </p:cNvSpPr>
          <p:nvPr>
            <p:ph idx="1"/>
          </p:nvPr>
        </p:nvSpPr>
        <p:spPr/>
        <p:txBody>
          <a:bodyPr/>
          <a:lstStyle/>
          <a:p>
            <a:r>
              <a:rPr lang="en-US" altLang="en-US" dirty="0"/>
              <a:t>A </a:t>
            </a:r>
            <a:r>
              <a:rPr lang="en-US" altLang="en-US" dirty="0">
                <a:solidFill>
                  <a:srgbClr val="C00000"/>
                </a:solidFill>
              </a:rPr>
              <a:t>clock cycle </a:t>
            </a:r>
            <a:r>
              <a:rPr lang="en-US" altLang="en-US" dirty="0"/>
              <a:t>is the time it takes for the CLK wire to charge.</a:t>
            </a:r>
          </a:p>
          <a:p>
            <a:pPr lvl="1"/>
            <a:r>
              <a:rPr lang="en-US" altLang="en-US" dirty="0"/>
              <a:t>A cycle is one complete up-and-down segment of the sine wave.</a:t>
            </a:r>
          </a:p>
          <a:p>
            <a:pPr lvl="1"/>
            <a:r>
              <a:rPr lang="en-US" altLang="en-US" dirty="0"/>
              <a:t>Every command requires at least two clock cycles.</a:t>
            </a:r>
          </a:p>
        </p:txBody>
      </p:sp>
    </p:spTree>
    <p:extLst>
      <p:ext uri="{BB962C8B-B14F-4D97-AF65-F5344CB8AC3E}">
        <p14:creationId xmlns:p14="http://schemas.microsoft.com/office/powerpoint/2010/main" val="245451267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Clock Speed</a:t>
            </a:r>
          </a:p>
        </p:txBody>
      </p:sp>
      <p:sp>
        <p:nvSpPr>
          <p:cNvPr id="17411" name="Rectangle 3"/>
          <p:cNvSpPr>
            <a:spLocks noGrp="1" noChangeArrowheads="1"/>
          </p:cNvSpPr>
          <p:nvPr>
            <p:ph idx="1"/>
          </p:nvPr>
        </p:nvSpPr>
        <p:spPr/>
        <p:txBody>
          <a:bodyPr/>
          <a:lstStyle/>
          <a:p>
            <a:r>
              <a:rPr lang="en-US" altLang="en-US" dirty="0">
                <a:solidFill>
                  <a:srgbClr val="C00000"/>
                </a:solidFill>
              </a:rPr>
              <a:t>Clock speed </a:t>
            </a:r>
            <a:r>
              <a:rPr lang="en-US" altLang="en-US" dirty="0"/>
              <a:t>is the maximum number of clock cycles the CPU can handle in a given time period.</a:t>
            </a:r>
          </a:p>
          <a:p>
            <a:r>
              <a:rPr lang="en-US" altLang="en-US" dirty="0"/>
              <a:t>Clock speed is measured in hertz</a:t>
            </a:r>
          </a:p>
          <a:p>
            <a:pPr lvl="1"/>
            <a:r>
              <a:rPr lang="en-US" altLang="en-US" dirty="0"/>
              <a:t>One cycle per second = 1 hertz (Hz)</a:t>
            </a:r>
            <a:br>
              <a:rPr lang="en-US" altLang="en-US" dirty="0"/>
            </a:br>
            <a:r>
              <a:rPr lang="en-US" altLang="en-US" dirty="0"/>
              <a:t>1 million cycles per second = 1 megahertz (MHz)</a:t>
            </a:r>
            <a:br>
              <a:rPr lang="en-US" altLang="en-US" dirty="0"/>
            </a:br>
            <a:r>
              <a:rPr lang="en-US" altLang="en-US" dirty="0"/>
              <a:t>1 billion cycles per second = 1 gigahertz (GHz)</a:t>
            </a:r>
          </a:p>
          <a:p>
            <a:pPr lvl="1"/>
            <a:r>
              <a:rPr lang="en-US" altLang="en-US" dirty="0"/>
              <a:t>Intel 8088 ran at 4.77 MHz</a:t>
            </a:r>
          </a:p>
          <a:p>
            <a:pPr lvl="1"/>
            <a:r>
              <a:rPr lang="en-US" altLang="en-US" dirty="0"/>
              <a:t>Modern CPUs run at 3+ GHz</a:t>
            </a:r>
          </a:p>
        </p:txBody>
      </p:sp>
    </p:spTree>
    <p:extLst>
      <p:ext uri="{BB962C8B-B14F-4D97-AF65-F5344CB8AC3E}">
        <p14:creationId xmlns:p14="http://schemas.microsoft.com/office/powerpoint/2010/main" val="2472610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Clock Speed (</a:t>
            </a:r>
            <a:r>
              <a:rPr lang="en-US" altLang="en-US" i="1" dirty="0"/>
              <a:t>continued</a:t>
            </a:r>
            <a:r>
              <a:rPr lang="en-US" altLang="en-US" dirty="0"/>
              <a:t>)</a:t>
            </a:r>
          </a:p>
        </p:txBody>
      </p:sp>
      <p:sp>
        <p:nvSpPr>
          <p:cNvPr id="19460" name="TextBox 5"/>
          <p:cNvSpPr txBox="1">
            <a:spLocks noChangeArrowheads="1"/>
          </p:cNvSpPr>
          <p:nvPr/>
        </p:nvSpPr>
        <p:spPr bwMode="auto">
          <a:xfrm>
            <a:off x="2418144" y="4724400"/>
            <a:ext cx="4495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4.11  Where is the clock speed?</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65444" y="2494854"/>
            <a:ext cx="1613111" cy="1868292"/>
          </a:xfrm>
          <a:prstGeom prst="rect">
            <a:avLst/>
          </a:prstGeom>
        </p:spPr>
      </p:pic>
    </p:spTree>
    <p:extLst>
      <p:ext uri="{BB962C8B-B14F-4D97-AF65-F5344CB8AC3E}">
        <p14:creationId xmlns:p14="http://schemas.microsoft.com/office/powerpoint/2010/main" val="3996973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System Crystal </a:t>
            </a:r>
          </a:p>
        </p:txBody>
      </p:sp>
      <p:sp>
        <p:nvSpPr>
          <p:cNvPr id="20483" name="Rectangle 3"/>
          <p:cNvSpPr>
            <a:spLocks noGrp="1" noChangeArrowheads="1"/>
          </p:cNvSpPr>
          <p:nvPr>
            <p:ph idx="1"/>
          </p:nvPr>
        </p:nvSpPr>
        <p:spPr/>
        <p:txBody>
          <a:bodyPr/>
          <a:lstStyle/>
          <a:p>
            <a:r>
              <a:rPr lang="en-US" altLang="en-US" dirty="0">
                <a:solidFill>
                  <a:srgbClr val="C00000"/>
                </a:solidFill>
              </a:rPr>
              <a:t>System crystal </a:t>
            </a:r>
            <a:r>
              <a:rPr lang="en-US" altLang="en-US" dirty="0"/>
              <a:t>governs CPU running speed</a:t>
            </a:r>
          </a:p>
          <a:p>
            <a:r>
              <a:rPr lang="en-US" altLang="en-US" dirty="0"/>
              <a:t>Modern CPUs tell the motherboard the clock speed it needs, and the clock chip automatically adjusts.</a:t>
            </a:r>
          </a:p>
        </p:txBody>
      </p:sp>
      <p:sp>
        <p:nvSpPr>
          <p:cNvPr id="20484" name="TextBox 5"/>
          <p:cNvSpPr txBox="1">
            <a:spLocks noChangeArrowheads="1"/>
          </p:cNvSpPr>
          <p:nvPr/>
        </p:nvSpPr>
        <p:spPr bwMode="auto">
          <a:xfrm>
            <a:off x="1751806" y="5923397"/>
            <a:ext cx="5638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4.12  One of many types of system crystals</a:t>
            </a:r>
          </a:p>
        </p:txBody>
      </p:sp>
      <p:pic>
        <p:nvPicPr>
          <p:cNvPr id="20485" name="Picture 1" descr="F06-12.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01181" y="3396097"/>
            <a:ext cx="2940050" cy="244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57158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p:txBody>
          <a:bodyPr/>
          <a:lstStyle/>
          <a:p>
            <a:r>
              <a:rPr lang="en-US" altLang="en-US" dirty="0"/>
              <a:t>System Crystal (</a:t>
            </a:r>
            <a:r>
              <a:rPr lang="en-US" altLang="en-US" i="1" dirty="0"/>
              <a:t>continued</a:t>
            </a:r>
            <a:r>
              <a:rPr lang="en-US" altLang="en-US" dirty="0"/>
              <a:t>)</a:t>
            </a:r>
          </a:p>
        </p:txBody>
      </p:sp>
      <p:sp>
        <p:nvSpPr>
          <p:cNvPr id="21507" name="Content Placeholder 6"/>
          <p:cNvSpPr>
            <a:spLocks noGrp="1"/>
          </p:cNvSpPr>
          <p:nvPr>
            <p:ph idx="1"/>
          </p:nvPr>
        </p:nvSpPr>
        <p:spPr/>
        <p:txBody>
          <a:bodyPr/>
          <a:lstStyle/>
          <a:p>
            <a:r>
              <a:rPr lang="en-US" altLang="en-US" dirty="0"/>
              <a:t>Crystal can clock a CPU with a rated speed higher than the crystal, but the CPU will operate at the slower speed of the crystal.</a:t>
            </a:r>
          </a:p>
          <a:p>
            <a:pPr lvl="1"/>
            <a:r>
              <a:rPr lang="en-US" altLang="en-US" dirty="0"/>
              <a:t>A 1 GHz crystal can clock a 2 GHz CPU, but the CPU will operate only as fast as the crystal clock—1 GHz.</a:t>
            </a:r>
          </a:p>
          <a:p>
            <a:pPr lvl="1"/>
            <a:r>
              <a:rPr lang="en-US" altLang="en-US" dirty="0"/>
              <a:t>Underclocking means running a CPU slower than its rated clock speed—it does not take advantage of all the power of the CPU.</a:t>
            </a:r>
          </a:p>
          <a:p>
            <a:pPr lvl="1"/>
            <a:r>
              <a:rPr lang="en-US" altLang="en-US" dirty="0"/>
              <a:t>Overclocking means to run a CPU faster than its maximum clock speed—it can overheat the CPU.</a:t>
            </a:r>
          </a:p>
        </p:txBody>
      </p:sp>
    </p:spTree>
    <p:extLst>
      <p:ext uri="{BB962C8B-B14F-4D97-AF65-F5344CB8AC3E}">
        <p14:creationId xmlns:p14="http://schemas.microsoft.com/office/powerpoint/2010/main" val="2550500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en-US" dirty="0"/>
              <a:t>Overview</a:t>
            </a:r>
          </a:p>
        </p:txBody>
      </p:sp>
      <p:sp>
        <p:nvSpPr>
          <p:cNvPr id="3075" name="Rectangle 3"/>
          <p:cNvSpPr>
            <a:spLocks noGrp="1" noChangeArrowheads="1"/>
          </p:cNvSpPr>
          <p:nvPr>
            <p:ph idx="1"/>
          </p:nvPr>
        </p:nvSpPr>
        <p:spPr/>
        <p:txBody>
          <a:bodyPr/>
          <a:lstStyle/>
          <a:p>
            <a:r>
              <a:rPr lang="en-US" altLang="en-US" dirty="0"/>
              <a:t>In this chapter, you will learn how to:</a:t>
            </a:r>
          </a:p>
          <a:p>
            <a:pPr lvl="1"/>
            <a:r>
              <a:rPr lang="en-US" altLang="en-US" dirty="0"/>
              <a:t>Identify the core components of a CPU</a:t>
            </a:r>
          </a:p>
          <a:p>
            <a:pPr lvl="1"/>
            <a:r>
              <a:rPr lang="en-US" altLang="en-US" dirty="0"/>
              <a:t>Describe the relationship of CPUs and memory</a:t>
            </a:r>
          </a:p>
          <a:p>
            <a:pPr lvl="1"/>
            <a:r>
              <a:rPr lang="en-US" altLang="en-US" dirty="0"/>
              <a:t>Explain the varieties of modern CPUs</a:t>
            </a:r>
          </a:p>
          <a:p>
            <a:pPr lvl="1"/>
            <a:r>
              <a:rPr lang="en-US" altLang="en-US" dirty="0"/>
              <a:t>Select and install a CPU</a:t>
            </a:r>
          </a:p>
          <a:p>
            <a:pPr lvl="1"/>
            <a:r>
              <a:rPr lang="en-US" altLang="en-US" dirty="0"/>
              <a:t>Troubleshoot CPUs</a:t>
            </a:r>
          </a:p>
        </p:txBody>
      </p:sp>
    </p:spTree>
    <p:extLst>
      <p:ext uri="{BB962C8B-B14F-4D97-AF65-F5344CB8AC3E}">
        <p14:creationId xmlns:p14="http://schemas.microsoft.com/office/powerpoint/2010/main" val="2636300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p:txBody>
          <a:bodyPr lIns="91440" tIns="45720" rIns="91440" bIns="45720"/>
          <a:lstStyle/>
          <a:p>
            <a:pPr eaLnBrk="1" hangingPunct="1"/>
            <a:r>
              <a:rPr lang="en-US" altLang="en-US" dirty="0"/>
              <a:t>Back to the External Data Bus</a:t>
            </a:r>
          </a:p>
        </p:txBody>
      </p:sp>
      <p:sp>
        <p:nvSpPr>
          <p:cNvPr id="22531" name="TextBox 4"/>
          <p:cNvSpPr txBox="1">
            <a:spLocks noChangeArrowheads="1"/>
          </p:cNvSpPr>
          <p:nvPr/>
        </p:nvSpPr>
        <p:spPr bwMode="auto">
          <a:xfrm>
            <a:off x="2095500" y="5486400"/>
            <a:ext cx="4953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nSpc>
                <a:spcPct val="100000"/>
              </a:lnSpc>
            </a:pPr>
            <a:r>
              <a:rPr lang="en-US" altLang="en-US" dirty="0"/>
              <a:t>Figure l4.13  Diagram of an Intel 8088 showing </a:t>
            </a:r>
            <a:br>
              <a:rPr lang="en-US" altLang="en-US" dirty="0"/>
            </a:br>
            <a:r>
              <a:rPr lang="en-US" altLang="en-US" dirty="0"/>
              <a:t>the external data bus and clock wires</a:t>
            </a:r>
          </a:p>
        </p:txBody>
      </p:sp>
      <p:pic>
        <p:nvPicPr>
          <p:cNvPr id="22532" name="Picture 1" descr="F06-1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7000" y="1447800"/>
            <a:ext cx="2743200" cy="372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3258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Grp="1" noChangeArrowheads="1"/>
          </p:cNvSpPr>
          <p:nvPr>
            <p:ph type="title"/>
          </p:nvPr>
        </p:nvSpPr>
        <p:spPr/>
        <p:txBody>
          <a:bodyPr/>
          <a:lstStyle/>
          <a:p>
            <a:r>
              <a:rPr lang="en-US" altLang="en-US" dirty="0"/>
              <a:t>Memory</a:t>
            </a:r>
          </a:p>
        </p:txBody>
      </p:sp>
      <p:sp>
        <p:nvSpPr>
          <p:cNvPr id="23555" name="Rectangle 3"/>
          <p:cNvSpPr>
            <a:spLocks noGrp="1" noChangeArrowheads="1"/>
          </p:cNvSpPr>
          <p:nvPr>
            <p:ph idx="1"/>
          </p:nvPr>
        </p:nvSpPr>
        <p:spPr/>
        <p:txBody>
          <a:bodyPr/>
          <a:lstStyle/>
          <a:p>
            <a:r>
              <a:rPr lang="en-US" altLang="en-US" dirty="0"/>
              <a:t>A </a:t>
            </a:r>
            <a:r>
              <a:rPr lang="en-US" altLang="en-US" dirty="0">
                <a:solidFill>
                  <a:srgbClr val="C00000"/>
                </a:solidFill>
              </a:rPr>
              <a:t>program</a:t>
            </a:r>
            <a:r>
              <a:rPr lang="en-US" altLang="en-US" dirty="0">
                <a:solidFill>
                  <a:schemeClr val="tx1"/>
                </a:solidFill>
              </a:rPr>
              <a:t> </a:t>
            </a:r>
            <a:r>
              <a:rPr lang="en-US" altLang="en-US" dirty="0"/>
              <a:t>is stored on the hard drive.</a:t>
            </a:r>
          </a:p>
          <a:p>
            <a:r>
              <a:rPr lang="en-US" altLang="en-US" dirty="0"/>
              <a:t>Hard drives can’t give the CPU data at a fast enough speed, so something that stores the program and gives it to the CPU rapidly is needed.</a:t>
            </a:r>
          </a:p>
          <a:p>
            <a:r>
              <a:rPr lang="en-US" altLang="en-US" dirty="0"/>
              <a:t>Devices that hold ones and zeros that the CPU accesses are called </a:t>
            </a:r>
            <a:r>
              <a:rPr lang="en-US" altLang="en-US" dirty="0">
                <a:solidFill>
                  <a:srgbClr val="C00000"/>
                </a:solidFill>
              </a:rPr>
              <a:t>memory</a:t>
            </a:r>
            <a:r>
              <a:rPr lang="en-US" altLang="en-US" dirty="0"/>
              <a:t>.</a:t>
            </a:r>
          </a:p>
          <a:p>
            <a:r>
              <a:rPr lang="en-US" altLang="en-US" dirty="0"/>
              <a:t>Each line of memory has an address</a:t>
            </a:r>
          </a:p>
          <a:p>
            <a:pPr lvl="1"/>
            <a:r>
              <a:rPr lang="en-US" altLang="en-US" dirty="0"/>
              <a:t>Used to locate the data</a:t>
            </a:r>
          </a:p>
        </p:txBody>
      </p:sp>
    </p:spTree>
    <p:extLst>
      <p:ext uri="{BB962C8B-B14F-4D97-AF65-F5344CB8AC3E}">
        <p14:creationId xmlns:p14="http://schemas.microsoft.com/office/powerpoint/2010/main" val="37923207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title"/>
          </p:nvPr>
        </p:nvSpPr>
        <p:spPr/>
        <p:txBody>
          <a:bodyPr/>
          <a:lstStyle/>
          <a:p>
            <a:r>
              <a:rPr lang="en-US" altLang="en-US" dirty="0"/>
              <a:t>Memory and RAM</a:t>
            </a:r>
          </a:p>
        </p:txBody>
      </p:sp>
      <p:sp>
        <p:nvSpPr>
          <p:cNvPr id="24579" name="Rectangle 3"/>
          <p:cNvSpPr>
            <a:spLocks noGrp="1" noChangeArrowheads="1"/>
          </p:cNvSpPr>
          <p:nvPr>
            <p:ph idx="1"/>
          </p:nvPr>
        </p:nvSpPr>
        <p:spPr/>
        <p:txBody>
          <a:bodyPr/>
          <a:lstStyle/>
          <a:p>
            <a:r>
              <a:rPr lang="en-US" altLang="en-US" dirty="0">
                <a:solidFill>
                  <a:srgbClr val="C00000"/>
                </a:solidFill>
              </a:rPr>
              <a:t>Random access memory (RAM) </a:t>
            </a:r>
            <a:r>
              <a:rPr lang="en-US" altLang="en-US" dirty="0"/>
              <a:t>is organized like a spreadsheet, with each row holding eight </a:t>
            </a:r>
            <a:r>
              <a:rPr lang="en-US" altLang="en-US" dirty="0">
                <a:solidFill>
                  <a:srgbClr val="C00000"/>
                </a:solidFill>
              </a:rPr>
              <a:t>bits</a:t>
            </a:r>
            <a:r>
              <a:rPr lang="en-US" altLang="en-US" dirty="0"/>
              <a:t> (one </a:t>
            </a:r>
            <a:r>
              <a:rPr lang="en-US" altLang="en-US" dirty="0">
                <a:solidFill>
                  <a:srgbClr val="C00000"/>
                </a:solidFill>
              </a:rPr>
              <a:t>byte</a:t>
            </a:r>
            <a:r>
              <a:rPr lang="en-US" altLang="en-US" dirty="0"/>
              <a:t>).</a:t>
            </a:r>
          </a:p>
          <a:p>
            <a:pPr lvl="1"/>
            <a:r>
              <a:rPr lang="en-US" altLang="en-US" dirty="0"/>
              <a:t>A bit is a one or a zero</a:t>
            </a:r>
          </a:p>
          <a:p>
            <a:r>
              <a:rPr lang="en-US" altLang="en-US" dirty="0"/>
              <a:t>RAM transfers and stores data to and from the CPU in byte-sized chunks</a:t>
            </a:r>
          </a:p>
          <a:p>
            <a:r>
              <a:rPr lang="en-US" altLang="en-US" dirty="0"/>
              <a:t>Number of bytes of RAM varies from PC to PC, with today</a:t>
            </a:r>
            <a:r>
              <a:rPr lang="fr-FR" altLang="ja-JP" dirty="0"/>
              <a:t>'</a:t>
            </a:r>
            <a:r>
              <a:rPr lang="en-US" altLang="en-US" dirty="0"/>
              <a:t>s PCs holding billions of bytes of RAM</a:t>
            </a:r>
          </a:p>
        </p:txBody>
      </p:sp>
    </p:spTree>
    <p:extLst>
      <p:ext uri="{BB962C8B-B14F-4D97-AF65-F5344CB8AC3E}">
        <p14:creationId xmlns:p14="http://schemas.microsoft.com/office/powerpoint/2010/main" val="4289959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RAM as a Spreadsheet</a:t>
            </a:r>
          </a:p>
        </p:txBody>
      </p:sp>
      <p:pic>
        <p:nvPicPr>
          <p:cNvPr id="3"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8000" y="2514600"/>
            <a:ext cx="2719388" cy="205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5"/>
          <p:cNvSpPr txBox="1">
            <a:spLocks noChangeArrowheads="1"/>
          </p:cNvSpPr>
          <p:nvPr/>
        </p:nvSpPr>
        <p:spPr bwMode="auto">
          <a:xfrm>
            <a:off x="2438400" y="4953000"/>
            <a:ext cx="4267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4.14  RAM as a spreadsheet</a:t>
            </a:r>
          </a:p>
        </p:txBody>
      </p:sp>
    </p:spTree>
    <p:extLst>
      <p:ext uri="{BB962C8B-B14F-4D97-AF65-F5344CB8AC3E}">
        <p14:creationId xmlns:p14="http://schemas.microsoft.com/office/powerpoint/2010/main" val="2798060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4"/>
          <p:cNvSpPr>
            <a:spLocks noGrp="1"/>
          </p:cNvSpPr>
          <p:nvPr>
            <p:ph type="title"/>
          </p:nvPr>
        </p:nvSpPr>
        <p:spPr/>
        <p:txBody>
          <a:bodyPr/>
          <a:lstStyle/>
          <a:p>
            <a:r>
              <a:rPr lang="en-US" altLang="en-US" dirty="0"/>
              <a:t>DRAM</a:t>
            </a:r>
          </a:p>
        </p:txBody>
      </p:sp>
      <p:sp>
        <p:nvSpPr>
          <p:cNvPr id="25603" name="Content Placeholder 3"/>
          <p:cNvSpPr>
            <a:spLocks noGrp="1"/>
          </p:cNvSpPr>
          <p:nvPr>
            <p:ph idx="1"/>
          </p:nvPr>
        </p:nvSpPr>
        <p:spPr/>
        <p:txBody>
          <a:bodyPr/>
          <a:lstStyle/>
          <a:p>
            <a:r>
              <a:rPr lang="en-US" altLang="en-US" dirty="0"/>
              <a:t>Computers use </a:t>
            </a:r>
            <a:r>
              <a:rPr lang="en-US" altLang="en-US" dirty="0">
                <a:solidFill>
                  <a:srgbClr val="C00000"/>
                </a:solidFill>
              </a:rPr>
              <a:t>dynamic RAM (DRAM) </a:t>
            </a:r>
            <a:r>
              <a:rPr lang="en-US" altLang="en-US" dirty="0">
                <a:solidFill>
                  <a:schemeClr val="tx1"/>
                </a:solidFill>
              </a:rPr>
              <a:t>for main memory</a:t>
            </a:r>
          </a:p>
          <a:p>
            <a:pPr lvl="1"/>
            <a:r>
              <a:rPr lang="en-US" altLang="en-US" dirty="0"/>
              <a:t>Dynamic rather than static</a:t>
            </a:r>
          </a:p>
          <a:p>
            <a:pPr lvl="2"/>
            <a:r>
              <a:rPr lang="en-US" altLang="en-US" dirty="0"/>
              <a:t>Circuits need constant electrical charge and to be refreshed to maintain data.</a:t>
            </a:r>
          </a:p>
        </p:txBody>
      </p:sp>
      <p:sp>
        <p:nvSpPr>
          <p:cNvPr id="25605" name="TextBox 5"/>
          <p:cNvSpPr txBox="1">
            <a:spLocks noChangeArrowheads="1"/>
          </p:cNvSpPr>
          <p:nvPr/>
        </p:nvSpPr>
        <p:spPr bwMode="auto">
          <a:xfrm>
            <a:off x="3091926" y="5898432"/>
            <a:ext cx="2819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4.15  Typical RAM</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3000" y="4029617"/>
            <a:ext cx="6858000" cy="1609183"/>
          </a:xfrm>
          <a:prstGeom prst="rect">
            <a:avLst/>
          </a:prstGeom>
        </p:spPr>
      </p:pic>
    </p:spTree>
    <p:extLst>
      <p:ext uri="{BB962C8B-B14F-4D97-AF65-F5344CB8AC3E}">
        <p14:creationId xmlns:p14="http://schemas.microsoft.com/office/powerpoint/2010/main" val="93180527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r>
              <a:rPr lang="en-US" altLang="en-US" dirty="0"/>
              <a:t>Address Bus</a:t>
            </a:r>
          </a:p>
        </p:txBody>
      </p:sp>
      <p:sp>
        <p:nvSpPr>
          <p:cNvPr id="26626" name="Rectangle 3"/>
          <p:cNvSpPr>
            <a:spLocks noGrp="1" noChangeArrowheads="1"/>
          </p:cNvSpPr>
          <p:nvPr>
            <p:ph idx="1"/>
          </p:nvPr>
        </p:nvSpPr>
        <p:spPr/>
        <p:txBody>
          <a:bodyPr/>
          <a:lstStyle/>
          <a:p>
            <a:r>
              <a:rPr lang="en-US" altLang="en-US" dirty="0"/>
              <a:t>CPU and RAM need a method to communicate, so they use the EDB.</a:t>
            </a:r>
          </a:p>
          <a:p>
            <a:r>
              <a:rPr lang="en-US" altLang="en-US" dirty="0"/>
              <a:t>The CPU needs a helper chip—the </a:t>
            </a:r>
            <a:r>
              <a:rPr lang="en-US" altLang="en-US" dirty="0">
                <a:solidFill>
                  <a:srgbClr val="C00000"/>
                </a:solidFill>
              </a:rPr>
              <a:t>memory controller chip (MCC) </a:t>
            </a:r>
            <a:r>
              <a:rPr lang="en-US" altLang="en-US" dirty="0"/>
              <a:t>to facilitate the flow of data from RAM to the CPU.</a:t>
            </a:r>
          </a:p>
        </p:txBody>
      </p:sp>
      <p:sp>
        <p:nvSpPr>
          <p:cNvPr id="26628" name="TextBox 7"/>
          <p:cNvSpPr txBox="1">
            <a:spLocks noChangeArrowheads="1"/>
          </p:cNvSpPr>
          <p:nvPr/>
        </p:nvSpPr>
        <p:spPr bwMode="auto">
          <a:xfrm>
            <a:off x="152400" y="6096000"/>
            <a:ext cx="3810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4.16  Extending the EDB</a:t>
            </a:r>
          </a:p>
        </p:txBody>
      </p:sp>
      <p:sp>
        <p:nvSpPr>
          <p:cNvPr id="26629" name="TextBox 8"/>
          <p:cNvSpPr txBox="1">
            <a:spLocks noChangeArrowheads="1"/>
          </p:cNvSpPr>
          <p:nvPr/>
        </p:nvSpPr>
        <p:spPr bwMode="auto">
          <a:xfrm>
            <a:off x="4357914" y="6135404"/>
            <a:ext cx="4800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4.17  The MCC grabs a byte of RAM.</a:t>
            </a:r>
          </a:p>
        </p:txBody>
      </p:sp>
      <p:pic>
        <p:nvPicPr>
          <p:cNvPr id="26630" name="Picture 1" descr="F06-16.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5784" y="4341813"/>
            <a:ext cx="3352800"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2" descr="F06-17.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99429" y="3643313"/>
            <a:ext cx="426720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32559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Address Bus (</a:t>
            </a:r>
            <a:r>
              <a:rPr lang="en-US" altLang="en-US" i="1" dirty="0"/>
              <a:t>continued</a:t>
            </a:r>
            <a:r>
              <a:rPr lang="en-US" altLang="en-US" dirty="0"/>
              <a:t>) </a:t>
            </a:r>
          </a:p>
        </p:txBody>
      </p:sp>
      <p:sp>
        <p:nvSpPr>
          <p:cNvPr id="27651" name="Rectangle 3"/>
          <p:cNvSpPr>
            <a:spLocks noGrp="1" noChangeArrowheads="1"/>
          </p:cNvSpPr>
          <p:nvPr>
            <p:ph idx="1"/>
          </p:nvPr>
        </p:nvSpPr>
        <p:spPr/>
        <p:txBody>
          <a:bodyPr/>
          <a:lstStyle/>
          <a:p>
            <a:r>
              <a:rPr lang="en-US" altLang="en-US" dirty="0"/>
              <a:t>The </a:t>
            </a:r>
            <a:r>
              <a:rPr lang="en-US" altLang="en-US" dirty="0">
                <a:solidFill>
                  <a:srgbClr val="C00000"/>
                </a:solidFill>
              </a:rPr>
              <a:t>address bus </a:t>
            </a:r>
            <a:r>
              <a:rPr lang="en-US" altLang="en-US" dirty="0"/>
              <a:t>is a separate set of wires from the external data bus.</a:t>
            </a:r>
          </a:p>
          <a:p>
            <a:pPr lvl="1"/>
            <a:r>
              <a:rPr lang="en-US" altLang="en-US" dirty="0"/>
              <a:t>Enables the CPU to control the MCC</a:t>
            </a:r>
          </a:p>
          <a:p>
            <a:pPr lvl="1"/>
            <a:r>
              <a:rPr lang="en-US" altLang="en-US" dirty="0"/>
              <a:t>CPU tells the MCC which line of code it wants from RAM</a:t>
            </a:r>
          </a:p>
        </p:txBody>
      </p:sp>
      <p:sp>
        <p:nvSpPr>
          <p:cNvPr id="27652" name="TextBox 7"/>
          <p:cNvSpPr txBox="1">
            <a:spLocks noChangeArrowheads="1"/>
          </p:cNvSpPr>
          <p:nvPr/>
        </p:nvSpPr>
        <p:spPr bwMode="auto">
          <a:xfrm>
            <a:off x="3123406" y="6127032"/>
            <a:ext cx="2895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4.18  Address bus</a:t>
            </a:r>
          </a:p>
        </p:txBody>
      </p:sp>
      <p:pic>
        <p:nvPicPr>
          <p:cNvPr id="27653" name="Picture 1" descr="F06-18.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8400" y="3657600"/>
            <a:ext cx="3846513"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888734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Address Bus (</a:t>
            </a:r>
            <a:r>
              <a:rPr lang="en-US" altLang="en-US" i="1" dirty="0"/>
              <a:t>continued</a:t>
            </a:r>
            <a:r>
              <a:rPr lang="en-US" altLang="en-US" dirty="0"/>
              <a:t>)</a:t>
            </a:r>
          </a:p>
        </p:txBody>
      </p:sp>
      <p:sp>
        <p:nvSpPr>
          <p:cNvPr id="28675" name="Rectangle 3"/>
          <p:cNvSpPr>
            <a:spLocks noGrp="1" noChangeArrowheads="1"/>
          </p:cNvSpPr>
          <p:nvPr>
            <p:ph idx="1"/>
          </p:nvPr>
        </p:nvSpPr>
        <p:spPr/>
        <p:txBody>
          <a:bodyPr/>
          <a:lstStyle/>
          <a:p>
            <a:r>
              <a:rPr lang="en-US" altLang="en-US" dirty="0"/>
              <a:t>The number of wires in the address bus determines the maximum amount of RAM the CPU can handle.</a:t>
            </a:r>
          </a:p>
          <a:p>
            <a:pPr lvl="1"/>
            <a:r>
              <a:rPr lang="en-US" altLang="en-US" dirty="0"/>
              <a:t>An 8088 had 20 wires, which provided 2</a:t>
            </a:r>
            <a:r>
              <a:rPr lang="en-US" altLang="en-US" baseline="30000" dirty="0"/>
              <a:t>20</a:t>
            </a:r>
            <a:r>
              <a:rPr lang="en-US" altLang="en-US" dirty="0"/>
              <a:t> (1,048,576) combinations.</a:t>
            </a:r>
          </a:p>
          <a:p>
            <a:pPr lvl="2"/>
            <a:r>
              <a:rPr lang="en-US" altLang="en-US" dirty="0"/>
              <a:t>Address space of 1,048,57 bytes or one megabyte </a:t>
            </a:r>
            <a:br>
              <a:rPr lang="en-US" altLang="en-US" dirty="0"/>
            </a:br>
            <a:r>
              <a:rPr lang="en-US" altLang="en-US" dirty="0"/>
              <a:t>(1 MB)</a:t>
            </a:r>
          </a:p>
        </p:txBody>
      </p:sp>
    </p:spTree>
    <p:extLst>
      <p:ext uri="{BB962C8B-B14F-4D97-AF65-F5344CB8AC3E}">
        <p14:creationId xmlns:p14="http://schemas.microsoft.com/office/powerpoint/2010/main" val="399138378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p:txBody>
          <a:bodyPr lIns="91440" tIns="45720" rIns="91440" bIns="45720"/>
          <a:lstStyle/>
          <a:p>
            <a:pPr eaLnBrk="1" hangingPunct="1"/>
            <a:r>
              <a:rPr lang="en-US" altLang="en-US" dirty="0"/>
              <a:t>Bits and Bytes</a:t>
            </a:r>
          </a:p>
        </p:txBody>
      </p:sp>
      <p:sp>
        <p:nvSpPr>
          <p:cNvPr id="29699" name="Content Placeholder 5"/>
          <p:cNvSpPr>
            <a:spLocks noGrp="1"/>
          </p:cNvSpPr>
          <p:nvPr>
            <p:ph idx="1"/>
          </p:nvPr>
        </p:nvSpPr>
        <p:spPr/>
        <p:txBody>
          <a:bodyPr lIns="91440" tIns="45720" rIns="91440" bIns="45720"/>
          <a:lstStyle/>
          <a:p>
            <a:pPr eaLnBrk="1" hangingPunct="1"/>
            <a:r>
              <a:rPr lang="en-US" altLang="en-US" dirty="0"/>
              <a:t>Any individual 1 or 0 = a bit</a:t>
            </a:r>
          </a:p>
          <a:p>
            <a:pPr eaLnBrk="1" hangingPunct="1"/>
            <a:r>
              <a:rPr lang="en-US" altLang="en-US" dirty="0"/>
              <a:t>4 bits = a nibble</a:t>
            </a:r>
          </a:p>
          <a:p>
            <a:pPr eaLnBrk="1" hangingPunct="1"/>
            <a:r>
              <a:rPr lang="en-US" altLang="en-US" dirty="0"/>
              <a:t>8 bits = a byte</a:t>
            </a:r>
          </a:p>
          <a:p>
            <a:pPr eaLnBrk="1" hangingPunct="1"/>
            <a:r>
              <a:rPr lang="en-US" altLang="en-US" dirty="0"/>
              <a:t>16 bits = a word</a:t>
            </a:r>
          </a:p>
          <a:p>
            <a:pPr eaLnBrk="1" hangingPunct="1"/>
            <a:r>
              <a:rPr lang="en-US" altLang="en-US" dirty="0"/>
              <a:t>32 bits = a double word</a:t>
            </a:r>
          </a:p>
          <a:p>
            <a:pPr eaLnBrk="1" hangingPunct="1"/>
            <a:r>
              <a:rPr lang="en-US" altLang="en-US" dirty="0"/>
              <a:t>64 bits = a paragraph or quad word</a:t>
            </a:r>
          </a:p>
          <a:p>
            <a:pPr eaLnBrk="1" hangingPunct="1"/>
            <a:r>
              <a:rPr lang="en-US" altLang="en-US" dirty="0"/>
              <a:t>Bits are represented as </a:t>
            </a:r>
            <a:r>
              <a:rPr lang="en-US" altLang="en-US" dirty="0">
                <a:solidFill>
                  <a:srgbClr val="C00000"/>
                </a:solidFill>
              </a:rPr>
              <a:t>b</a:t>
            </a:r>
            <a:r>
              <a:rPr lang="en-US" altLang="en-US" dirty="0"/>
              <a:t> (e.g., Kb)</a:t>
            </a:r>
          </a:p>
          <a:p>
            <a:pPr eaLnBrk="1" hangingPunct="1"/>
            <a:r>
              <a:rPr lang="en-US" altLang="en-US" dirty="0"/>
              <a:t>Bytes are represented as </a:t>
            </a:r>
            <a:r>
              <a:rPr lang="en-US" altLang="en-US" dirty="0">
                <a:solidFill>
                  <a:srgbClr val="C00000"/>
                </a:solidFill>
              </a:rPr>
              <a:t>B</a:t>
            </a:r>
            <a:r>
              <a:rPr lang="en-US" altLang="en-US" dirty="0"/>
              <a:t> (e.g., KB) </a:t>
            </a:r>
          </a:p>
        </p:txBody>
      </p:sp>
    </p:spTree>
    <p:extLst>
      <p:ext uri="{BB962C8B-B14F-4D97-AF65-F5344CB8AC3E}">
        <p14:creationId xmlns:p14="http://schemas.microsoft.com/office/powerpoint/2010/main" val="238718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Rows of RAM</a:t>
            </a:r>
          </a:p>
        </p:txBody>
      </p:sp>
      <p:sp>
        <p:nvSpPr>
          <p:cNvPr id="3" name="Content Placeholder 2"/>
          <p:cNvSpPr>
            <a:spLocks noGrp="1"/>
          </p:cNvSpPr>
          <p:nvPr>
            <p:ph idx="1"/>
          </p:nvPr>
        </p:nvSpPr>
        <p:spPr/>
        <p:txBody>
          <a:bodyPr/>
          <a:lstStyle/>
          <a:p>
            <a:r>
              <a:rPr lang="en-US" altLang="en-US" dirty="0"/>
              <a:t>To determine the location in RAM</a:t>
            </a:r>
          </a:p>
          <a:p>
            <a:pPr lvl="1"/>
            <a:r>
              <a:rPr lang="en-US" altLang="en-US" dirty="0"/>
              <a:t>First byte of RAM represented by twenty zeros (00000000000000000000)</a:t>
            </a:r>
          </a:p>
          <a:p>
            <a:pPr lvl="1"/>
            <a:r>
              <a:rPr lang="en-US" altLang="en-US" dirty="0"/>
              <a:t>Last RAM row represented by twenty ones (11111111111111111111)</a:t>
            </a:r>
          </a:p>
        </p:txBody>
      </p:sp>
    </p:spTree>
    <p:extLst>
      <p:ext uri="{BB962C8B-B14F-4D97-AF65-F5344CB8AC3E}">
        <p14:creationId xmlns:p14="http://schemas.microsoft.com/office/powerpoint/2010/main" val="262839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r>
              <a:rPr lang="en-US" altLang="en-US" dirty="0"/>
              <a:t>CPU Core Components</a:t>
            </a:r>
          </a:p>
        </p:txBody>
      </p:sp>
      <p:sp>
        <p:nvSpPr>
          <p:cNvPr id="5122" name="Rectangle 3"/>
          <p:cNvSpPr>
            <a:spLocks noGrp="1" noChangeArrowheads="1"/>
          </p:cNvSpPr>
          <p:nvPr>
            <p:ph idx="1"/>
          </p:nvPr>
        </p:nvSpPr>
        <p:spPr/>
        <p:txBody>
          <a:bodyPr/>
          <a:lstStyle/>
          <a:p>
            <a:r>
              <a:rPr lang="en-US" altLang="en-US" dirty="0"/>
              <a:t>The central processing unit (CPU) works as a very powerful calculator.</a:t>
            </a:r>
          </a:p>
          <a:p>
            <a:r>
              <a:rPr lang="en-US" altLang="en-US" dirty="0"/>
              <a:t>The CPU’s processing speed makes it look intelligent.</a:t>
            </a:r>
          </a:p>
        </p:txBody>
      </p:sp>
    </p:spTree>
    <p:extLst>
      <p:ext uri="{BB962C8B-B14F-4D97-AF65-F5344CB8AC3E}">
        <p14:creationId xmlns:p14="http://schemas.microsoft.com/office/powerpoint/2010/main" val="160308323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Modern CPUs</a:t>
            </a:r>
          </a:p>
        </p:txBody>
      </p:sp>
      <p:sp>
        <p:nvSpPr>
          <p:cNvPr id="32771" name="Rectangle 3"/>
          <p:cNvSpPr>
            <a:spLocks noGrp="1" noChangeArrowheads="1"/>
          </p:cNvSpPr>
          <p:nvPr>
            <p:ph idx="1"/>
          </p:nvPr>
        </p:nvSpPr>
        <p:spPr/>
        <p:txBody>
          <a:bodyPr/>
          <a:lstStyle/>
          <a:p>
            <a:r>
              <a:rPr lang="en-US" altLang="en-US" dirty="0"/>
              <a:t>Developers </a:t>
            </a:r>
          </a:p>
          <a:p>
            <a:pPr lvl="1"/>
            <a:r>
              <a:rPr lang="en-US" dirty="0"/>
              <a:t>Intel has dominated the industry with its CPUs and motherboard support chips.</a:t>
            </a:r>
          </a:p>
          <a:p>
            <a:pPr lvl="2"/>
            <a:r>
              <a:rPr lang="en-US" dirty="0"/>
              <a:t>Modern Intel processors include Core, Pentium, Celeron, Atom, and Xeon brands.</a:t>
            </a:r>
          </a:p>
          <a:p>
            <a:pPr lvl="1"/>
            <a:r>
              <a:rPr lang="en-US" dirty="0"/>
              <a:t>AMD has kept competition in the CPU market.</a:t>
            </a:r>
          </a:p>
          <a:p>
            <a:pPr lvl="2"/>
            <a:r>
              <a:rPr lang="en-US" dirty="0"/>
              <a:t>While Intel holds the most market share, AMD provides quality CPUs at competitive prices.</a:t>
            </a:r>
          </a:p>
        </p:txBody>
      </p:sp>
    </p:spTree>
    <p:extLst>
      <p:ext uri="{BB962C8B-B14F-4D97-AF65-F5344CB8AC3E}">
        <p14:creationId xmlns:p14="http://schemas.microsoft.com/office/powerpoint/2010/main" val="35897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Modern CPUs (</a:t>
            </a:r>
            <a:r>
              <a:rPr lang="en-US" altLang="en-US" i="1" dirty="0"/>
              <a:t>continued</a:t>
            </a:r>
            <a:r>
              <a:rPr lang="en-US" altLang="en-US" dirty="0"/>
              <a:t>)</a:t>
            </a:r>
          </a:p>
        </p:txBody>
      </p:sp>
      <p:sp>
        <p:nvSpPr>
          <p:cNvPr id="32771" name="Rectangle 3"/>
          <p:cNvSpPr>
            <a:spLocks noGrp="1" noChangeArrowheads="1"/>
          </p:cNvSpPr>
          <p:nvPr>
            <p:ph idx="1"/>
          </p:nvPr>
        </p:nvSpPr>
        <p:spPr/>
        <p:txBody>
          <a:bodyPr/>
          <a:lstStyle/>
          <a:p>
            <a:r>
              <a:rPr lang="en-US" altLang="en-US" dirty="0"/>
              <a:t>Early Intel and AMD CPUs were identical; but they are no longer interchangeable.</a:t>
            </a:r>
          </a:p>
        </p:txBody>
      </p:sp>
      <p:sp>
        <p:nvSpPr>
          <p:cNvPr id="32772" name="TextBox 5"/>
          <p:cNvSpPr txBox="1">
            <a:spLocks noChangeArrowheads="1"/>
          </p:cNvSpPr>
          <p:nvPr/>
        </p:nvSpPr>
        <p:spPr bwMode="auto">
          <a:xfrm>
            <a:off x="909638" y="5212632"/>
            <a:ext cx="7772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4.19  Identical Intel and AMD 486 CPUs from the early 1990s</a:t>
            </a:r>
          </a:p>
        </p:txBody>
      </p:sp>
      <p:pic>
        <p:nvPicPr>
          <p:cNvPr id="32773"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62200" y="2819400"/>
            <a:ext cx="486727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622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lIns="91440" tIns="45720" rIns="91440" bIns="45720"/>
          <a:lstStyle/>
          <a:p>
            <a:pPr eaLnBrk="1" hangingPunct="1"/>
            <a:r>
              <a:rPr lang="en-US" altLang="en-US" dirty="0"/>
              <a:t>Model Names</a:t>
            </a:r>
          </a:p>
        </p:txBody>
      </p:sp>
      <p:sp>
        <p:nvSpPr>
          <p:cNvPr id="31747" name="Rectangle 3"/>
          <p:cNvSpPr>
            <a:spLocks noGrp="1" noChangeArrowheads="1"/>
          </p:cNvSpPr>
          <p:nvPr>
            <p:ph idx="1"/>
          </p:nvPr>
        </p:nvSpPr>
        <p:spPr/>
        <p:txBody>
          <a:bodyPr lIns="91440" tIns="45720" rIns="91440" bIns="45720"/>
          <a:lstStyle/>
          <a:p>
            <a:pPr eaLnBrk="1" hangingPunct="1">
              <a:defRPr/>
            </a:pPr>
            <a:r>
              <a:rPr lang="en-US" dirty="0">
                <a:cs typeface="+mn-cs"/>
              </a:rPr>
              <a:t>Intel and AMD differentiate product lines by using different product names, based on the target market.</a:t>
            </a:r>
          </a:p>
        </p:txBody>
      </p:sp>
      <p:graphicFrame>
        <p:nvGraphicFramePr>
          <p:cNvPr id="3" name="Table 2"/>
          <p:cNvGraphicFramePr>
            <a:graphicFrameLocks noGrp="1"/>
          </p:cNvGraphicFramePr>
          <p:nvPr>
            <p:extLst>
              <p:ext uri="{D42A27DB-BD31-4B8C-83A1-F6EECF244321}">
                <p14:modId xmlns:p14="http://schemas.microsoft.com/office/powerpoint/2010/main" val="204878131"/>
              </p:ext>
            </p:extLst>
          </p:nvPr>
        </p:nvGraphicFramePr>
        <p:xfrm>
          <a:off x="666750" y="3048000"/>
          <a:ext cx="7810500" cy="2879069"/>
        </p:xfrm>
        <a:graphic>
          <a:graphicData uri="http://schemas.openxmlformats.org/drawingml/2006/table">
            <a:tbl>
              <a:tblPr firstRow="1" firstCol="1" bandRow="1">
                <a:solidFill>
                  <a:srgbClr val="F4EFC1"/>
                </a:solidFill>
              </a:tblPr>
              <a:tblGrid>
                <a:gridCol w="1409700">
                  <a:extLst>
                    <a:ext uri="{9D8B030D-6E8A-4147-A177-3AD203B41FA5}">
                      <a16:colId xmlns="" xmlns:a16="http://schemas.microsoft.com/office/drawing/2014/main" val="20000"/>
                    </a:ext>
                  </a:extLst>
                </a:gridCol>
                <a:gridCol w="798558">
                  <a:extLst>
                    <a:ext uri="{9D8B030D-6E8A-4147-A177-3AD203B41FA5}">
                      <a16:colId xmlns="" xmlns:a16="http://schemas.microsoft.com/office/drawing/2014/main" val="20001"/>
                    </a:ext>
                  </a:extLst>
                </a:gridCol>
                <a:gridCol w="2953866">
                  <a:extLst>
                    <a:ext uri="{9D8B030D-6E8A-4147-A177-3AD203B41FA5}">
                      <a16:colId xmlns="" xmlns:a16="http://schemas.microsoft.com/office/drawing/2014/main" val="20002"/>
                    </a:ext>
                  </a:extLst>
                </a:gridCol>
                <a:gridCol w="2648376">
                  <a:extLst>
                    <a:ext uri="{9D8B030D-6E8A-4147-A177-3AD203B41FA5}">
                      <a16:colId xmlns="" xmlns:a16="http://schemas.microsoft.com/office/drawing/2014/main" val="20003"/>
                    </a:ext>
                  </a:extLst>
                </a:gridCol>
              </a:tblGrid>
              <a:tr h="351165">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4.1</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3">
                  <a:txBody>
                    <a:bodyPr/>
                    <a:lstStyle/>
                    <a:p>
                      <a:pPr marL="173038" marR="0" indent="0">
                        <a:lnSpc>
                          <a:spcPct val="115000"/>
                        </a:lnSpc>
                        <a:spcBef>
                          <a:spcPts val="0"/>
                        </a:spcBef>
                        <a:spcAft>
                          <a:spcPts val="600"/>
                        </a:spcAft>
                      </a:pPr>
                      <a:r>
                        <a:rPr lang="en-US" altLang="en-US" sz="2000" b="1" dirty="0">
                          <a:latin typeface="Calibri" panose="020F0502020204030204" pitchFamily="34" charset="0"/>
                        </a:rPr>
                        <a:t>Current Intel and AMD Product Lines and Names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10835">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Market</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Intel</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AMD</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707017">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Mainstream and </a:t>
                      </a:r>
                      <a:br>
                        <a:rPr lang="en-US" sz="1800" dirty="0">
                          <a:effectLst/>
                          <a:latin typeface="Calibri" panose="020F0502020204030204" pitchFamily="34" charset="0"/>
                          <a:ea typeface="Times New Roman"/>
                        </a:rPr>
                      </a:br>
                      <a:r>
                        <a:rPr lang="en-US" sz="1800" dirty="0">
                          <a:effectLst/>
                          <a:latin typeface="Calibri" panose="020F0502020204030204" pitchFamily="34" charset="0"/>
                          <a:ea typeface="Times New Roman"/>
                        </a:rPr>
                        <a:t>enthusiast desktop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Core i7/i5/i3</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A-Series, FX</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Budget desktop</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Pentium, Celeron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Sempron, Athlon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707722">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Portable/Mobile</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Core i7/i5/i3 (mobile), </a:t>
                      </a:r>
                      <a:br>
                        <a:rPr lang="en-US" sz="1800" dirty="0">
                          <a:effectLst/>
                          <a:latin typeface="Calibri" panose="020F0502020204030204" pitchFamily="34" charset="0"/>
                          <a:ea typeface="Times New Roman"/>
                        </a:rPr>
                      </a:br>
                      <a:r>
                        <a:rPr lang="en-US" sz="1800" dirty="0">
                          <a:effectLst/>
                          <a:latin typeface="Calibri" panose="020F0502020204030204" pitchFamily="34" charset="0"/>
                          <a:ea typeface="Times New Roman"/>
                        </a:rPr>
                        <a:t>Core M, Atom</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A-Series</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351165">
                <a:tc gridSpan="2">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Server</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Xeon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1800" dirty="0">
                          <a:effectLst/>
                          <a:latin typeface="Calibri" panose="020F0502020204030204" pitchFamily="34" charset="0"/>
                          <a:ea typeface="Times New Roman"/>
                        </a:rPr>
                        <a:t>Opteron</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5390710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Code Names</a:t>
            </a:r>
          </a:p>
        </p:txBody>
      </p:sp>
      <p:sp>
        <p:nvSpPr>
          <p:cNvPr id="6" name="Content Placeholder 5"/>
          <p:cNvSpPr>
            <a:spLocks noGrp="1"/>
          </p:cNvSpPr>
          <p:nvPr>
            <p:ph idx="1"/>
          </p:nvPr>
        </p:nvSpPr>
        <p:spPr/>
        <p:txBody>
          <a:bodyPr/>
          <a:lstStyle/>
          <a:p>
            <a:r>
              <a:rPr lang="en-US" altLang="en-US" dirty="0"/>
              <a:t>Both companies use code names to keep track of different variations within models.</a:t>
            </a:r>
          </a:p>
          <a:p>
            <a:pPr lvl="1"/>
            <a:r>
              <a:rPr lang="en-US" altLang="en-US" dirty="0"/>
              <a:t>CPUs labeled as the same model may have CPUs inside that are very different from earlier versions of that model.</a:t>
            </a:r>
            <a:endParaRPr lang="en-US" dirty="0"/>
          </a:p>
        </p:txBody>
      </p:sp>
      <p:sp>
        <p:nvSpPr>
          <p:cNvPr id="35843" name="TextBox 6"/>
          <p:cNvSpPr txBox="1">
            <a:spLocks noChangeArrowheads="1"/>
          </p:cNvSpPr>
          <p:nvPr/>
        </p:nvSpPr>
        <p:spPr bwMode="auto">
          <a:xfrm>
            <a:off x="1066801" y="6084641"/>
            <a:ext cx="7162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4.20  Same branding, different capabilities</a:t>
            </a:r>
          </a:p>
        </p:txBody>
      </p:sp>
      <p:pic>
        <p:nvPicPr>
          <p:cNvPr id="35845" name="Picture 1" descr="F06-2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76400" y="3546094"/>
            <a:ext cx="5032375" cy="249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81550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tLang="en-US" dirty="0"/>
              <a:t>Desktop Versus Mobile</a:t>
            </a:r>
          </a:p>
        </p:txBody>
      </p:sp>
      <p:sp>
        <p:nvSpPr>
          <p:cNvPr id="36867" name="Rectangle 3"/>
          <p:cNvSpPr>
            <a:spLocks noGrp="1" noChangeArrowheads="1"/>
          </p:cNvSpPr>
          <p:nvPr>
            <p:ph idx="1"/>
          </p:nvPr>
        </p:nvSpPr>
        <p:spPr/>
        <p:txBody>
          <a:bodyPr/>
          <a:lstStyle/>
          <a:p>
            <a:r>
              <a:rPr lang="en-US" altLang="en-US" dirty="0"/>
              <a:t>Mobile devices need to consume as little electricity as possible. </a:t>
            </a:r>
          </a:p>
          <a:p>
            <a:r>
              <a:rPr lang="en-US" altLang="en-US" dirty="0"/>
              <a:t>Less electricity consumption extends the battery charge and creates less heat.  </a:t>
            </a:r>
          </a:p>
          <a:p>
            <a:r>
              <a:rPr lang="en-US" altLang="en-US" dirty="0"/>
              <a:t>Both manufactures have created both mobile and desktop versions of their CPUs.</a:t>
            </a:r>
          </a:p>
        </p:txBody>
      </p:sp>
    </p:spTree>
    <p:extLst>
      <p:ext uri="{BB962C8B-B14F-4D97-AF65-F5344CB8AC3E}">
        <p14:creationId xmlns:p14="http://schemas.microsoft.com/office/powerpoint/2010/main" val="14285053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Desktop Versus Mobile (</a:t>
            </a:r>
            <a:r>
              <a:rPr lang="en-US" i="1" dirty="0"/>
              <a:t>continued</a:t>
            </a:r>
            <a:r>
              <a:rPr lang="en-US" dirty="0"/>
              <a:t>)</a:t>
            </a:r>
          </a:p>
        </p:txBody>
      </p:sp>
      <p:sp>
        <p:nvSpPr>
          <p:cNvPr id="3" name="Content Placeholder 2"/>
          <p:cNvSpPr>
            <a:spLocks noGrp="1"/>
          </p:cNvSpPr>
          <p:nvPr>
            <p:ph idx="1"/>
          </p:nvPr>
        </p:nvSpPr>
        <p:spPr/>
        <p:txBody>
          <a:bodyPr/>
          <a:lstStyle/>
          <a:p>
            <a:r>
              <a:rPr lang="en-US" dirty="0"/>
              <a:t>Saving energy by making the CPU run more slowly when demand is light is called </a:t>
            </a:r>
            <a:r>
              <a:rPr lang="en-US" dirty="0">
                <a:solidFill>
                  <a:srgbClr val="C00000"/>
                </a:solidFill>
              </a:rPr>
              <a:t>throttling</a:t>
            </a:r>
            <a:r>
              <a:rPr lang="en-US" dirty="0"/>
              <a:t>.</a:t>
            </a:r>
          </a:p>
        </p:txBody>
      </p:sp>
      <p:pic>
        <p:nvPicPr>
          <p:cNvPr id="4" name="Picture 1" descr="F06-2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07481" y="3429000"/>
            <a:ext cx="37274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2400300" y="5411069"/>
            <a:ext cx="4343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4.21  Desktop vs. mobile, fight!</a:t>
            </a:r>
          </a:p>
        </p:txBody>
      </p:sp>
    </p:spTree>
    <p:extLst>
      <p:ext uri="{BB962C8B-B14F-4D97-AF65-F5344CB8AC3E}">
        <p14:creationId xmlns:p14="http://schemas.microsoft.com/office/powerpoint/2010/main" val="14484246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ltLang="en-US" dirty="0"/>
              <a:t>Technology</a:t>
            </a:r>
          </a:p>
        </p:txBody>
      </p:sp>
      <p:sp>
        <p:nvSpPr>
          <p:cNvPr id="37891" name="Rectangle 3"/>
          <p:cNvSpPr>
            <a:spLocks noGrp="1" noChangeArrowheads="1"/>
          </p:cNvSpPr>
          <p:nvPr>
            <p:ph idx="1"/>
          </p:nvPr>
        </p:nvSpPr>
        <p:spPr/>
        <p:txBody>
          <a:bodyPr/>
          <a:lstStyle/>
          <a:p>
            <a:r>
              <a:rPr lang="en-US" altLang="en-US" dirty="0"/>
              <a:t>Ways CPUs have been improved</a:t>
            </a:r>
          </a:p>
          <a:p>
            <a:pPr lvl="1"/>
            <a:r>
              <a:rPr lang="en-US" altLang="en-US" dirty="0"/>
              <a:t>Clock multipliers</a:t>
            </a:r>
          </a:p>
          <a:p>
            <a:pPr lvl="1"/>
            <a:r>
              <a:rPr lang="en-US" altLang="en-US" dirty="0"/>
              <a:t>64-bit processing</a:t>
            </a:r>
          </a:p>
          <a:p>
            <a:pPr lvl="1"/>
            <a:r>
              <a:rPr lang="en-US" altLang="en-US" dirty="0"/>
              <a:t>Virtualization support</a:t>
            </a:r>
          </a:p>
          <a:p>
            <a:pPr lvl="1"/>
            <a:r>
              <a:rPr lang="en-US" altLang="en-US" dirty="0"/>
              <a:t>Parallel execution</a:t>
            </a:r>
          </a:p>
          <a:p>
            <a:pPr lvl="1"/>
            <a:r>
              <a:rPr lang="en-US" altLang="en-US" dirty="0"/>
              <a:t>Multicore processing</a:t>
            </a:r>
          </a:p>
          <a:p>
            <a:pPr lvl="1"/>
            <a:r>
              <a:rPr lang="en-US" altLang="en-US" dirty="0"/>
              <a:t>Integrated memory controller (IMC)</a:t>
            </a:r>
          </a:p>
          <a:p>
            <a:pPr lvl="1"/>
            <a:r>
              <a:rPr lang="en-US" altLang="en-US" dirty="0"/>
              <a:t>Integrated graphics processing unit (GPU)</a:t>
            </a:r>
          </a:p>
          <a:p>
            <a:pPr lvl="1"/>
            <a:r>
              <a:rPr lang="en-US" altLang="en-US" dirty="0"/>
              <a:t>Security</a:t>
            </a:r>
          </a:p>
        </p:txBody>
      </p:sp>
    </p:spTree>
    <p:extLst>
      <p:ext uri="{BB962C8B-B14F-4D97-AF65-F5344CB8AC3E}">
        <p14:creationId xmlns:p14="http://schemas.microsoft.com/office/powerpoint/2010/main" val="30197119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t>Clock Multipliers</a:t>
            </a:r>
          </a:p>
        </p:txBody>
      </p:sp>
      <p:sp>
        <p:nvSpPr>
          <p:cNvPr id="38915" name="Rectangle 3"/>
          <p:cNvSpPr>
            <a:spLocks noGrp="1" noChangeArrowheads="1"/>
          </p:cNvSpPr>
          <p:nvPr>
            <p:ph idx="1"/>
          </p:nvPr>
        </p:nvSpPr>
        <p:spPr/>
        <p:txBody>
          <a:bodyPr/>
          <a:lstStyle/>
          <a:p>
            <a:r>
              <a:rPr lang="en-US" altLang="en-US" dirty="0"/>
              <a:t>All modern CPUs run at some multiple of the system clock speed.</a:t>
            </a:r>
          </a:p>
          <a:p>
            <a:r>
              <a:rPr lang="en-US" altLang="en-US" dirty="0"/>
              <a:t>In early computers, the CPU ran at the same speed as the bus.</a:t>
            </a:r>
          </a:p>
          <a:p>
            <a:pPr lvl="1"/>
            <a:r>
              <a:rPr lang="en-US" altLang="en-US" dirty="0"/>
              <a:t>Designers discovered that the CPU could run faster than other chips on the motherboard.</a:t>
            </a:r>
          </a:p>
          <a:p>
            <a:pPr lvl="1"/>
            <a:r>
              <a:rPr lang="en-US" dirty="0"/>
              <a:t>Technicians had to set jumpers or dual in-line package (DIP) switches on older motherboards to configure the multiplier.</a:t>
            </a:r>
          </a:p>
          <a:p>
            <a:pPr lvl="1"/>
            <a:r>
              <a:rPr lang="en-US" dirty="0"/>
              <a:t>Now the motherboard is automatically configured through a function called CPUID (CPU identifier).</a:t>
            </a:r>
            <a:endParaRPr lang="en-US" altLang="en-US" dirty="0"/>
          </a:p>
        </p:txBody>
      </p:sp>
    </p:spTree>
    <p:extLst>
      <p:ext uri="{BB962C8B-B14F-4D97-AF65-F5344CB8AC3E}">
        <p14:creationId xmlns:p14="http://schemas.microsoft.com/office/powerpoint/2010/main" val="11457014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t>Clock Multipliers (</a:t>
            </a:r>
            <a:r>
              <a:rPr lang="en-US" altLang="en-US" i="1" dirty="0"/>
              <a:t>continued</a:t>
            </a:r>
            <a:r>
              <a:rPr lang="en-US" altLang="en-US" dirty="0"/>
              <a:t>)</a:t>
            </a:r>
          </a:p>
        </p:txBody>
      </p:sp>
      <p:sp>
        <p:nvSpPr>
          <p:cNvPr id="39940" name="TextBox 4"/>
          <p:cNvSpPr txBox="1">
            <a:spLocks noChangeArrowheads="1"/>
          </p:cNvSpPr>
          <p:nvPr/>
        </p:nvSpPr>
        <p:spPr bwMode="auto">
          <a:xfrm>
            <a:off x="1295400" y="5257800"/>
            <a:ext cx="6553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nSpc>
                <a:spcPct val="100000"/>
              </a:lnSpc>
            </a:pPr>
            <a:r>
              <a:rPr lang="en-US" altLang="en-US" dirty="0"/>
              <a:t>Figure 4.22  CPU-Z showing the clock speed, multiplier, </a:t>
            </a:r>
            <a:br>
              <a:rPr lang="en-US" altLang="en-US" dirty="0"/>
            </a:br>
            <a:r>
              <a:rPr lang="en-US" altLang="en-US" dirty="0"/>
              <a:t>and bus speed of a Core i7 processor hardly breaking a sweat</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93101" y="1765092"/>
            <a:ext cx="3357797" cy="3327816"/>
          </a:xfrm>
          <a:prstGeom prst="rect">
            <a:avLst/>
          </a:prstGeom>
        </p:spPr>
      </p:pic>
    </p:spTree>
    <p:extLst>
      <p:ext uri="{BB962C8B-B14F-4D97-AF65-F5344CB8AC3E}">
        <p14:creationId xmlns:p14="http://schemas.microsoft.com/office/powerpoint/2010/main" val="42195946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ltLang="en-US" dirty="0"/>
              <a:t>Clock Multipliers (</a:t>
            </a:r>
            <a:r>
              <a:rPr lang="en-US" altLang="en-US" i="1" dirty="0"/>
              <a:t>continued</a:t>
            </a:r>
            <a:r>
              <a:rPr lang="en-US" altLang="en-US" dirty="0"/>
              <a:t>)</a:t>
            </a:r>
          </a:p>
        </p:txBody>
      </p:sp>
      <p:sp>
        <p:nvSpPr>
          <p:cNvPr id="40965" name="TextBox 4"/>
          <p:cNvSpPr txBox="1">
            <a:spLocks noChangeArrowheads="1"/>
          </p:cNvSpPr>
          <p:nvPr/>
        </p:nvSpPr>
        <p:spPr bwMode="auto">
          <a:xfrm>
            <a:off x="2057401" y="4572000"/>
            <a:ext cx="502919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4.23  DIP switches on a motherboard</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26491" y="2494854"/>
            <a:ext cx="3691017" cy="1868292"/>
          </a:xfrm>
          <a:prstGeom prst="rect">
            <a:avLst/>
          </a:prstGeom>
        </p:spPr>
      </p:pic>
    </p:spTree>
    <p:extLst>
      <p:ext uri="{BB962C8B-B14F-4D97-AF65-F5344CB8AC3E}">
        <p14:creationId xmlns:p14="http://schemas.microsoft.com/office/powerpoint/2010/main" val="1461617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altLang="en-US" dirty="0"/>
              <a:t>The Man in the Box</a:t>
            </a:r>
          </a:p>
        </p:txBody>
      </p:sp>
      <p:sp>
        <p:nvSpPr>
          <p:cNvPr id="6146" name="Rectangle 3"/>
          <p:cNvSpPr>
            <a:spLocks noGrp="1" noChangeArrowheads="1"/>
          </p:cNvSpPr>
          <p:nvPr>
            <p:ph idx="1"/>
          </p:nvPr>
        </p:nvSpPr>
        <p:spPr/>
        <p:txBody>
          <a:bodyPr/>
          <a:lstStyle/>
          <a:p>
            <a:r>
              <a:rPr lang="en-US" altLang="en-US" dirty="0"/>
              <a:t>Visualize the CPU as a man in a box. </a:t>
            </a:r>
          </a:p>
          <a:p>
            <a:pPr lvl="1"/>
            <a:r>
              <a:rPr lang="en-US" altLang="en-US" dirty="0"/>
              <a:t>He will gladly perform anything you want him to do, but he can</a:t>
            </a:r>
            <a:r>
              <a:rPr lang="fr-FR" altLang="ja-JP" dirty="0"/>
              <a:t>'</a:t>
            </a:r>
            <a:r>
              <a:rPr lang="en-US" altLang="en-US" dirty="0"/>
              <a:t>t see or hear anything outside the box.</a:t>
            </a:r>
          </a:p>
          <a:p>
            <a:pPr lvl="1"/>
            <a:r>
              <a:rPr lang="en-US" altLang="en-US" dirty="0"/>
              <a:t>How can you communicate with him?</a:t>
            </a:r>
          </a:p>
        </p:txBody>
      </p:sp>
      <p:pic>
        <p:nvPicPr>
          <p:cNvPr id="6148"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81263" y="3504407"/>
            <a:ext cx="4800600"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Box 2"/>
          <p:cNvSpPr txBox="1">
            <a:spLocks noChangeArrowheads="1"/>
          </p:cNvSpPr>
          <p:nvPr/>
        </p:nvSpPr>
        <p:spPr bwMode="auto">
          <a:xfrm>
            <a:off x="2230837" y="6061075"/>
            <a:ext cx="505779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4.1  Imagine the CPU as a man in a box.</a:t>
            </a:r>
          </a:p>
        </p:txBody>
      </p:sp>
    </p:spTree>
    <p:extLst>
      <p:ext uri="{BB962C8B-B14F-4D97-AF65-F5344CB8AC3E}">
        <p14:creationId xmlns:p14="http://schemas.microsoft.com/office/powerpoint/2010/main" val="119002030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en-US" dirty="0"/>
              <a:t>64-Bit Processing</a:t>
            </a:r>
          </a:p>
        </p:txBody>
      </p:sp>
      <p:sp>
        <p:nvSpPr>
          <p:cNvPr id="41987" name="Rectangle 3"/>
          <p:cNvSpPr>
            <a:spLocks noGrp="1" noChangeArrowheads="1"/>
          </p:cNvSpPr>
          <p:nvPr>
            <p:ph idx="1"/>
          </p:nvPr>
        </p:nvSpPr>
        <p:spPr/>
        <p:txBody>
          <a:bodyPr/>
          <a:lstStyle/>
          <a:p>
            <a:r>
              <a:rPr lang="en-US" altLang="en-US" dirty="0"/>
              <a:t>EDB and address-bus size increased in size.</a:t>
            </a:r>
          </a:p>
          <a:p>
            <a:r>
              <a:rPr lang="en-US" altLang="en-US" dirty="0"/>
              <a:t>New technologies such as </a:t>
            </a:r>
            <a:r>
              <a:rPr lang="en-US" dirty="0"/>
              <a:t>multimedia extensions (MMX) and Streaming SIMD Extensions (SSE) </a:t>
            </a:r>
            <a:r>
              <a:rPr lang="en-US" altLang="en-US" dirty="0"/>
              <a:t>were added;</a:t>
            </a:r>
          </a:p>
          <a:p>
            <a:pPr lvl="1"/>
            <a:r>
              <a:rPr lang="en-US" altLang="en-US" dirty="0"/>
              <a:t>Caused shift to 64-bit technology</a:t>
            </a:r>
          </a:p>
          <a:p>
            <a:r>
              <a:rPr lang="en-US" altLang="en-US" dirty="0"/>
              <a:t>Most new CPUs support </a:t>
            </a:r>
            <a:r>
              <a:rPr lang="en-US" altLang="en-US" dirty="0">
                <a:solidFill>
                  <a:srgbClr val="C00000"/>
                </a:solidFill>
              </a:rPr>
              <a:t>64-bit processing</a:t>
            </a:r>
          </a:p>
          <a:p>
            <a:pPr lvl="1"/>
            <a:r>
              <a:rPr lang="en-US" altLang="en-US" dirty="0"/>
              <a:t>Can run a compatible 64-bit operating system, such as Windows 8.1, and 64-bit applications.</a:t>
            </a:r>
          </a:p>
        </p:txBody>
      </p:sp>
    </p:spTree>
    <p:extLst>
      <p:ext uri="{BB962C8B-B14F-4D97-AF65-F5344CB8AC3E}">
        <p14:creationId xmlns:p14="http://schemas.microsoft.com/office/powerpoint/2010/main" val="19017240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en-US" dirty="0"/>
              <a:t>64-Bit Processing (</a:t>
            </a:r>
            <a:r>
              <a:rPr lang="en-US" altLang="en-US" i="1" dirty="0"/>
              <a:t>continued</a:t>
            </a:r>
            <a:r>
              <a:rPr lang="en-US" altLang="en-US" dirty="0"/>
              <a:t>)</a:t>
            </a:r>
          </a:p>
        </p:txBody>
      </p:sp>
      <p:sp>
        <p:nvSpPr>
          <p:cNvPr id="43011" name="Rectangle 3"/>
          <p:cNvSpPr>
            <a:spLocks noGrp="1" noChangeArrowheads="1"/>
          </p:cNvSpPr>
          <p:nvPr>
            <p:ph idx="1"/>
          </p:nvPr>
        </p:nvSpPr>
        <p:spPr/>
        <p:txBody>
          <a:bodyPr/>
          <a:lstStyle/>
          <a:p>
            <a:r>
              <a:rPr lang="en-US" altLang="en-US" dirty="0"/>
              <a:t>CPUs also still support 32-bit processing for 32-bit operating systems, such as Linux, and 32-bit applications.</a:t>
            </a:r>
          </a:p>
          <a:p>
            <a:r>
              <a:rPr lang="en-US" altLang="en-US" dirty="0"/>
              <a:t>Primary benefit to moving to 64-bit</a:t>
            </a:r>
          </a:p>
          <a:p>
            <a:pPr lvl="1"/>
            <a:r>
              <a:rPr lang="en-US" altLang="en-US" dirty="0"/>
              <a:t>Supports more than 4 GB of memory </a:t>
            </a:r>
            <a:r>
              <a:rPr lang="en-US" dirty="0"/>
              <a:t>– u</a:t>
            </a:r>
            <a:r>
              <a:rPr lang="en-US" altLang="en-US" dirty="0"/>
              <a:t>p to 16 EB (Exabyte)</a:t>
            </a:r>
          </a:p>
        </p:txBody>
      </p:sp>
    </p:spTree>
    <p:extLst>
      <p:ext uri="{BB962C8B-B14F-4D97-AF65-F5344CB8AC3E}">
        <p14:creationId xmlns:p14="http://schemas.microsoft.com/office/powerpoint/2010/main" val="15743352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en-US" dirty="0"/>
              <a:t>Virtualization Support</a:t>
            </a:r>
          </a:p>
        </p:txBody>
      </p:sp>
      <p:sp>
        <p:nvSpPr>
          <p:cNvPr id="44035" name="Rectangle 3"/>
          <p:cNvSpPr>
            <a:spLocks noGrp="1" noChangeArrowheads="1"/>
          </p:cNvSpPr>
          <p:nvPr>
            <p:ph idx="1"/>
          </p:nvPr>
        </p:nvSpPr>
        <p:spPr/>
        <p:txBody>
          <a:bodyPr/>
          <a:lstStyle/>
          <a:p>
            <a:r>
              <a:rPr lang="en-US" altLang="en-US" dirty="0"/>
              <a:t>Modern CPUs have built-in support for running more than one operating system at a time.</a:t>
            </a:r>
          </a:p>
          <a:p>
            <a:r>
              <a:rPr lang="en-US" altLang="en-US" dirty="0"/>
              <a:t>Enables hardware-based virtualization support</a:t>
            </a:r>
          </a:p>
          <a:p>
            <a:pPr lvl="1"/>
            <a:r>
              <a:rPr lang="en-US" altLang="en-US" dirty="0"/>
              <a:t>Makes virtualization  easier and more resource-efficient</a:t>
            </a:r>
          </a:p>
        </p:txBody>
      </p:sp>
    </p:spTree>
    <p:extLst>
      <p:ext uri="{BB962C8B-B14F-4D97-AF65-F5344CB8AC3E}">
        <p14:creationId xmlns:p14="http://schemas.microsoft.com/office/powerpoint/2010/main" val="27953156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dirty="0"/>
              <a:t>Parallel Execution</a:t>
            </a:r>
          </a:p>
        </p:txBody>
      </p:sp>
      <p:sp>
        <p:nvSpPr>
          <p:cNvPr id="45059" name="Rectangle 3"/>
          <p:cNvSpPr>
            <a:spLocks noGrp="1" noChangeArrowheads="1"/>
          </p:cNvSpPr>
          <p:nvPr>
            <p:ph idx="1"/>
          </p:nvPr>
        </p:nvSpPr>
        <p:spPr/>
        <p:txBody>
          <a:bodyPr/>
          <a:lstStyle/>
          <a:p>
            <a:r>
              <a:rPr lang="en-US" altLang="en-US" dirty="0"/>
              <a:t>Modern CPUs process multiple commands and parts of commands in </a:t>
            </a:r>
            <a:r>
              <a:rPr lang="en-US" altLang="en-US" dirty="0">
                <a:solidFill>
                  <a:srgbClr val="C00000"/>
                </a:solidFill>
              </a:rPr>
              <a:t>parallel</a:t>
            </a:r>
            <a:r>
              <a:rPr lang="en-US" altLang="en-US" dirty="0">
                <a:solidFill>
                  <a:srgbClr val="800000"/>
                </a:solidFill>
              </a:rPr>
              <a:t> </a:t>
            </a:r>
            <a:r>
              <a:rPr lang="en-US" altLang="en-US" dirty="0">
                <a:solidFill>
                  <a:srgbClr val="C00000"/>
                </a:solidFill>
              </a:rPr>
              <a:t>execution</a:t>
            </a:r>
            <a:r>
              <a:rPr lang="en-US" altLang="en-US" dirty="0">
                <a:solidFill>
                  <a:schemeClr val="tx1"/>
                </a:solidFill>
              </a:rPr>
              <a:t>.</a:t>
            </a:r>
          </a:p>
          <a:p>
            <a:pPr lvl="1"/>
            <a:r>
              <a:rPr lang="en-US" altLang="en-US" dirty="0"/>
              <a:t>Older CPUs processed in a linear fashion.</a:t>
            </a:r>
          </a:p>
          <a:p>
            <a:r>
              <a:rPr lang="en-US" altLang="en-US" dirty="0"/>
              <a:t>CPUs accomplish parallelism through:</a:t>
            </a:r>
          </a:p>
          <a:p>
            <a:pPr lvl="1"/>
            <a:r>
              <a:rPr lang="en-US" altLang="en-US" dirty="0"/>
              <a:t>Multiple pipelines</a:t>
            </a:r>
          </a:p>
          <a:p>
            <a:pPr lvl="1"/>
            <a:r>
              <a:rPr lang="en-US" altLang="en-US" dirty="0"/>
              <a:t>Dedicated cache</a:t>
            </a:r>
          </a:p>
          <a:p>
            <a:pPr lvl="1"/>
            <a:r>
              <a:rPr lang="en-US" altLang="en-US" dirty="0"/>
              <a:t>The capability to work with multiple threads or programs at one time</a:t>
            </a:r>
          </a:p>
        </p:txBody>
      </p:sp>
    </p:spTree>
    <p:extLst>
      <p:ext uri="{BB962C8B-B14F-4D97-AF65-F5344CB8AC3E}">
        <p14:creationId xmlns:p14="http://schemas.microsoft.com/office/powerpoint/2010/main" val="39931041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Pipelining</a:t>
            </a:r>
          </a:p>
        </p:txBody>
      </p:sp>
      <p:sp>
        <p:nvSpPr>
          <p:cNvPr id="46083" name="Rectangle 3"/>
          <p:cNvSpPr>
            <a:spLocks noGrp="1" noChangeArrowheads="1"/>
          </p:cNvSpPr>
          <p:nvPr>
            <p:ph idx="1"/>
          </p:nvPr>
        </p:nvSpPr>
        <p:spPr/>
        <p:txBody>
          <a:bodyPr/>
          <a:lstStyle/>
          <a:p>
            <a:r>
              <a:rPr lang="en-US" altLang="en-US" dirty="0"/>
              <a:t>Pipelining—CPU takes at least four steps (stages)</a:t>
            </a:r>
          </a:p>
          <a:p>
            <a:pPr lvl="1"/>
            <a:r>
              <a:rPr lang="en-US" altLang="en-US" dirty="0"/>
              <a:t>Fetch: Get the data from the EDB</a:t>
            </a:r>
          </a:p>
          <a:p>
            <a:pPr lvl="1"/>
            <a:r>
              <a:rPr lang="en-US" altLang="en-US" dirty="0"/>
              <a:t>Decode: Figure out what type of command needs to be executed</a:t>
            </a:r>
          </a:p>
          <a:p>
            <a:pPr lvl="1"/>
            <a:r>
              <a:rPr lang="en-US" altLang="en-US" dirty="0"/>
              <a:t>Execute: Perform the calculation</a:t>
            </a:r>
          </a:p>
          <a:p>
            <a:pPr lvl="1"/>
            <a:r>
              <a:rPr lang="en-US" altLang="en-US" dirty="0"/>
              <a:t>Write: Send the data back onto the EDB</a:t>
            </a:r>
          </a:p>
        </p:txBody>
      </p:sp>
    </p:spTree>
    <p:extLst>
      <p:ext uri="{BB962C8B-B14F-4D97-AF65-F5344CB8AC3E}">
        <p14:creationId xmlns:p14="http://schemas.microsoft.com/office/powerpoint/2010/main" val="2086296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ltLang="en-US" dirty="0"/>
              <a:t>Pipelining (</a:t>
            </a:r>
            <a:r>
              <a:rPr lang="en-US" altLang="en-US" i="1" dirty="0"/>
              <a:t>continued</a:t>
            </a:r>
            <a:r>
              <a:rPr lang="en-US" altLang="en-US" dirty="0"/>
              <a:t>)</a:t>
            </a:r>
          </a:p>
        </p:txBody>
      </p:sp>
      <p:sp>
        <p:nvSpPr>
          <p:cNvPr id="46084" name="TextBox 4"/>
          <p:cNvSpPr txBox="1">
            <a:spLocks noChangeArrowheads="1"/>
          </p:cNvSpPr>
          <p:nvPr/>
        </p:nvSpPr>
        <p:spPr bwMode="auto">
          <a:xfrm>
            <a:off x="2362994" y="5365032"/>
            <a:ext cx="441801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4.24  Simple pipeline</a:t>
            </a:r>
          </a:p>
        </p:txBody>
      </p:sp>
      <p:pic>
        <p:nvPicPr>
          <p:cNvPr id="46085" name="Picture 1" descr="F06-24.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147258" y="2057400"/>
            <a:ext cx="43434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90455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dirty="0"/>
              <a:t>Pipelining (</a:t>
            </a:r>
            <a:r>
              <a:rPr lang="en-US" altLang="en-US" i="1" dirty="0"/>
              <a:t>continued</a:t>
            </a:r>
            <a:r>
              <a:rPr lang="en-US" altLang="en-US" dirty="0"/>
              <a:t>)</a:t>
            </a:r>
          </a:p>
        </p:txBody>
      </p:sp>
      <p:sp>
        <p:nvSpPr>
          <p:cNvPr id="47107" name="Rectangle 3"/>
          <p:cNvSpPr>
            <a:spLocks noGrp="1" noChangeArrowheads="1"/>
          </p:cNvSpPr>
          <p:nvPr>
            <p:ph idx="1"/>
          </p:nvPr>
        </p:nvSpPr>
        <p:spPr/>
        <p:txBody>
          <a:bodyPr/>
          <a:lstStyle/>
          <a:p>
            <a:r>
              <a:rPr lang="en-US" altLang="en-US" dirty="0"/>
              <a:t>Current CPUs have many stages in </a:t>
            </a:r>
            <a:r>
              <a:rPr lang="en-US" altLang="en-US" dirty="0">
                <a:solidFill>
                  <a:srgbClr val="C00000"/>
                </a:solidFill>
              </a:rPr>
              <a:t>pipeline</a:t>
            </a:r>
          </a:p>
          <a:p>
            <a:pPr lvl="1"/>
            <a:r>
              <a:rPr lang="en-US" altLang="en-US" dirty="0"/>
              <a:t>Enables CPU to run more efficiently without increasing the clock speed</a:t>
            </a:r>
          </a:p>
          <a:p>
            <a:r>
              <a:rPr lang="en-US" altLang="en-US" dirty="0"/>
              <a:t>Current processors use multiple decode stages to reduce pipeline stalls.</a:t>
            </a:r>
          </a:p>
          <a:p>
            <a:r>
              <a:rPr lang="en-US" altLang="en-US" dirty="0"/>
              <a:t>Current CPUs offer multiple pipelines, allowing the </a:t>
            </a:r>
            <a:r>
              <a:rPr lang="en-US" altLang="en-US" dirty="0">
                <a:solidFill>
                  <a:srgbClr val="C00000"/>
                </a:solidFill>
              </a:rPr>
              <a:t>arithmetic logic unit (ALU) </a:t>
            </a:r>
            <a:r>
              <a:rPr lang="en-US" altLang="en-US" dirty="0"/>
              <a:t>and the </a:t>
            </a:r>
            <a:r>
              <a:rPr lang="en-US" altLang="en-US" dirty="0">
                <a:solidFill>
                  <a:srgbClr val="C00000"/>
                </a:solidFill>
              </a:rPr>
              <a:t>floating point unit (FPU) </a:t>
            </a:r>
            <a:r>
              <a:rPr lang="en-US" altLang="en-US" dirty="0"/>
              <a:t>to work at the same time.</a:t>
            </a:r>
          </a:p>
        </p:txBody>
      </p:sp>
    </p:spTree>
    <p:extLst>
      <p:ext uri="{BB962C8B-B14F-4D97-AF65-F5344CB8AC3E}">
        <p14:creationId xmlns:p14="http://schemas.microsoft.com/office/powerpoint/2010/main" val="1636406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dirty="0"/>
              <a:t>Pipelining (</a:t>
            </a:r>
            <a:r>
              <a:rPr lang="en-US" altLang="en-US" i="1" dirty="0"/>
              <a:t>continued</a:t>
            </a:r>
            <a:r>
              <a:rPr lang="en-US" altLang="en-US" dirty="0"/>
              <a:t>)</a:t>
            </a:r>
          </a:p>
        </p:txBody>
      </p:sp>
      <p:sp>
        <p:nvSpPr>
          <p:cNvPr id="48131" name="TextBox 4"/>
          <p:cNvSpPr txBox="1">
            <a:spLocks noChangeArrowheads="1"/>
          </p:cNvSpPr>
          <p:nvPr/>
        </p:nvSpPr>
        <p:spPr bwMode="auto">
          <a:xfrm>
            <a:off x="457200" y="5257800"/>
            <a:ext cx="36004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4.25  Bored integer unit</a:t>
            </a:r>
          </a:p>
        </p:txBody>
      </p:sp>
      <p:sp>
        <p:nvSpPr>
          <p:cNvPr id="48132" name="TextBox 4"/>
          <p:cNvSpPr txBox="1">
            <a:spLocks noChangeArrowheads="1"/>
          </p:cNvSpPr>
          <p:nvPr/>
        </p:nvSpPr>
        <p:spPr bwMode="auto">
          <a:xfrm>
            <a:off x="5026592" y="5257800"/>
            <a:ext cx="36004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4.26  Multiple pipelines</a:t>
            </a:r>
          </a:p>
        </p:txBody>
      </p:sp>
      <p:pic>
        <p:nvPicPr>
          <p:cNvPr id="48133" name="Picture 1" descr="F06-2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4286" y="2034967"/>
            <a:ext cx="3667708" cy="2607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4" name="Picture 2" descr="F06-26.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87686" y="1712997"/>
            <a:ext cx="3666744" cy="32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98628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Cache</a:t>
            </a:r>
          </a:p>
        </p:txBody>
      </p:sp>
      <p:sp>
        <p:nvSpPr>
          <p:cNvPr id="49155" name="Rectangle 3"/>
          <p:cNvSpPr>
            <a:spLocks noGrp="1" noChangeArrowheads="1"/>
          </p:cNvSpPr>
          <p:nvPr>
            <p:ph idx="1"/>
          </p:nvPr>
        </p:nvSpPr>
        <p:spPr/>
        <p:txBody>
          <a:bodyPr/>
          <a:lstStyle/>
          <a:p>
            <a:r>
              <a:rPr lang="en-US" altLang="en-US" dirty="0"/>
              <a:t>A cache reduces </a:t>
            </a:r>
            <a:r>
              <a:rPr lang="en-US" altLang="en-US" dirty="0">
                <a:solidFill>
                  <a:srgbClr val="C00000"/>
                </a:solidFill>
              </a:rPr>
              <a:t>wait states </a:t>
            </a:r>
            <a:r>
              <a:rPr lang="en-US" altLang="en-US" dirty="0"/>
              <a:t>by using built-in, very high-speed RAM </a:t>
            </a:r>
            <a:r>
              <a:rPr lang="en-US" altLang="en-US" dirty="0">
                <a:solidFill>
                  <a:srgbClr val="C00000"/>
                </a:solidFill>
              </a:rPr>
              <a:t>called static RAM (SRAM)</a:t>
            </a:r>
            <a:r>
              <a:rPr lang="en-US" altLang="en-US" dirty="0"/>
              <a:t>.</a:t>
            </a:r>
          </a:p>
          <a:p>
            <a:pPr lvl="1"/>
            <a:r>
              <a:rPr lang="en-US" altLang="en-US" dirty="0"/>
              <a:t>SRAM preloads as many instructions as possible.</a:t>
            </a:r>
          </a:p>
          <a:p>
            <a:pPr lvl="1"/>
            <a:r>
              <a:rPr lang="en-US" altLang="en-US" dirty="0"/>
              <a:t>The </a:t>
            </a:r>
            <a:r>
              <a:rPr lang="en-US" altLang="en-US" dirty="0">
                <a:solidFill>
                  <a:srgbClr val="C00000"/>
                </a:solidFill>
              </a:rPr>
              <a:t>cache</a:t>
            </a:r>
            <a:r>
              <a:rPr lang="en-US" altLang="en-US" dirty="0"/>
              <a:t> on the CPU was called the L1 cache because it was used first by the CPU.</a:t>
            </a:r>
          </a:p>
          <a:p>
            <a:pPr lvl="1"/>
            <a:r>
              <a:rPr lang="en-US" altLang="en-US" dirty="0"/>
              <a:t>The cache on the motherboard was called the L2 cache, and used second by the CPU.</a:t>
            </a:r>
          </a:p>
          <a:p>
            <a:pPr lvl="2"/>
            <a:r>
              <a:rPr lang="en-US" altLang="en-US" dirty="0"/>
              <a:t>Later added to CPU package</a:t>
            </a:r>
          </a:p>
          <a:p>
            <a:pPr lvl="1"/>
            <a:r>
              <a:rPr lang="en-US" altLang="en-US" dirty="0"/>
              <a:t>Most newer CPUs include three caches.</a:t>
            </a:r>
          </a:p>
        </p:txBody>
      </p:sp>
    </p:spTree>
    <p:extLst>
      <p:ext uri="{BB962C8B-B14F-4D97-AF65-F5344CB8AC3E}">
        <p14:creationId xmlns:p14="http://schemas.microsoft.com/office/powerpoint/2010/main" val="2379809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dirty="0"/>
              <a:t>Cache (</a:t>
            </a:r>
            <a:r>
              <a:rPr lang="en-US" altLang="en-US" i="1" dirty="0"/>
              <a:t>continued</a:t>
            </a:r>
            <a:r>
              <a:rPr lang="en-US" altLang="en-US" dirty="0"/>
              <a:t>)</a:t>
            </a:r>
          </a:p>
        </p:txBody>
      </p:sp>
      <p:sp>
        <p:nvSpPr>
          <p:cNvPr id="49155" name="Rectangle 3"/>
          <p:cNvSpPr>
            <a:spLocks noGrp="1" noChangeArrowheads="1"/>
          </p:cNvSpPr>
          <p:nvPr>
            <p:ph idx="1"/>
          </p:nvPr>
        </p:nvSpPr>
        <p:spPr/>
        <p:txBody>
          <a:bodyPr/>
          <a:lstStyle/>
          <a:p>
            <a:r>
              <a:rPr lang="en-US" altLang="en-US" dirty="0"/>
              <a:t>The address bus and external data bus (connecting the CPU, MCC, and RAM) were lumped into a single term called the </a:t>
            </a:r>
            <a:r>
              <a:rPr lang="en-US" altLang="en-US" dirty="0">
                <a:solidFill>
                  <a:srgbClr val="C00000"/>
                </a:solidFill>
              </a:rPr>
              <a:t>frontside bus</a:t>
            </a:r>
            <a:r>
              <a:rPr lang="en-US" altLang="en-US" dirty="0"/>
              <a:t>.</a:t>
            </a:r>
          </a:p>
          <a:p>
            <a:r>
              <a:rPr lang="en-US" altLang="en-US" dirty="0"/>
              <a:t>The connection between the CPU and the L2 cache became known as the </a:t>
            </a:r>
            <a:r>
              <a:rPr lang="en-US" altLang="en-US" dirty="0">
                <a:solidFill>
                  <a:srgbClr val="C00000"/>
                </a:solidFill>
              </a:rPr>
              <a:t>backside bus</a:t>
            </a:r>
            <a:r>
              <a:rPr lang="en-US" altLang="en-US" dirty="0"/>
              <a:t>.</a:t>
            </a:r>
          </a:p>
        </p:txBody>
      </p:sp>
    </p:spTree>
    <p:extLst>
      <p:ext uri="{BB962C8B-B14F-4D97-AF65-F5344CB8AC3E}">
        <p14:creationId xmlns:p14="http://schemas.microsoft.com/office/powerpoint/2010/main" val="3625661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ltLang="en-US" dirty="0"/>
              <a:t>The Man in the Box (</a:t>
            </a:r>
            <a:r>
              <a:rPr lang="en-US" altLang="en-US" i="1" dirty="0"/>
              <a:t>continued</a:t>
            </a:r>
            <a:r>
              <a:rPr lang="en-US" altLang="en-US" dirty="0"/>
              <a:t>)</a:t>
            </a:r>
          </a:p>
        </p:txBody>
      </p:sp>
      <p:pic>
        <p:nvPicPr>
          <p:cNvPr id="7171" name="Picture 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8400" y="2088432"/>
            <a:ext cx="4438650" cy="2663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7"/>
          <p:cNvSpPr txBox="1">
            <a:spLocks noChangeArrowheads="1"/>
          </p:cNvSpPr>
          <p:nvPr/>
        </p:nvSpPr>
        <p:spPr bwMode="auto">
          <a:xfrm>
            <a:off x="1912938" y="5060232"/>
            <a:ext cx="5288627"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4.2  How do we talk to the Man in the Box?</a:t>
            </a:r>
          </a:p>
        </p:txBody>
      </p:sp>
    </p:spTree>
    <p:extLst>
      <p:ext uri="{BB962C8B-B14F-4D97-AF65-F5344CB8AC3E}">
        <p14:creationId xmlns:p14="http://schemas.microsoft.com/office/powerpoint/2010/main" val="68118128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Cache (</a:t>
            </a:r>
            <a:r>
              <a:rPr lang="en-US" altLang="en-US" i="1" dirty="0"/>
              <a:t>continued</a:t>
            </a:r>
            <a:r>
              <a:rPr lang="en-US" altLang="en-US" dirty="0"/>
              <a:t>)</a:t>
            </a:r>
          </a:p>
        </p:txBody>
      </p:sp>
      <p:sp>
        <p:nvSpPr>
          <p:cNvPr id="50179" name="TextBox 4"/>
          <p:cNvSpPr txBox="1">
            <a:spLocks noChangeArrowheads="1"/>
          </p:cNvSpPr>
          <p:nvPr/>
        </p:nvSpPr>
        <p:spPr bwMode="auto">
          <a:xfrm>
            <a:off x="361950" y="5611813"/>
            <a:ext cx="36004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4.27  SRAM cache</a:t>
            </a:r>
          </a:p>
        </p:txBody>
      </p:sp>
      <p:sp>
        <p:nvSpPr>
          <p:cNvPr id="50181" name="TextBox 6"/>
          <p:cNvSpPr txBox="1">
            <a:spLocks noChangeArrowheads="1"/>
          </p:cNvSpPr>
          <p:nvPr/>
        </p:nvSpPr>
        <p:spPr bwMode="auto">
          <a:xfrm>
            <a:off x="4343400" y="5611813"/>
            <a:ext cx="4419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nSpc>
                <a:spcPct val="100000"/>
              </a:lnSpc>
            </a:pPr>
            <a:r>
              <a:rPr lang="en-US" altLang="en-US" dirty="0"/>
              <a:t>Figure 4.28  CPU-Z displaying the cache information for a Core i7 processor</a:t>
            </a:r>
          </a:p>
        </p:txBody>
      </p:sp>
      <p:pic>
        <p:nvPicPr>
          <p:cNvPr id="50182" name="Picture 1" descr="F06-27.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1600201"/>
            <a:ext cx="3657600" cy="3561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2990" y="2057400"/>
            <a:ext cx="3360420" cy="3352800"/>
          </a:xfrm>
          <a:prstGeom prst="rect">
            <a:avLst/>
          </a:prstGeom>
        </p:spPr>
      </p:pic>
    </p:spTree>
    <p:extLst>
      <p:ext uri="{BB962C8B-B14F-4D97-AF65-F5344CB8AC3E}">
        <p14:creationId xmlns:p14="http://schemas.microsoft.com/office/powerpoint/2010/main" val="11711935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dirty="0"/>
              <a:t>Cache (</a:t>
            </a:r>
            <a:r>
              <a:rPr lang="en-US" altLang="en-US" i="1" dirty="0"/>
              <a:t>continued</a:t>
            </a:r>
            <a:r>
              <a:rPr lang="en-US" altLang="en-US" dirty="0"/>
              <a:t>)</a:t>
            </a:r>
          </a:p>
        </p:txBody>
      </p:sp>
      <p:sp>
        <p:nvSpPr>
          <p:cNvPr id="51203" name="TextBox 4"/>
          <p:cNvSpPr txBox="1">
            <a:spLocks noChangeArrowheads="1"/>
          </p:cNvSpPr>
          <p:nvPr/>
        </p:nvSpPr>
        <p:spPr bwMode="auto">
          <a:xfrm>
            <a:off x="2209800" y="4876800"/>
            <a:ext cx="4724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4.29  Frontside and backside buses</a:t>
            </a:r>
          </a:p>
        </p:txBody>
      </p:sp>
      <p:pic>
        <p:nvPicPr>
          <p:cNvPr id="51204" name="Picture 1" descr="F06-29.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19263" y="2751138"/>
            <a:ext cx="6242050"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60750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Multithreading</a:t>
            </a:r>
          </a:p>
        </p:txBody>
      </p:sp>
      <p:sp>
        <p:nvSpPr>
          <p:cNvPr id="52227" name="Rectangle 3"/>
          <p:cNvSpPr>
            <a:spLocks noGrp="1" noChangeArrowheads="1"/>
          </p:cNvSpPr>
          <p:nvPr>
            <p:ph idx="1"/>
          </p:nvPr>
        </p:nvSpPr>
        <p:spPr/>
        <p:txBody>
          <a:bodyPr/>
          <a:lstStyle/>
          <a:p>
            <a:r>
              <a:rPr lang="en-US" altLang="en-US" dirty="0"/>
              <a:t>CPU simulates the actions of a second processor</a:t>
            </a:r>
          </a:p>
          <a:p>
            <a:pPr lvl="1"/>
            <a:r>
              <a:rPr lang="en-US" altLang="en-US" dirty="0"/>
              <a:t>Enhances efficiency</a:t>
            </a:r>
          </a:p>
          <a:p>
            <a:pPr lvl="1"/>
            <a:r>
              <a:rPr lang="en-US" altLang="en-US" dirty="0"/>
              <a:t>Does not increase processing power</a:t>
            </a:r>
          </a:p>
          <a:p>
            <a:r>
              <a:rPr lang="en-US" altLang="en-US" dirty="0"/>
              <a:t>Running multiple threads at the same time is also called simultaneous multithreading or </a:t>
            </a:r>
            <a:r>
              <a:rPr lang="en-US" altLang="en-US" dirty="0">
                <a:solidFill>
                  <a:srgbClr val="C00000"/>
                </a:solidFill>
              </a:rPr>
              <a:t>Hyper-Threading</a:t>
            </a:r>
            <a:r>
              <a:rPr lang="en-US" altLang="en-US" dirty="0">
                <a:solidFill>
                  <a:schemeClr val="tx1"/>
                </a:solidFill>
              </a:rPr>
              <a:t>.</a:t>
            </a:r>
          </a:p>
        </p:txBody>
      </p:sp>
    </p:spTree>
    <p:extLst>
      <p:ext uri="{BB962C8B-B14F-4D97-AF65-F5344CB8AC3E}">
        <p14:creationId xmlns:p14="http://schemas.microsoft.com/office/powerpoint/2010/main" val="39775510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Multithreading (</a:t>
            </a:r>
            <a:r>
              <a:rPr lang="en-US" altLang="en-US" i="1" dirty="0"/>
              <a:t>continued</a:t>
            </a:r>
            <a:r>
              <a:rPr lang="en-US" altLang="en-US" dirty="0"/>
              <a:t>)</a:t>
            </a:r>
          </a:p>
        </p:txBody>
      </p:sp>
      <p:sp>
        <p:nvSpPr>
          <p:cNvPr id="52229" name="TextBox 4"/>
          <p:cNvSpPr txBox="1">
            <a:spLocks noChangeArrowheads="1"/>
          </p:cNvSpPr>
          <p:nvPr/>
        </p:nvSpPr>
        <p:spPr bwMode="auto">
          <a:xfrm>
            <a:off x="1219200" y="5410200"/>
            <a:ext cx="6553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nSpc>
                <a:spcPct val="100000"/>
              </a:lnSpc>
            </a:pPr>
            <a:r>
              <a:rPr lang="en-US" altLang="en-US" dirty="0"/>
              <a:t>Figure 4.30  Windows Task Manager with the Performance tab displayed for a system running a Hyper-Threaded Pentium 4</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32760" y="1695450"/>
            <a:ext cx="3078480" cy="3467100"/>
          </a:xfrm>
          <a:prstGeom prst="rect">
            <a:avLst/>
          </a:prstGeom>
        </p:spPr>
      </p:pic>
    </p:spTree>
    <p:extLst>
      <p:ext uri="{BB962C8B-B14F-4D97-AF65-F5344CB8AC3E}">
        <p14:creationId xmlns:p14="http://schemas.microsoft.com/office/powerpoint/2010/main" val="8838940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dirty="0"/>
              <a:t>Multicore Processing</a:t>
            </a:r>
          </a:p>
        </p:txBody>
      </p:sp>
      <p:sp>
        <p:nvSpPr>
          <p:cNvPr id="53251" name="Rectangle 3"/>
          <p:cNvSpPr>
            <a:spLocks noGrp="1" noChangeArrowheads="1"/>
          </p:cNvSpPr>
          <p:nvPr>
            <p:ph idx="1"/>
          </p:nvPr>
        </p:nvSpPr>
        <p:spPr/>
        <p:txBody>
          <a:bodyPr/>
          <a:lstStyle/>
          <a:p>
            <a:r>
              <a:rPr lang="en-US" altLang="en-US" dirty="0">
                <a:solidFill>
                  <a:srgbClr val="C00000"/>
                </a:solidFill>
              </a:rPr>
              <a:t>Dual-core</a:t>
            </a:r>
            <a:r>
              <a:rPr lang="en-US" altLang="en-US" dirty="0"/>
              <a:t> architecture</a:t>
            </a:r>
          </a:p>
          <a:p>
            <a:pPr lvl="1"/>
            <a:r>
              <a:rPr lang="en-US" altLang="en-US" dirty="0"/>
              <a:t>Multiple CPUs (or cores) combined into a single chip, executing multiple threads at once</a:t>
            </a:r>
          </a:p>
          <a:p>
            <a:pPr lvl="1"/>
            <a:r>
              <a:rPr lang="en-US" altLang="en-US" dirty="0"/>
              <a:t>Shared caches and RAM</a:t>
            </a:r>
          </a:p>
          <a:p>
            <a:r>
              <a:rPr lang="en-US" altLang="en-US" dirty="0">
                <a:solidFill>
                  <a:srgbClr val="C00000"/>
                </a:solidFill>
              </a:rPr>
              <a:t>Multicore processing</a:t>
            </a:r>
          </a:p>
          <a:p>
            <a:pPr lvl="1"/>
            <a:r>
              <a:rPr lang="en-US" altLang="en-US" dirty="0"/>
              <a:t>Multicore CPUs common today</a:t>
            </a:r>
          </a:p>
          <a:p>
            <a:pPr lvl="1"/>
            <a:r>
              <a:rPr lang="en-US" altLang="en-US" dirty="0"/>
              <a:t>Cores work independently of the OS</a:t>
            </a:r>
          </a:p>
          <a:p>
            <a:pPr lvl="1"/>
            <a:r>
              <a:rPr lang="en-US" altLang="en-US" dirty="0"/>
              <a:t>Differs from Hyper-Threading, in which the OS and applications have to be written specifically to handle multiple threads</a:t>
            </a:r>
          </a:p>
        </p:txBody>
      </p:sp>
    </p:spTree>
    <p:extLst>
      <p:ext uri="{BB962C8B-B14F-4D97-AF65-F5344CB8AC3E}">
        <p14:creationId xmlns:p14="http://schemas.microsoft.com/office/powerpoint/2010/main" val="28749918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en-US" dirty="0"/>
              <a:t>Multicore Processing (</a:t>
            </a:r>
            <a:r>
              <a:rPr lang="en-US" altLang="en-US" i="1" dirty="0"/>
              <a:t>continued</a:t>
            </a:r>
            <a:r>
              <a:rPr lang="en-US" altLang="en-US" dirty="0"/>
              <a:t>)</a:t>
            </a:r>
          </a:p>
        </p:txBody>
      </p:sp>
      <p:sp>
        <p:nvSpPr>
          <p:cNvPr id="54275" name="TextBox 3"/>
          <p:cNvSpPr txBox="1">
            <a:spLocks noChangeArrowheads="1"/>
          </p:cNvSpPr>
          <p:nvPr/>
        </p:nvSpPr>
        <p:spPr bwMode="auto">
          <a:xfrm>
            <a:off x="533400" y="5257800"/>
            <a:ext cx="8153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4.31  CPU-Z showing the cache details of a Haswell Core i7</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91790" y="1752600"/>
            <a:ext cx="3360420" cy="3352800"/>
          </a:xfrm>
          <a:prstGeom prst="rect">
            <a:avLst/>
          </a:prstGeom>
        </p:spPr>
      </p:pic>
    </p:spTree>
    <p:extLst>
      <p:ext uri="{BB962C8B-B14F-4D97-AF65-F5344CB8AC3E}">
        <p14:creationId xmlns:p14="http://schemas.microsoft.com/office/powerpoint/2010/main" val="2438622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dirty="0"/>
              <a:t>Integrated Memory Controller</a:t>
            </a:r>
          </a:p>
        </p:txBody>
      </p:sp>
      <p:sp>
        <p:nvSpPr>
          <p:cNvPr id="55299" name="Rectangle 3"/>
          <p:cNvSpPr>
            <a:spLocks noGrp="1" noChangeArrowheads="1"/>
          </p:cNvSpPr>
          <p:nvPr>
            <p:ph idx="1"/>
          </p:nvPr>
        </p:nvSpPr>
        <p:spPr/>
        <p:txBody>
          <a:bodyPr/>
          <a:lstStyle/>
          <a:p>
            <a:r>
              <a:rPr lang="en-US" altLang="en-US" dirty="0"/>
              <a:t>Almost all current microprocessors have an </a:t>
            </a:r>
            <a:r>
              <a:rPr lang="en-US" altLang="en-US" dirty="0">
                <a:solidFill>
                  <a:srgbClr val="C00000"/>
                </a:solidFill>
              </a:rPr>
              <a:t>integrated memory controller (IMC)</a:t>
            </a:r>
          </a:p>
          <a:p>
            <a:pPr lvl="1"/>
            <a:r>
              <a:rPr lang="en-US" altLang="en-US" dirty="0"/>
              <a:t>Moved from the motherboard chip into the CPU to optimize the flow of information into and out from the CPU</a:t>
            </a:r>
          </a:p>
          <a:p>
            <a:pPr lvl="1"/>
            <a:r>
              <a:rPr lang="en-US" altLang="en-US" dirty="0"/>
              <a:t>Causes different CPUs to require different types and capacities of RAM</a:t>
            </a:r>
          </a:p>
        </p:txBody>
      </p:sp>
    </p:spTree>
    <p:extLst>
      <p:ext uri="{BB962C8B-B14F-4D97-AF65-F5344CB8AC3E}">
        <p14:creationId xmlns:p14="http://schemas.microsoft.com/office/powerpoint/2010/main" val="9945328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en-US" dirty="0"/>
              <a:t>Integrated Graphics Processing Unit</a:t>
            </a:r>
          </a:p>
        </p:txBody>
      </p:sp>
      <p:sp>
        <p:nvSpPr>
          <p:cNvPr id="56323" name="Rectangle 3"/>
          <p:cNvSpPr>
            <a:spLocks noGrp="1" noChangeArrowheads="1"/>
          </p:cNvSpPr>
          <p:nvPr>
            <p:ph idx="1"/>
          </p:nvPr>
        </p:nvSpPr>
        <p:spPr/>
        <p:txBody>
          <a:bodyPr/>
          <a:lstStyle/>
          <a:p>
            <a:r>
              <a:rPr lang="en-US" altLang="en-US" dirty="0"/>
              <a:t>Video processing portion of computer tasks handled by the </a:t>
            </a:r>
            <a:r>
              <a:rPr lang="en-US" altLang="en-US" dirty="0">
                <a:solidFill>
                  <a:srgbClr val="C00000"/>
                </a:solidFill>
              </a:rPr>
              <a:t>graphics processing unit (GPU)</a:t>
            </a:r>
          </a:p>
          <a:p>
            <a:pPr lvl="1"/>
            <a:r>
              <a:rPr lang="en-US" altLang="en-US" dirty="0"/>
              <a:t>Can handle certain tasks much more efficiently than the standard CPU</a:t>
            </a:r>
          </a:p>
          <a:p>
            <a:r>
              <a:rPr lang="en-US" altLang="en-US" dirty="0"/>
              <a:t>Enhances computer’s overall performance while reducing energy use, size, and cost</a:t>
            </a:r>
          </a:p>
          <a:p>
            <a:pPr lvl="1"/>
            <a:r>
              <a:rPr lang="en-US" altLang="en-US" dirty="0"/>
              <a:t>Ideal for mobile devices</a:t>
            </a:r>
          </a:p>
        </p:txBody>
      </p:sp>
    </p:spTree>
    <p:extLst>
      <p:ext uri="{BB962C8B-B14F-4D97-AF65-F5344CB8AC3E}">
        <p14:creationId xmlns:p14="http://schemas.microsoft.com/office/powerpoint/2010/main" val="15059123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a:t>
            </a:r>
          </a:p>
        </p:txBody>
      </p:sp>
      <p:sp>
        <p:nvSpPr>
          <p:cNvPr id="3" name="Content Placeholder 2"/>
          <p:cNvSpPr>
            <a:spLocks noGrp="1"/>
          </p:cNvSpPr>
          <p:nvPr>
            <p:ph idx="1"/>
          </p:nvPr>
        </p:nvSpPr>
        <p:spPr/>
        <p:txBody>
          <a:bodyPr/>
          <a:lstStyle/>
          <a:p>
            <a:r>
              <a:rPr lang="en-US" dirty="0">
                <a:solidFill>
                  <a:srgbClr val="C00000"/>
                </a:solidFill>
              </a:rPr>
              <a:t>NX bit </a:t>
            </a:r>
            <a:r>
              <a:rPr lang="en-US" dirty="0"/>
              <a:t>technology in all modern processors</a:t>
            </a:r>
          </a:p>
          <a:p>
            <a:pPr lvl="1"/>
            <a:r>
              <a:rPr lang="en-US" dirty="0"/>
              <a:t>Enables CPU to protect certain sections of memory</a:t>
            </a:r>
          </a:p>
          <a:p>
            <a:pPr lvl="1"/>
            <a:r>
              <a:rPr lang="en-US" dirty="0"/>
              <a:t>Stops malicious attacks from getting to essential operating system files</a:t>
            </a:r>
          </a:p>
          <a:p>
            <a:pPr lvl="1"/>
            <a:r>
              <a:rPr lang="en-US" dirty="0"/>
              <a:t>Known by different terms</a:t>
            </a:r>
          </a:p>
          <a:p>
            <a:pPr lvl="2"/>
            <a:r>
              <a:rPr lang="en-US" dirty="0"/>
              <a:t>Microsoft – Data execution prevention (DEP) </a:t>
            </a:r>
          </a:p>
          <a:p>
            <a:pPr lvl="2"/>
            <a:r>
              <a:rPr lang="en-US" dirty="0"/>
              <a:t>Intel – XD bit (eXecute Disable)</a:t>
            </a:r>
          </a:p>
          <a:p>
            <a:pPr lvl="2"/>
            <a:r>
              <a:rPr lang="en-US" dirty="0"/>
              <a:t>AMD – Enhanced Virus Protection</a:t>
            </a:r>
          </a:p>
          <a:p>
            <a:pPr lvl="2"/>
            <a:r>
              <a:rPr lang="en-US" dirty="0"/>
              <a:t>ARM – XN (eXecute Never)</a:t>
            </a:r>
          </a:p>
          <a:p>
            <a:pPr lvl="2"/>
            <a:r>
              <a:rPr lang="en-US" dirty="0"/>
              <a:t>CompTIA – Disable execute bit</a:t>
            </a:r>
          </a:p>
        </p:txBody>
      </p:sp>
    </p:spTree>
    <p:extLst>
      <p:ext uri="{BB962C8B-B14F-4D97-AF65-F5344CB8AC3E}">
        <p14:creationId xmlns:p14="http://schemas.microsoft.com/office/powerpoint/2010/main" val="40416656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a:t>
            </a:r>
            <a:r>
              <a:rPr lang="en-US" i="1" dirty="0"/>
              <a:t>continued</a:t>
            </a:r>
            <a:r>
              <a:rPr lang="en-US" dirty="0"/>
              <a:t>)</a:t>
            </a:r>
          </a:p>
        </p:txBody>
      </p:sp>
      <p:sp>
        <p:nvSpPr>
          <p:cNvPr id="5" name="TextBox 3"/>
          <p:cNvSpPr txBox="1">
            <a:spLocks noChangeArrowheads="1"/>
          </p:cNvSpPr>
          <p:nvPr/>
        </p:nvSpPr>
        <p:spPr bwMode="auto">
          <a:xfrm>
            <a:off x="2645434" y="5746032"/>
            <a:ext cx="3853133"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4.32  DEP in Windows 8.1</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01340" y="1333500"/>
            <a:ext cx="2941320" cy="4191000"/>
          </a:xfrm>
          <a:prstGeom prst="rect">
            <a:avLst/>
          </a:prstGeom>
        </p:spPr>
      </p:pic>
    </p:spTree>
    <p:extLst>
      <p:ext uri="{BB962C8B-B14F-4D97-AF65-F5344CB8AC3E}">
        <p14:creationId xmlns:p14="http://schemas.microsoft.com/office/powerpoint/2010/main" val="386216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ltLang="en-US" dirty="0"/>
              <a:t>Talking to the Man</a:t>
            </a:r>
          </a:p>
        </p:txBody>
      </p:sp>
      <p:sp>
        <p:nvSpPr>
          <p:cNvPr id="8195" name="Rectangle 3"/>
          <p:cNvSpPr>
            <a:spLocks noGrp="1" noChangeArrowheads="1"/>
          </p:cNvSpPr>
          <p:nvPr>
            <p:ph idx="1"/>
          </p:nvPr>
        </p:nvSpPr>
        <p:spPr/>
        <p:txBody>
          <a:bodyPr/>
          <a:lstStyle/>
          <a:p>
            <a:r>
              <a:rPr lang="en-US" altLang="en-US" dirty="0"/>
              <a:t>Imagine 16 lights</a:t>
            </a:r>
          </a:p>
          <a:p>
            <a:pPr lvl="1"/>
            <a:r>
              <a:rPr lang="en-US" altLang="en-US" dirty="0"/>
              <a:t>8 on the inside and 8 on the outside</a:t>
            </a:r>
          </a:p>
          <a:p>
            <a:pPr lvl="1"/>
            <a:r>
              <a:rPr lang="en-US" altLang="en-US" dirty="0"/>
              <a:t>When an inside light is on, the corresponding outside light is on. </a:t>
            </a:r>
          </a:p>
          <a:p>
            <a:pPr lvl="1"/>
            <a:r>
              <a:rPr lang="en-US" altLang="en-US" dirty="0"/>
              <a:t>Lights may be switched on or off from either side.</a:t>
            </a:r>
          </a:p>
          <a:p>
            <a:pPr lvl="1"/>
            <a:r>
              <a:rPr lang="en-US" altLang="en-US" dirty="0"/>
              <a:t>Communication device is called the </a:t>
            </a:r>
            <a:r>
              <a:rPr lang="en-US" altLang="en-US" dirty="0">
                <a:solidFill>
                  <a:srgbClr val="C00000"/>
                </a:solidFill>
              </a:rPr>
              <a:t>external data bus (EDB)</a:t>
            </a:r>
            <a:r>
              <a:rPr lang="en-US" altLang="en-US" dirty="0"/>
              <a:t>.</a:t>
            </a:r>
          </a:p>
        </p:txBody>
      </p:sp>
      <p:pic>
        <p:nvPicPr>
          <p:cNvPr id="819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33900" y="4476369"/>
            <a:ext cx="4000500" cy="184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6"/>
          <p:cNvSpPr txBox="1">
            <a:spLocks noChangeArrowheads="1"/>
          </p:cNvSpPr>
          <p:nvPr/>
        </p:nvSpPr>
        <p:spPr bwMode="auto">
          <a:xfrm>
            <a:off x="315943" y="5383163"/>
            <a:ext cx="4065558" cy="8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4.3  Cutaway of the external data bus—note that one light bulb pair is on.</a:t>
            </a:r>
          </a:p>
        </p:txBody>
      </p:sp>
    </p:spTree>
    <p:extLst>
      <p:ext uri="{BB962C8B-B14F-4D97-AF65-F5344CB8AC3E}">
        <p14:creationId xmlns:p14="http://schemas.microsoft.com/office/powerpoint/2010/main" val="2215519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Selecting and Installing CPUs</a:t>
            </a:r>
          </a:p>
        </p:txBody>
      </p:sp>
      <p:sp>
        <p:nvSpPr>
          <p:cNvPr id="4" name="Content Placeholder 3"/>
          <p:cNvSpPr>
            <a:spLocks noGrp="1"/>
          </p:cNvSpPr>
          <p:nvPr>
            <p:ph idx="1"/>
          </p:nvPr>
        </p:nvSpPr>
        <p:spPr/>
        <p:txBody>
          <a:bodyPr/>
          <a:lstStyle/>
          <a:p>
            <a:r>
              <a:rPr lang="en-US" dirty="0"/>
              <a:t>Techs face challenges of:</a:t>
            </a:r>
          </a:p>
          <a:p>
            <a:pPr lvl="1"/>
            <a:r>
              <a:rPr lang="en-US" dirty="0"/>
              <a:t>Selecting the proper CPU</a:t>
            </a:r>
          </a:p>
          <a:p>
            <a:pPr lvl="1"/>
            <a:r>
              <a:rPr lang="en-US" dirty="0"/>
              <a:t>Installing several types of processors</a:t>
            </a:r>
          </a:p>
          <a:p>
            <a:pPr lvl="1"/>
            <a:r>
              <a:rPr lang="en-US" dirty="0"/>
              <a:t>Troubleshooting </a:t>
            </a:r>
          </a:p>
        </p:txBody>
      </p:sp>
    </p:spTree>
    <p:extLst>
      <p:ext uri="{BB962C8B-B14F-4D97-AF65-F5344CB8AC3E}">
        <p14:creationId xmlns:p14="http://schemas.microsoft.com/office/powerpoint/2010/main" val="19162911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en-US" dirty="0"/>
              <a:t>Selecting a CPU</a:t>
            </a:r>
          </a:p>
        </p:txBody>
      </p:sp>
      <p:sp>
        <p:nvSpPr>
          <p:cNvPr id="4" name="Content Placeholder 3"/>
          <p:cNvSpPr>
            <a:spLocks noGrp="1"/>
          </p:cNvSpPr>
          <p:nvPr>
            <p:ph idx="1"/>
          </p:nvPr>
        </p:nvSpPr>
        <p:spPr/>
        <p:txBody>
          <a:bodyPr/>
          <a:lstStyle/>
          <a:p>
            <a:r>
              <a:rPr lang="en-US" altLang="en-US" dirty="0"/>
              <a:t>Select a CPU the motherboard can support</a:t>
            </a:r>
          </a:p>
          <a:p>
            <a:pPr lvl="1"/>
            <a:r>
              <a:rPr lang="en-US" altLang="en-US" dirty="0"/>
              <a:t>Intel or AMD</a:t>
            </a:r>
          </a:p>
          <a:p>
            <a:r>
              <a:rPr lang="en-US" altLang="en-US" dirty="0"/>
              <a:t>If buying a motherboard with a CPU:</a:t>
            </a:r>
          </a:p>
          <a:p>
            <a:pPr lvl="1"/>
            <a:r>
              <a:rPr lang="en-US" altLang="en-US" dirty="0"/>
              <a:t>Select CPU appropriate for the intended purpose</a:t>
            </a:r>
          </a:p>
          <a:p>
            <a:r>
              <a:rPr lang="en-US" altLang="en-US" dirty="0"/>
              <a:t>Determine the type of socket on the motherboard</a:t>
            </a:r>
          </a:p>
          <a:p>
            <a:pPr lvl="1"/>
            <a:r>
              <a:rPr lang="en-US" altLang="en-US" dirty="0"/>
              <a:t>Check motherboard documentation or manufacturer</a:t>
            </a:r>
            <a:r>
              <a:rPr lang="fr-FR" altLang="ja-JP" dirty="0"/>
              <a:t>’</a:t>
            </a:r>
            <a:r>
              <a:rPr lang="en-US" altLang="en-US" dirty="0"/>
              <a:t>s web site</a:t>
            </a:r>
          </a:p>
          <a:p>
            <a:pPr lvl="1"/>
            <a:r>
              <a:rPr lang="en-US" altLang="en-US" dirty="0"/>
              <a:t>Learn which sockets go with which family of CPU</a:t>
            </a:r>
            <a:endParaRPr lang="en-US" dirty="0"/>
          </a:p>
        </p:txBody>
      </p:sp>
    </p:spTree>
    <p:extLst>
      <p:ext uri="{BB962C8B-B14F-4D97-AF65-F5344CB8AC3E}">
        <p14:creationId xmlns:p14="http://schemas.microsoft.com/office/powerpoint/2010/main" val="34251812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Selecting a CPU (</a:t>
            </a:r>
            <a:r>
              <a:rPr lang="en-US" i="1" dirty="0"/>
              <a:t>continued</a:t>
            </a:r>
            <a:r>
              <a:rPr lang="en-US" dirty="0"/>
              <a:t>)</a:t>
            </a:r>
          </a:p>
        </p:txBody>
      </p:sp>
      <p:sp>
        <p:nvSpPr>
          <p:cNvPr id="3" name="TextBox 5"/>
          <p:cNvSpPr txBox="1">
            <a:spLocks noChangeArrowheads="1"/>
          </p:cNvSpPr>
          <p:nvPr/>
        </p:nvSpPr>
        <p:spPr bwMode="auto">
          <a:xfrm>
            <a:off x="1676400" y="4679232"/>
            <a:ext cx="5715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4.33  Supported processors and socket type</a:t>
            </a: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25472" y="2494854"/>
            <a:ext cx="3293055" cy="1868292"/>
          </a:xfrm>
          <a:prstGeom prst="rect">
            <a:avLst/>
          </a:prstGeom>
        </p:spPr>
      </p:pic>
    </p:spTree>
    <p:extLst>
      <p:ext uri="{BB962C8B-B14F-4D97-AF65-F5344CB8AC3E}">
        <p14:creationId xmlns:p14="http://schemas.microsoft.com/office/powerpoint/2010/main" val="19809260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ltLang="en-US" dirty="0"/>
              <a:t>Selecting a CPU (</a:t>
            </a:r>
            <a:r>
              <a:rPr lang="en-US" altLang="en-US" i="1" dirty="0"/>
              <a:t>continued</a:t>
            </a:r>
            <a:r>
              <a:rPr lang="en-US" altLang="en-US" dirty="0"/>
              <a:t>)</a:t>
            </a:r>
          </a:p>
        </p:txBody>
      </p:sp>
      <p:graphicFrame>
        <p:nvGraphicFramePr>
          <p:cNvPr id="5" name="Table 4"/>
          <p:cNvGraphicFramePr>
            <a:graphicFrameLocks noGrp="1"/>
          </p:cNvGraphicFramePr>
          <p:nvPr>
            <p:extLst>
              <p:ext uri="{D42A27DB-BD31-4B8C-83A1-F6EECF244321}">
                <p14:modId xmlns:p14="http://schemas.microsoft.com/office/powerpoint/2010/main" val="4142679789"/>
              </p:ext>
            </p:extLst>
          </p:nvPr>
        </p:nvGraphicFramePr>
        <p:xfrm>
          <a:off x="647700" y="1738820"/>
          <a:ext cx="7848600" cy="3953030"/>
        </p:xfrm>
        <a:graphic>
          <a:graphicData uri="http://schemas.openxmlformats.org/drawingml/2006/table">
            <a:tbl>
              <a:tblPr firstRow="1" firstCol="1" bandRow="1">
                <a:solidFill>
                  <a:srgbClr val="F4EFC1"/>
                </a:solidFill>
              </a:tblPr>
              <a:tblGrid>
                <a:gridCol w="1684577">
                  <a:extLst>
                    <a:ext uri="{9D8B030D-6E8A-4147-A177-3AD203B41FA5}">
                      <a16:colId xmlns="" xmlns:a16="http://schemas.microsoft.com/office/drawing/2014/main" val="20000"/>
                    </a:ext>
                  </a:extLst>
                </a:gridCol>
                <a:gridCol w="677623">
                  <a:extLst>
                    <a:ext uri="{9D8B030D-6E8A-4147-A177-3AD203B41FA5}">
                      <a16:colId xmlns="" xmlns:a16="http://schemas.microsoft.com/office/drawing/2014/main" val="20001"/>
                    </a:ext>
                  </a:extLst>
                </a:gridCol>
                <a:gridCol w="5486400">
                  <a:extLst>
                    <a:ext uri="{9D8B030D-6E8A-4147-A177-3AD203B41FA5}">
                      <a16:colId xmlns="" xmlns:a16="http://schemas.microsoft.com/office/drawing/2014/main" val="20002"/>
                    </a:ext>
                  </a:extLst>
                </a:gridCol>
              </a:tblGrid>
              <a:tr h="328722">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4.2</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173038" marR="0" indent="0">
                        <a:lnSpc>
                          <a:spcPct val="115000"/>
                        </a:lnSpc>
                        <a:spcBef>
                          <a:spcPts val="0"/>
                        </a:spcBef>
                        <a:spcAft>
                          <a:spcPts val="600"/>
                        </a:spcAft>
                      </a:pPr>
                      <a:r>
                        <a:rPr lang="en-US" altLang="en-US" sz="2000" b="1" dirty="0">
                          <a:latin typeface="Calibri" panose="020F0502020204030204" pitchFamily="34" charset="0"/>
                        </a:rPr>
                        <a:t>Intel-based</a:t>
                      </a:r>
                      <a:r>
                        <a:rPr lang="en-US" altLang="en-US" sz="2000" b="1" baseline="0" dirty="0">
                          <a:latin typeface="Calibri" panose="020F0502020204030204" pitchFamily="34" charset="0"/>
                        </a:rPr>
                        <a:t> Sockets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pPr marL="0" marR="0">
                        <a:lnSpc>
                          <a:spcPct val="115000"/>
                        </a:lnSpc>
                        <a:spcBef>
                          <a:spcPts val="0"/>
                        </a:spcBef>
                        <a:spcAft>
                          <a:spcPts val="600"/>
                        </a:spcAft>
                      </a:pPr>
                      <a:endParaRPr lang="en-US" sz="1800" dirty="0">
                        <a:effectLst/>
                        <a:latin typeface="Times New Roman"/>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rgbClr val="1E307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411480">
                <a:tc gridSpan="2">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Socket</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CPU</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668882">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775</a:t>
                      </a:r>
                      <a:r>
                        <a:rPr lang="pt-BR" sz="1800" baseline="30000" dirty="0">
                          <a:effectLst/>
                          <a:latin typeface="Calibri" panose="020F0502020204030204" pitchFamily="34" charset="0"/>
                          <a:ea typeface="Times New Roman"/>
                        </a:rPr>
                        <a:t>1</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Pentium 4, Celeron, Pentium 4 Extreme Edition, Core 2 Duo, Core 2 Quad, Xeon, and many others</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20358">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1156</a:t>
                      </a:r>
                      <a:r>
                        <a:rPr lang="pt-BR" sz="1800" baseline="30000" dirty="0">
                          <a:effectLst/>
                          <a:latin typeface="Calibri" panose="020F0502020204030204" pitchFamily="34" charset="0"/>
                          <a:ea typeface="Times New Roman"/>
                        </a:rPr>
                        <a:t>2</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Core i3/i5/i7, Pentium, Celeron, Xeon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20358">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1155</a:t>
                      </a:r>
                      <a:r>
                        <a:rPr lang="pt-BR" sz="1800" baseline="30000" dirty="0">
                          <a:effectLst/>
                          <a:latin typeface="Calibri" panose="020F0502020204030204" pitchFamily="34" charset="0"/>
                          <a:ea typeface="Times New Roman"/>
                        </a:rPr>
                        <a:t>3</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Core i3/i5/i7, Pentium, Celeron, Xeon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20358">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1366</a:t>
                      </a:r>
                      <a:r>
                        <a:rPr lang="pt-BR" sz="1800" baseline="30000" dirty="0">
                          <a:effectLst/>
                          <a:latin typeface="Calibri" panose="020F0502020204030204" pitchFamily="34" charset="0"/>
                          <a:ea typeface="Times New Roman"/>
                        </a:rPr>
                        <a:t>4</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Core i7, Xeon, Celeron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420358">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2011</a:t>
                      </a:r>
                      <a:r>
                        <a:rPr lang="pt-BR" sz="1800" baseline="30000" dirty="0">
                          <a:effectLst/>
                          <a:latin typeface="Calibri" panose="020F0502020204030204" pitchFamily="34" charset="0"/>
                          <a:ea typeface="Times New Roman"/>
                        </a:rPr>
                        <a:t>5</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Core i7, Core i7 Extreme Edition, Xeon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420358">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1150</a:t>
                      </a:r>
                      <a:r>
                        <a:rPr lang="pt-BR" sz="1800" baseline="30000" dirty="0">
                          <a:effectLst/>
                          <a:latin typeface="Calibri" panose="020F0502020204030204" pitchFamily="34" charset="0"/>
                          <a:ea typeface="Times New Roman"/>
                        </a:rPr>
                        <a:t>6</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Core i3/i5/i7, Pentium, Celeron, Xeon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420358">
                <a:tc gridSpan="2">
                  <a:txBody>
                    <a:bodyPr/>
                    <a:lstStyle/>
                    <a:p>
                      <a:pPr marL="0" marR="0">
                        <a:lnSpc>
                          <a:spcPct val="100000"/>
                        </a:lnSpc>
                        <a:spcBef>
                          <a:spcPts val="0"/>
                        </a:spcBef>
                        <a:spcAft>
                          <a:spcPts val="600"/>
                        </a:spcAft>
                      </a:pPr>
                      <a:r>
                        <a:rPr lang="pt-BR" sz="1800" dirty="0">
                          <a:effectLst/>
                          <a:latin typeface="Calibri" panose="020F0502020204030204" pitchFamily="34" charset="0"/>
                          <a:ea typeface="Times New Roman"/>
                        </a:rPr>
                        <a:t>LGA 1151</a:t>
                      </a:r>
                      <a:r>
                        <a:rPr lang="pt-BR" sz="1800" baseline="30000" dirty="0">
                          <a:effectLst/>
                          <a:latin typeface="Calibri" panose="020F0502020204030204" pitchFamily="34" charset="0"/>
                          <a:ea typeface="Times New Roman"/>
                        </a:rPr>
                        <a:t>7</a:t>
                      </a:r>
                      <a:endParaRPr lang="en-US" sz="1800" baseline="30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a:txBody>
                    <a:bodyPr/>
                    <a:lstStyle/>
                    <a:p>
                      <a:pPr marL="0" marR="0">
                        <a:lnSpc>
                          <a:spcPct val="115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Core i3/i5/i7, Pentium, Celeron, Xeon</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7584443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dirty="0"/>
              <a:t>Selecting a CPU (</a:t>
            </a:r>
            <a:r>
              <a:rPr lang="en-US" i="1" dirty="0"/>
              <a:t>continued</a:t>
            </a:r>
            <a:r>
              <a:rPr lang="en-US" dirty="0"/>
              <a:t>)</a:t>
            </a:r>
            <a:endParaRPr lang="en-US" altLang="en-US" dirty="0"/>
          </a:p>
        </p:txBody>
      </p:sp>
      <p:graphicFrame>
        <p:nvGraphicFramePr>
          <p:cNvPr id="6" name="Table 5"/>
          <p:cNvGraphicFramePr>
            <a:graphicFrameLocks noGrp="1"/>
          </p:cNvGraphicFramePr>
          <p:nvPr>
            <p:extLst>
              <p:ext uri="{D42A27DB-BD31-4B8C-83A1-F6EECF244321}">
                <p14:modId xmlns:p14="http://schemas.microsoft.com/office/powerpoint/2010/main" val="386186655"/>
              </p:ext>
            </p:extLst>
          </p:nvPr>
        </p:nvGraphicFramePr>
        <p:xfrm>
          <a:off x="895350" y="1822928"/>
          <a:ext cx="7353300" cy="3892072"/>
        </p:xfrm>
        <a:graphic>
          <a:graphicData uri="http://schemas.openxmlformats.org/drawingml/2006/table">
            <a:tbl>
              <a:tblPr firstRow="1" firstCol="1" bandRow="1">
                <a:solidFill>
                  <a:srgbClr val="F4EFC1"/>
                </a:solidFill>
              </a:tblPr>
              <a:tblGrid>
                <a:gridCol w="1684577">
                  <a:extLst>
                    <a:ext uri="{9D8B030D-6E8A-4147-A177-3AD203B41FA5}">
                      <a16:colId xmlns="" xmlns:a16="http://schemas.microsoft.com/office/drawing/2014/main" val="20000"/>
                    </a:ext>
                  </a:extLst>
                </a:gridCol>
                <a:gridCol w="1172923">
                  <a:extLst>
                    <a:ext uri="{9D8B030D-6E8A-4147-A177-3AD203B41FA5}">
                      <a16:colId xmlns="" xmlns:a16="http://schemas.microsoft.com/office/drawing/2014/main" val="20001"/>
                    </a:ext>
                  </a:extLst>
                </a:gridCol>
                <a:gridCol w="4495800">
                  <a:extLst>
                    <a:ext uri="{9D8B030D-6E8A-4147-A177-3AD203B41FA5}">
                      <a16:colId xmlns="" xmlns:a16="http://schemas.microsoft.com/office/drawing/2014/main" val="20002"/>
                    </a:ext>
                  </a:extLst>
                </a:gridCol>
              </a:tblGrid>
              <a:tr h="328722">
                <a:tc>
                  <a:txBody>
                    <a:bodyPr/>
                    <a:lstStyle/>
                    <a:p>
                      <a:pPr marL="57150" marR="0" indent="0">
                        <a:lnSpc>
                          <a:spcPct val="115000"/>
                        </a:lnSpc>
                        <a:spcBef>
                          <a:spcPts val="0"/>
                        </a:spcBef>
                        <a:spcAft>
                          <a:spcPts val="600"/>
                        </a:spcAft>
                      </a:pPr>
                      <a:r>
                        <a:rPr lang="en-US" sz="2000" b="1" kern="1200" dirty="0">
                          <a:solidFill>
                            <a:schemeClr val="bg1"/>
                          </a:solidFill>
                          <a:latin typeface="Calibri" panose="020F0502020204030204" pitchFamily="34" charset="0"/>
                          <a:ea typeface="+mn-ea"/>
                          <a:cs typeface="+mn-cs"/>
                        </a:rPr>
                        <a:t>Table 4.3</a:t>
                      </a: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gridSpan="2">
                  <a:txBody>
                    <a:bodyPr/>
                    <a:lstStyle/>
                    <a:p>
                      <a:pPr marL="173038" marR="0" indent="0">
                        <a:lnSpc>
                          <a:spcPct val="115000"/>
                        </a:lnSpc>
                        <a:spcBef>
                          <a:spcPts val="0"/>
                        </a:spcBef>
                        <a:spcAft>
                          <a:spcPts val="600"/>
                        </a:spcAft>
                      </a:pPr>
                      <a:r>
                        <a:rPr lang="en-US" altLang="en-US" sz="2000" b="1" dirty="0">
                          <a:latin typeface="Calibri" panose="020F0502020204030204" pitchFamily="34" charset="0"/>
                        </a:rPr>
                        <a:t>AMD-based</a:t>
                      </a:r>
                      <a:r>
                        <a:rPr lang="en-US" altLang="en-US" sz="2000" b="1" baseline="0" dirty="0">
                          <a:latin typeface="Calibri" panose="020F0502020204030204" pitchFamily="34" charset="0"/>
                        </a:rPr>
                        <a:t> Sockets</a:t>
                      </a:r>
                      <a:endParaRPr lang="en-US" sz="2000" b="1" dirty="0">
                        <a:effectLst/>
                        <a:latin typeface="Calibri" panose="020F0502020204030204" pitchFamily="34" charset="0"/>
                        <a:ea typeface="Times New Roman"/>
                      </a:endParaRPr>
                    </a:p>
                  </a:txBody>
                  <a:tcPr marL="68580" marR="68580" marT="0" marB="0"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A420"/>
                    </a:solidFill>
                  </a:tcPr>
                </a:tc>
                <a:tc hMerge="1">
                  <a:txBody>
                    <a:bodyPr/>
                    <a:lstStyle/>
                    <a:p>
                      <a:endParaRPr lang="en-US"/>
                    </a:p>
                  </a:txBody>
                  <a:tcPr/>
                </a:tc>
                <a:extLst>
                  <a:ext uri="{0D108BD9-81ED-4DB2-BD59-A6C34878D82A}">
                    <a16:rowId xmlns="" xmlns:a16="http://schemas.microsoft.com/office/drawing/2014/main" val="10000"/>
                  </a:ext>
                </a:extLst>
              </a:tr>
              <a:tr h="335280">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Socket</a:t>
                      </a:r>
                      <a:endParaRPr lang="en-US" sz="20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15000"/>
                        </a:lnSpc>
                        <a:spcBef>
                          <a:spcPts val="0"/>
                        </a:spcBef>
                        <a:spcAft>
                          <a:spcPts val="600"/>
                        </a:spcAft>
                      </a:pPr>
                      <a:r>
                        <a:rPr lang="en-US" sz="2000" b="1" dirty="0">
                          <a:effectLst/>
                          <a:latin typeface="Calibri" panose="020F0502020204030204" pitchFamily="34" charset="0"/>
                          <a:ea typeface="Times New Roman"/>
                        </a:rPr>
                        <a:t>Pins</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15000"/>
                        </a:lnSpc>
                        <a:spcBef>
                          <a:spcPts val="0"/>
                        </a:spcBef>
                        <a:spcAft>
                          <a:spcPts val="600"/>
                        </a:spcAft>
                        <a:buClrTx/>
                        <a:buSzTx/>
                        <a:buFontTx/>
                        <a:buNone/>
                        <a:tabLst/>
                        <a:defRPr/>
                      </a:pPr>
                      <a:r>
                        <a:rPr lang="en-US" sz="2000" b="1" dirty="0">
                          <a:effectLst/>
                          <a:latin typeface="Calibri" panose="020F0502020204030204" pitchFamily="34" charset="0"/>
                          <a:ea typeface="Times New Roman"/>
                        </a:rPr>
                        <a:t>CPU</a:t>
                      </a:r>
                      <a:endParaRPr lang="en-US" sz="20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461779">
                <a:tc>
                  <a:txBody>
                    <a:bodyPr/>
                    <a:lstStyle/>
                    <a:p>
                      <a:pPr marL="0" marR="0">
                        <a:lnSpc>
                          <a:spcPct val="150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AM3</a:t>
                      </a:r>
                      <a:r>
                        <a:rPr lang="en-US" sz="1800" kern="1200" baseline="30000" dirty="0">
                          <a:solidFill>
                            <a:schemeClr val="tx1"/>
                          </a:solidFill>
                          <a:effectLst/>
                          <a:latin typeface="Calibri" panose="020F0502020204030204" pitchFamily="34" charset="0"/>
                          <a:ea typeface="+mn-ea"/>
                          <a:cs typeface="+mn-cs"/>
                        </a:rPr>
                        <a:t>1</a:t>
                      </a: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941</a:t>
                      </a: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kern="1200" dirty="0">
                          <a:solidFill>
                            <a:schemeClr val="tx1"/>
                          </a:solidFill>
                          <a:effectLst/>
                          <a:latin typeface="Calibri" panose="020F0502020204030204" pitchFamily="34" charset="0"/>
                          <a:ea typeface="+mn-ea"/>
                          <a:cs typeface="+mn-cs"/>
                        </a:rPr>
                        <a:t>Phenom II, Athlon II, Sempron, Opteron</a:t>
                      </a: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461779">
                <a:tc>
                  <a:txBody>
                    <a:bodyPr/>
                    <a:lstStyle/>
                    <a:p>
                      <a:pPr marL="0" marR="0">
                        <a:lnSpc>
                          <a:spcPct val="150000"/>
                        </a:lnSpc>
                        <a:spcBef>
                          <a:spcPts val="0"/>
                        </a:spcBef>
                        <a:spcAft>
                          <a:spcPts val="600"/>
                        </a:spcAft>
                      </a:pPr>
                      <a:r>
                        <a:rPr lang="en-US" sz="1800" dirty="0">
                          <a:effectLst/>
                          <a:latin typeface="Calibri" panose="020F0502020204030204" pitchFamily="34" charset="0"/>
                        </a:rPr>
                        <a:t>AM3+</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942</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FX</a:t>
                      </a:r>
                      <a:endParaRPr lang="en-US" sz="18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461779">
                <a:tc>
                  <a:txBody>
                    <a:bodyPr/>
                    <a:lstStyle/>
                    <a:p>
                      <a:pPr marL="0" marR="0">
                        <a:lnSpc>
                          <a:spcPct val="150000"/>
                        </a:lnSpc>
                        <a:spcBef>
                          <a:spcPts val="0"/>
                        </a:spcBef>
                        <a:spcAft>
                          <a:spcPts val="600"/>
                        </a:spcAft>
                      </a:pPr>
                      <a:r>
                        <a:rPr lang="en-US" sz="1800" dirty="0">
                          <a:effectLst/>
                          <a:latin typeface="Calibri" panose="020F0502020204030204" pitchFamily="34" charset="0"/>
                        </a:rPr>
                        <a:t>FM1</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905</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A-Series</a:t>
                      </a:r>
                      <a:r>
                        <a:rPr lang="en-US" sz="1800" baseline="30000" dirty="0">
                          <a:effectLst/>
                          <a:latin typeface="Calibri" panose="020F0502020204030204" pitchFamily="34" charset="0"/>
                        </a:rPr>
                        <a:t>2</a:t>
                      </a:r>
                      <a:endParaRPr lang="en-US" sz="1800" baseline="300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461779">
                <a:tc>
                  <a:txBody>
                    <a:bodyPr/>
                    <a:lstStyle/>
                    <a:p>
                      <a:pPr marL="0" marR="0">
                        <a:lnSpc>
                          <a:spcPct val="150000"/>
                        </a:lnSpc>
                        <a:spcBef>
                          <a:spcPts val="0"/>
                        </a:spcBef>
                        <a:spcAft>
                          <a:spcPts val="600"/>
                        </a:spcAft>
                      </a:pPr>
                      <a:r>
                        <a:rPr lang="en-US" sz="1800" dirty="0">
                          <a:effectLst/>
                          <a:latin typeface="Calibri" panose="020F0502020204030204" pitchFamily="34" charset="0"/>
                        </a:rPr>
                        <a:t>FM2</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904</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A-Series</a:t>
                      </a:r>
                      <a:endParaRPr lang="en-US" sz="18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461779">
                <a:tc>
                  <a:txBody>
                    <a:bodyPr/>
                    <a:lstStyle/>
                    <a:p>
                      <a:pPr marL="0" marR="0">
                        <a:lnSpc>
                          <a:spcPct val="150000"/>
                        </a:lnSpc>
                        <a:spcBef>
                          <a:spcPts val="0"/>
                        </a:spcBef>
                        <a:spcAft>
                          <a:spcPts val="600"/>
                        </a:spcAft>
                      </a:pPr>
                      <a:r>
                        <a:rPr lang="en-US" sz="1800" dirty="0">
                          <a:effectLst/>
                          <a:latin typeface="Calibri" panose="020F0502020204030204" pitchFamily="34" charset="0"/>
                        </a:rPr>
                        <a:t>FM2+</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906</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A-Series</a:t>
                      </a:r>
                      <a:endParaRPr lang="en-US" sz="18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461779">
                <a:tc>
                  <a:txBody>
                    <a:bodyPr/>
                    <a:lstStyle/>
                    <a:p>
                      <a:pPr marL="0" marR="0">
                        <a:lnSpc>
                          <a:spcPct val="150000"/>
                        </a:lnSpc>
                        <a:spcBef>
                          <a:spcPts val="0"/>
                        </a:spcBef>
                        <a:spcAft>
                          <a:spcPts val="600"/>
                        </a:spcAft>
                      </a:pPr>
                      <a:r>
                        <a:rPr lang="en-US" sz="1800" dirty="0">
                          <a:effectLst/>
                          <a:latin typeface="Calibri" panose="020F0502020204030204" pitchFamily="34" charset="0"/>
                        </a:rPr>
                        <a:t>G34</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1974</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Opteron</a:t>
                      </a:r>
                      <a:endParaRPr lang="en-US" sz="18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420358">
                <a:tc>
                  <a:txBody>
                    <a:bodyPr/>
                    <a:lstStyle/>
                    <a:p>
                      <a:pPr marL="0" marR="0">
                        <a:lnSpc>
                          <a:spcPct val="150000"/>
                        </a:lnSpc>
                        <a:spcBef>
                          <a:spcPts val="0"/>
                        </a:spcBef>
                        <a:spcAft>
                          <a:spcPts val="600"/>
                        </a:spcAft>
                      </a:pPr>
                      <a:r>
                        <a:rPr lang="en-US" sz="1800" dirty="0">
                          <a:effectLst/>
                          <a:latin typeface="Calibri" panose="020F0502020204030204" pitchFamily="34" charset="0"/>
                        </a:rPr>
                        <a:t>C32</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1207</a:t>
                      </a:r>
                      <a:endParaRPr lang="en-US" sz="1800" dirty="0">
                        <a:effectLst/>
                        <a:latin typeface="Calibri" panose="020F0502020204030204" pitchFamily="34" charset="0"/>
                        <a:ea typeface="Times New Roman"/>
                      </a:endParaRPr>
                    </a:p>
                  </a:txBody>
                  <a:tcPr marL="68580" marR="68580" marT="0" marB="0">
                    <a:lnL w="1270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nSpc>
                          <a:spcPct val="150000"/>
                        </a:lnSpc>
                        <a:spcBef>
                          <a:spcPts val="0"/>
                        </a:spcBef>
                        <a:spcAft>
                          <a:spcPts val="600"/>
                        </a:spcAft>
                      </a:pPr>
                      <a:r>
                        <a:rPr lang="en-US" sz="1800" dirty="0">
                          <a:effectLst/>
                          <a:latin typeface="Calibri" panose="020F0502020204030204" pitchFamily="34" charset="0"/>
                        </a:rPr>
                        <a:t>Opteron</a:t>
                      </a:r>
                      <a:endParaRPr lang="en-US" sz="1800" dirty="0">
                        <a:effectLst/>
                        <a:latin typeface="Calibri" panose="020F0502020204030204" pitchFamily="34" charset="0"/>
                        <a:ea typeface="Times New Roman"/>
                      </a:endParaRPr>
                    </a:p>
                  </a:txBody>
                  <a:tcPr marL="68580" marR="68580" marT="0" marB="0">
                    <a:lnL w="63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1E3075"/>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26587941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ltLang="en-US" dirty="0"/>
              <a:t>Installation Issues</a:t>
            </a:r>
          </a:p>
        </p:txBody>
      </p:sp>
      <p:sp>
        <p:nvSpPr>
          <p:cNvPr id="6" name="Content Placeholder 5"/>
          <p:cNvSpPr>
            <a:spLocks noGrp="1"/>
          </p:cNvSpPr>
          <p:nvPr>
            <p:ph idx="1"/>
          </p:nvPr>
        </p:nvSpPr>
        <p:spPr/>
        <p:txBody>
          <a:bodyPr/>
          <a:lstStyle/>
          <a:p>
            <a:r>
              <a:rPr lang="en-US" altLang="en-US" dirty="0"/>
              <a:t>Pay careful attention to: </a:t>
            </a:r>
          </a:p>
          <a:p>
            <a:pPr lvl="1"/>
            <a:r>
              <a:rPr lang="en-US" altLang="en-US" dirty="0"/>
              <a:t>CPU pins</a:t>
            </a:r>
          </a:p>
          <a:p>
            <a:pPr lvl="1"/>
            <a:r>
              <a:rPr lang="en-US" altLang="en-US" dirty="0"/>
              <a:t>Power supply</a:t>
            </a:r>
          </a:p>
          <a:p>
            <a:pPr lvl="1"/>
            <a:r>
              <a:rPr lang="en-US" altLang="en-US" dirty="0"/>
              <a:t>Adequate cooling</a:t>
            </a:r>
          </a:p>
          <a:p>
            <a:r>
              <a:rPr lang="en-US" altLang="en-US" dirty="0"/>
              <a:t>Consider whether to leave CPU at stock settings or overclock it</a:t>
            </a:r>
            <a:endParaRPr lang="en-US" dirty="0"/>
          </a:p>
        </p:txBody>
      </p:sp>
    </p:spTree>
    <p:extLst>
      <p:ext uri="{BB962C8B-B14F-4D97-AF65-F5344CB8AC3E}">
        <p14:creationId xmlns:p14="http://schemas.microsoft.com/office/powerpoint/2010/main" val="38028995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ltLang="en-US" dirty="0"/>
              <a:t>Socket Types</a:t>
            </a:r>
          </a:p>
        </p:txBody>
      </p:sp>
      <p:sp>
        <p:nvSpPr>
          <p:cNvPr id="4" name="Content Placeholder 3"/>
          <p:cNvSpPr>
            <a:spLocks noGrp="1"/>
          </p:cNvSpPr>
          <p:nvPr>
            <p:ph idx="1"/>
          </p:nvPr>
        </p:nvSpPr>
        <p:spPr/>
        <p:txBody>
          <a:bodyPr/>
          <a:lstStyle/>
          <a:p>
            <a:r>
              <a:rPr lang="en-US" altLang="en-US" dirty="0"/>
              <a:t>Socket types</a:t>
            </a:r>
          </a:p>
          <a:p>
            <a:pPr lvl="1"/>
            <a:r>
              <a:rPr lang="en-US" altLang="en-US" dirty="0"/>
              <a:t>Intel processors use a land grid array (LGA) package</a:t>
            </a:r>
          </a:p>
          <a:p>
            <a:pPr lvl="1"/>
            <a:r>
              <a:rPr lang="en-US" altLang="en-US" dirty="0"/>
              <a:t>AMD CPU pins align with socket holes—a pin grid array (PGA)</a:t>
            </a:r>
          </a:p>
          <a:p>
            <a:pPr lvl="1"/>
            <a:r>
              <a:rPr lang="en-US" altLang="en-US" dirty="0"/>
              <a:t>CPUs and sockets keyed to help prevent misalignment and incorrect insertion</a:t>
            </a:r>
          </a:p>
          <a:p>
            <a:pPr lvl="2"/>
            <a:r>
              <a:rPr lang="en-US" altLang="en-US" dirty="0">
                <a:solidFill>
                  <a:srgbClr val="C00000"/>
                </a:solidFill>
              </a:rPr>
              <a:t>Zero Insertion Force (ZIF) sockets</a:t>
            </a:r>
            <a:endParaRPr lang="en-US" dirty="0"/>
          </a:p>
        </p:txBody>
      </p:sp>
    </p:spTree>
    <p:extLst>
      <p:ext uri="{BB962C8B-B14F-4D97-AF65-F5344CB8AC3E}">
        <p14:creationId xmlns:p14="http://schemas.microsoft.com/office/powerpoint/2010/main" val="1739118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ltLang="en-US" dirty="0"/>
              <a:t>Socket Types (</a:t>
            </a:r>
            <a:r>
              <a:rPr lang="en-US" altLang="en-US" i="1" dirty="0"/>
              <a:t>continued</a:t>
            </a:r>
            <a:r>
              <a:rPr lang="en-US" altLang="en-US" dirty="0"/>
              <a:t>)</a:t>
            </a:r>
          </a:p>
        </p:txBody>
      </p:sp>
      <p:pic>
        <p:nvPicPr>
          <p:cNvPr id="65539"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1219200"/>
            <a:ext cx="276542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TextBox 5"/>
          <p:cNvSpPr txBox="1">
            <a:spLocks noChangeArrowheads="1"/>
          </p:cNvSpPr>
          <p:nvPr/>
        </p:nvSpPr>
        <p:spPr bwMode="auto">
          <a:xfrm>
            <a:off x="381000" y="4953000"/>
            <a:ext cx="2765425"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4.34  Intel-based socket with pins</a:t>
            </a:r>
          </a:p>
        </p:txBody>
      </p:sp>
      <p:pic>
        <p:nvPicPr>
          <p:cNvPr id="65541" name="Picture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67200" y="4181475"/>
            <a:ext cx="36861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2" name="TextBox 5"/>
          <p:cNvSpPr txBox="1">
            <a:spLocks noChangeArrowheads="1"/>
          </p:cNvSpPr>
          <p:nvPr/>
        </p:nvSpPr>
        <p:spPr bwMode="auto">
          <a:xfrm>
            <a:off x="3878263" y="6031375"/>
            <a:ext cx="457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4.36  Underside and top of a CPU</a:t>
            </a:r>
          </a:p>
        </p:txBody>
      </p:sp>
      <p:pic>
        <p:nvPicPr>
          <p:cNvPr id="65543" name="Picture 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1295400"/>
            <a:ext cx="2286000"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4" name="TextBox 5"/>
          <p:cNvSpPr txBox="1">
            <a:spLocks noChangeArrowheads="1"/>
          </p:cNvSpPr>
          <p:nvPr/>
        </p:nvSpPr>
        <p:spPr bwMode="auto">
          <a:xfrm>
            <a:off x="3779838" y="2311400"/>
            <a:ext cx="2763837"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4.35  AMD-based socket without pins</a:t>
            </a:r>
          </a:p>
        </p:txBody>
      </p:sp>
    </p:spTree>
    <p:extLst>
      <p:ext uri="{BB962C8B-B14F-4D97-AF65-F5344CB8AC3E}">
        <p14:creationId xmlns:p14="http://schemas.microsoft.com/office/powerpoint/2010/main" val="4367878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ltLang="en-US" dirty="0"/>
              <a:t>Socket Types (</a:t>
            </a:r>
            <a:r>
              <a:rPr lang="en-US" altLang="en-US" i="1" dirty="0"/>
              <a:t>continued</a:t>
            </a:r>
            <a:r>
              <a:rPr lang="en-US" altLang="en-US" dirty="0"/>
              <a:t>)</a:t>
            </a:r>
          </a:p>
        </p:txBody>
      </p:sp>
      <p:sp>
        <p:nvSpPr>
          <p:cNvPr id="66563" name="TextBox 5"/>
          <p:cNvSpPr txBox="1">
            <a:spLocks noChangeArrowheads="1"/>
          </p:cNvSpPr>
          <p:nvPr/>
        </p:nvSpPr>
        <p:spPr bwMode="auto">
          <a:xfrm>
            <a:off x="304800" y="4572000"/>
            <a:ext cx="4114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4.37  Moving the release arm</a:t>
            </a:r>
          </a:p>
        </p:txBody>
      </p:sp>
      <p:sp>
        <p:nvSpPr>
          <p:cNvPr id="66564" name="TextBox 5"/>
          <p:cNvSpPr txBox="1">
            <a:spLocks noChangeArrowheads="1"/>
          </p:cNvSpPr>
          <p:nvPr/>
        </p:nvSpPr>
        <p:spPr bwMode="auto">
          <a:xfrm>
            <a:off x="5181600" y="4572000"/>
            <a:ext cx="3733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4.38  Fully opened socket </a:t>
            </a:r>
          </a:p>
        </p:txBody>
      </p:sp>
      <p:pic>
        <p:nvPicPr>
          <p:cNvPr id="66565"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0100" y="1779588"/>
            <a:ext cx="3124200"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6" name="Picture 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71671" y="1725613"/>
            <a:ext cx="2874963"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2546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altLang="en-US" dirty="0"/>
              <a:t>Cooling</a:t>
            </a:r>
          </a:p>
        </p:txBody>
      </p:sp>
      <p:sp>
        <p:nvSpPr>
          <p:cNvPr id="4" name="Content Placeholder 3"/>
          <p:cNvSpPr>
            <a:spLocks noGrp="1"/>
          </p:cNvSpPr>
          <p:nvPr>
            <p:ph idx="1"/>
          </p:nvPr>
        </p:nvSpPr>
        <p:spPr/>
        <p:txBody>
          <a:bodyPr/>
          <a:lstStyle/>
          <a:p>
            <a:r>
              <a:rPr lang="en-US" altLang="en-US" dirty="0"/>
              <a:t>CPUs heat up due to electrical power consumption (wattage).</a:t>
            </a:r>
          </a:p>
          <a:p>
            <a:r>
              <a:rPr lang="en-US" altLang="en-US" dirty="0"/>
              <a:t>Most CPUs use a combination of </a:t>
            </a:r>
            <a:r>
              <a:rPr lang="en-US" altLang="en-US" dirty="0">
                <a:solidFill>
                  <a:srgbClr val="C00000"/>
                </a:solidFill>
              </a:rPr>
              <a:t>heat sink </a:t>
            </a:r>
            <a:r>
              <a:rPr lang="en-US" altLang="en-US" dirty="0"/>
              <a:t>and fan assembly to keep them within normal operating temperatures.</a:t>
            </a:r>
          </a:p>
        </p:txBody>
      </p:sp>
      <p:pic>
        <p:nvPicPr>
          <p:cNvPr id="67588"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53000" y="3657600"/>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TextBox 5"/>
          <p:cNvSpPr txBox="1">
            <a:spLocks noChangeArrowheads="1"/>
          </p:cNvSpPr>
          <p:nvPr/>
        </p:nvSpPr>
        <p:spPr bwMode="auto">
          <a:xfrm>
            <a:off x="1295400" y="4725399"/>
            <a:ext cx="36243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nSpc>
                <a:spcPct val="100000"/>
              </a:lnSpc>
            </a:pPr>
            <a:r>
              <a:rPr lang="en-US" altLang="en-US" dirty="0"/>
              <a:t>Figure 4.39  Intel stock heat sink </a:t>
            </a:r>
            <a:br>
              <a:rPr lang="en-US" altLang="en-US" dirty="0"/>
            </a:br>
            <a:r>
              <a:rPr lang="en-US" altLang="en-US" dirty="0"/>
              <a:t>and fan assembly</a:t>
            </a:r>
          </a:p>
        </p:txBody>
      </p:sp>
    </p:spTree>
    <p:extLst>
      <p:ext uri="{BB962C8B-B14F-4D97-AF65-F5344CB8AC3E}">
        <p14:creationId xmlns:p14="http://schemas.microsoft.com/office/powerpoint/2010/main" val="819962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en-US" dirty="0"/>
              <a:t>Talking to the Man (</a:t>
            </a:r>
            <a:r>
              <a:rPr lang="en-US" altLang="en-US" i="1" dirty="0"/>
              <a:t>continued</a:t>
            </a:r>
            <a:r>
              <a:rPr lang="en-US" altLang="en-US" dirty="0"/>
              <a:t>)</a:t>
            </a:r>
          </a:p>
        </p:txBody>
      </p:sp>
      <p:sp>
        <p:nvSpPr>
          <p:cNvPr id="2" name="Content Placeholder 1"/>
          <p:cNvSpPr>
            <a:spLocks noGrp="1"/>
          </p:cNvSpPr>
          <p:nvPr>
            <p:ph idx="1"/>
          </p:nvPr>
        </p:nvSpPr>
        <p:spPr/>
        <p:txBody>
          <a:bodyPr/>
          <a:lstStyle/>
          <a:p>
            <a:r>
              <a:rPr lang="en-US" dirty="0"/>
              <a:t>Voltage applied to a little wire “flips the switch.”</a:t>
            </a:r>
          </a:p>
        </p:txBody>
      </p:sp>
      <p:sp>
        <p:nvSpPr>
          <p:cNvPr id="10243" name="TextBox 3"/>
          <p:cNvSpPr txBox="1">
            <a:spLocks noChangeArrowheads="1"/>
          </p:cNvSpPr>
          <p:nvPr/>
        </p:nvSpPr>
        <p:spPr bwMode="auto">
          <a:xfrm>
            <a:off x="2075163" y="5746032"/>
            <a:ext cx="499367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eaLnBrk="1" hangingPunct="1"/>
            <a:r>
              <a:rPr lang="en-US" altLang="en-US" dirty="0"/>
              <a:t>Figure 4.4  Close-up of the underside of a CPU</a:t>
            </a:r>
          </a:p>
        </p:txBody>
      </p:sp>
      <p:pic>
        <p:nvPicPr>
          <p:cNvPr id="10244"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49364" y="2362200"/>
            <a:ext cx="404527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6130971"/>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sp>
        <p:nvSpPr>
          <p:cNvPr id="5" name="Content Placeholder 4"/>
          <p:cNvSpPr>
            <a:spLocks noGrp="1"/>
          </p:cNvSpPr>
          <p:nvPr>
            <p:ph idx="1"/>
          </p:nvPr>
        </p:nvSpPr>
        <p:spPr/>
        <p:txBody>
          <a:bodyPr/>
          <a:lstStyle/>
          <a:p>
            <a:r>
              <a:rPr lang="en-US" dirty="0"/>
              <a:t>OEM CPU coolers</a:t>
            </a:r>
          </a:p>
          <a:p>
            <a:pPr lvl="1"/>
            <a:r>
              <a:rPr lang="en-US" dirty="0"/>
              <a:t>Heat sink and fan assemblies included with a retail-boxed CPU</a:t>
            </a:r>
          </a:p>
          <a:p>
            <a:r>
              <a:rPr lang="en-US" dirty="0"/>
              <a:t>Specialized CPU coolers</a:t>
            </a:r>
          </a:p>
          <a:p>
            <a:pPr lvl="1"/>
            <a:r>
              <a:rPr lang="en-US" dirty="0"/>
              <a:t>Third-party heat-sink and fan assemblies for a variety of CPUs</a:t>
            </a:r>
          </a:p>
          <a:p>
            <a:pPr lvl="1"/>
            <a:r>
              <a:rPr lang="en-US" dirty="0"/>
              <a:t>Usually exceed the OEM heat sinks in the amount of heat they dissipate</a:t>
            </a:r>
          </a:p>
        </p:txBody>
      </p:sp>
    </p:spTree>
    <p:extLst>
      <p:ext uri="{BB962C8B-B14F-4D97-AF65-F5344CB8AC3E}">
        <p14:creationId xmlns:p14="http://schemas.microsoft.com/office/powerpoint/2010/main" val="26805732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pic>
        <p:nvPicPr>
          <p:cNvPr id="69635"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607420"/>
            <a:ext cx="4572000"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Box 5"/>
          <p:cNvSpPr txBox="1">
            <a:spLocks noChangeArrowheads="1"/>
          </p:cNvSpPr>
          <p:nvPr/>
        </p:nvSpPr>
        <p:spPr bwMode="auto">
          <a:xfrm>
            <a:off x="2247900" y="55174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4.40  Cool retail heat sink</a:t>
            </a:r>
          </a:p>
        </p:txBody>
      </p:sp>
    </p:spTree>
    <p:extLst>
      <p:ext uri="{BB962C8B-B14F-4D97-AF65-F5344CB8AC3E}">
        <p14:creationId xmlns:p14="http://schemas.microsoft.com/office/powerpoint/2010/main" val="12760041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sp>
        <p:nvSpPr>
          <p:cNvPr id="4" name="Content Placeholder 3"/>
          <p:cNvSpPr>
            <a:spLocks noGrp="1"/>
          </p:cNvSpPr>
          <p:nvPr>
            <p:ph idx="1"/>
          </p:nvPr>
        </p:nvSpPr>
        <p:spPr/>
        <p:txBody>
          <a:bodyPr/>
          <a:lstStyle/>
          <a:p>
            <a:r>
              <a:rPr lang="en-US" altLang="en-US" dirty="0">
                <a:solidFill>
                  <a:srgbClr val="C00000"/>
                </a:solidFill>
              </a:rPr>
              <a:t>Liquid cooling </a:t>
            </a:r>
            <a:r>
              <a:rPr lang="en-US" altLang="en-US" dirty="0"/>
              <a:t>works by running some liquid (usually water) through a metal block that sits on top of the CPU, absorbing heat.</a:t>
            </a:r>
          </a:p>
          <a:p>
            <a:r>
              <a:rPr lang="en-US" altLang="en-US" dirty="0"/>
              <a:t>Apply a small amount of </a:t>
            </a:r>
            <a:r>
              <a:rPr lang="en-US" altLang="en-US" dirty="0">
                <a:solidFill>
                  <a:srgbClr val="C00000"/>
                </a:solidFill>
              </a:rPr>
              <a:t>thermal paste </a:t>
            </a:r>
            <a:r>
              <a:rPr lang="en-US" altLang="en-US" dirty="0"/>
              <a:t>(thermal compound, heat dope, or nasty silver goo) to the CPU before attaching the heat sink.</a:t>
            </a:r>
          </a:p>
          <a:p>
            <a:pPr lvl="1"/>
            <a:r>
              <a:rPr lang="en-US" altLang="en-US" dirty="0"/>
              <a:t>Applying too much or too little can cause the CPU to overheat and fail.</a:t>
            </a:r>
            <a:endParaRPr lang="en-US" dirty="0"/>
          </a:p>
        </p:txBody>
      </p:sp>
    </p:spTree>
    <p:extLst>
      <p:ext uri="{BB962C8B-B14F-4D97-AF65-F5344CB8AC3E}">
        <p14:creationId xmlns:p14="http://schemas.microsoft.com/office/powerpoint/2010/main" val="10959937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pic>
        <p:nvPicPr>
          <p:cNvPr id="71683"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611313"/>
            <a:ext cx="4572000"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Box 5"/>
          <p:cNvSpPr txBox="1">
            <a:spLocks noChangeArrowheads="1"/>
          </p:cNvSpPr>
          <p:nvPr/>
        </p:nvSpPr>
        <p:spPr bwMode="auto">
          <a:xfrm>
            <a:off x="2247900" y="5410200"/>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4.41  Liquid-cooled CPU</a:t>
            </a:r>
          </a:p>
        </p:txBody>
      </p:sp>
    </p:spTree>
    <p:extLst>
      <p:ext uri="{BB962C8B-B14F-4D97-AF65-F5344CB8AC3E}">
        <p14:creationId xmlns:p14="http://schemas.microsoft.com/office/powerpoint/2010/main" val="32374007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sp>
        <p:nvSpPr>
          <p:cNvPr id="72707" name="TextBox 5"/>
          <p:cNvSpPr txBox="1">
            <a:spLocks noChangeArrowheads="1"/>
          </p:cNvSpPr>
          <p:nvPr/>
        </p:nvSpPr>
        <p:spPr bwMode="auto">
          <a:xfrm>
            <a:off x="1581150" y="5334000"/>
            <a:ext cx="59817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4.42  CPU fan power header on motherboard</a:t>
            </a:r>
          </a:p>
        </p:txBody>
      </p:sp>
      <p:pic>
        <p:nvPicPr>
          <p:cNvPr id="72708"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677988"/>
            <a:ext cx="4572000"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59241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sp>
        <p:nvSpPr>
          <p:cNvPr id="73731" name="TextBox 5"/>
          <p:cNvSpPr txBox="1">
            <a:spLocks noChangeArrowheads="1"/>
          </p:cNvSpPr>
          <p:nvPr/>
        </p:nvSpPr>
        <p:spPr bwMode="auto">
          <a:xfrm>
            <a:off x="533400" y="4953000"/>
            <a:ext cx="32004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4.43  Applying thermal paste</a:t>
            </a:r>
          </a:p>
        </p:txBody>
      </p:sp>
      <p:pic>
        <p:nvPicPr>
          <p:cNvPr id="73732"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1676400"/>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19600" y="2209800"/>
            <a:ext cx="3778250"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Box 5"/>
          <p:cNvSpPr txBox="1">
            <a:spLocks noChangeArrowheads="1"/>
          </p:cNvSpPr>
          <p:nvPr/>
        </p:nvSpPr>
        <p:spPr bwMode="auto">
          <a:xfrm>
            <a:off x="4419599" y="4974771"/>
            <a:ext cx="3778251"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4.44  AMD stock heat-sink </a:t>
            </a:r>
            <a:br>
              <a:rPr lang="en-US" altLang="en-US" dirty="0"/>
            </a:br>
            <a:r>
              <a:rPr lang="en-US" altLang="en-US" dirty="0"/>
              <a:t>and fan assembly</a:t>
            </a:r>
          </a:p>
        </p:txBody>
      </p:sp>
    </p:spTree>
    <p:extLst>
      <p:ext uri="{BB962C8B-B14F-4D97-AF65-F5344CB8AC3E}">
        <p14:creationId xmlns:p14="http://schemas.microsoft.com/office/powerpoint/2010/main" val="11923815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altLang="en-US" dirty="0"/>
              <a:t>Cooling (</a:t>
            </a:r>
            <a:r>
              <a:rPr lang="en-US" altLang="en-US" i="1" dirty="0"/>
              <a:t>continued</a:t>
            </a:r>
            <a:r>
              <a:rPr lang="en-US" altLang="en-US" dirty="0"/>
              <a:t>)</a:t>
            </a:r>
          </a:p>
        </p:txBody>
      </p:sp>
      <p:sp>
        <p:nvSpPr>
          <p:cNvPr id="74755" name="TextBox 5"/>
          <p:cNvSpPr txBox="1">
            <a:spLocks noChangeArrowheads="1"/>
          </p:cNvSpPr>
          <p:nvPr/>
        </p:nvSpPr>
        <p:spPr bwMode="auto">
          <a:xfrm>
            <a:off x="2286000" y="5257800"/>
            <a:ext cx="45720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r>
              <a:rPr lang="en-US" altLang="en-US" dirty="0"/>
              <a:t>Figure 4.45  Heat-sink and fan assembly mounted to motherboard with screws</a:t>
            </a:r>
          </a:p>
        </p:txBody>
      </p:sp>
      <p:pic>
        <p:nvPicPr>
          <p:cNvPr id="7475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0" y="1219200"/>
            <a:ext cx="4572000"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63977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ltLang="en-US" dirty="0"/>
              <a:t>Overclocking</a:t>
            </a:r>
          </a:p>
        </p:txBody>
      </p:sp>
      <p:sp>
        <p:nvSpPr>
          <p:cNvPr id="6" name="Content Placeholder 5"/>
          <p:cNvSpPr>
            <a:spLocks noGrp="1"/>
          </p:cNvSpPr>
          <p:nvPr>
            <p:ph idx="1"/>
          </p:nvPr>
        </p:nvSpPr>
        <p:spPr/>
        <p:txBody>
          <a:bodyPr/>
          <a:lstStyle/>
          <a:p>
            <a:r>
              <a:rPr lang="en-US" altLang="en-US" dirty="0"/>
              <a:t>For the CPU to work, the motherboard speed, multiplier, and voltage must be set properly.</a:t>
            </a:r>
          </a:p>
          <a:p>
            <a:pPr lvl="1"/>
            <a:r>
              <a:rPr lang="en-US" altLang="en-US" dirty="0"/>
              <a:t>Motherboard uses the CPUID functions to set these options automatically.</a:t>
            </a:r>
          </a:p>
          <a:p>
            <a:pPr lvl="1"/>
            <a:r>
              <a:rPr lang="en-US" altLang="en-US" dirty="0"/>
              <a:t>Some motherboards enable you to adjust these settings.</a:t>
            </a:r>
          </a:p>
          <a:p>
            <a:r>
              <a:rPr lang="en-US" altLang="en-US" dirty="0"/>
              <a:t>Some people intentionally run their systems at clock speeds higher than the CPU was rated, a process called </a:t>
            </a:r>
            <a:r>
              <a:rPr lang="en-US" altLang="en-US" dirty="0">
                <a:solidFill>
                  <a:srgbClr val="C00000"/>
                </a:solidFill>
              </a:rPr>
              <a:t>overclocking</a:t>
            </a:r>
            <a:r>
              <a:rPr lang="en-US" altLang="en-US" dirty="0"/>
              <a:t>, to enhance performance.</a:t>
            </a:r>
            <a:endParaRPr lang="en-US" dirty="0"/>
          </a:p>
        </p:txBody>
      </p:sp>
    </p:spTree>
    <p:extLst>
      <p:ext uri="{BB962C8B-B14F-4D97-AF65-F5344CB8AC3E}">
        <p14:creationId xmlns:p14="http://schemas.microsoft.com/office/powerpoint/2010/main" val="31985625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ltLang="en-US" dirty="0"/>
              <a:t>Overclocking (</a:t>
            </a:r>
            <a:r>
              <a:rPr lang="en-US" altLang="en-US" i="1" dirty="0"/>
              <a:t>continued</a:t>
            </a:r>
            <a:r>
              <a:rPr lang="en-US" altLang="en-US" dirty="0"/>
              <a:t>)</a:t>
            </a:r>
          </a:p>
        </p:txBody>
      </p:sp>
      <p:sp>
        <p:nvSpPr>
          <p:cNvPr id="4" name="Content Placeholder 3"/>
          <p:cNvSpPr>
            <a:spLocks noGrp="1"/>
          </p:cNvSpPr>
          <p:nvPr>
            <p:ph idx="1"/>
          </p:nvPr>
        </p:nvSpPr>
        <p:spPr/>
        <p:txBody>
          <a:bodyPr/>
          <a:lstStyle/>
          <a:p>
            <a:r>
              <a:rPr lang="en-US" altLang="en-US" dirty="0"/>
              <a:t>Intentional overclocking of a CPU immediately voids most warranties.</a:t>
            </a:r>
          </a:p>
          <a:p>
            <a:pPr lvl="1"/>
            <a:r>
              <a:rPr lang="en-US" altLang="en-US" dirty="0"/>
              <a:t>Can cause system instability, lockups, frequent reboots, or damage, and may destroy CPU</a:t>
            </a:r>
          </a:p>
          <a:p>
            <a:r>
              <a:rPr lang="en-US" altLang="en-US" dirty="0"/>
              <a:t>Overclocking is done through jumpers, CMOS settings, or software configuration.</a:t>
            </a:r>
          </a:p>
          <a:p>
            <a:pPr lvl="1"/>
            <a:r>
              <a:rPr lang="en-US" altLang="en-US" dirty="0"/>
              <a:t>Usually involves increasing the bus speed for </a:t>
            </a:r>
            <a:r>
              <a:rPr lang="en-US" altLang="en-US" dirty="0" smtClean="0"/>
              <a:t/>
            </a:r>
            <a:br>
              <a:rPr lang="en-US" altLang="en-US" dirty="0" smtClean="0"/>
            </a:br>
            <a:r>
              <a:rPr lang="en-US" altLang="en-US" dirty="0" smtClean="0"/>
              <a:t>the </a:t>
            </a:r>
            <a:r>
              <a:rPr lang="en-US" altLang="en-US" dirty="0"/>
              <a:t>system and increasing the voltage going into the CPU</a:t>
            </a:r>
            <a:endParaRPr lang="en-US" dirty="0"/>
          </a:p>
        </p:txBody>
      </p:sp>
    </p:spTree>
    <p:extLst>
      <p:ext uri="{BB962C8B-B14F-4D97-AF65-F5344CB8AC3E}">
        <p14:creationId xmlns:p14="http://schemas.microsoft.com/office/powerpoint/2010/main" val="41453872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ltLang="en-US" dirty="0"/>
              <a:t>Overclocking (</a:t>
            </a:r>
            <a:r>
              <a:rPr lang="en-US" altLang="en-US" i="1" dirty="0"/>
              <a:t>continued</a:t>
            </a:r>
            <a:r>
              <a:rPr lang="en-US" altLang="en-US" dirty="0"/>
              <a:t>)</a:t>
            </a:r>
          </a:p>
        </p:txBody>
      </p:sp>
      <p:sp>
        <p:nvSpPr>
          <p:cNvPr id="77828" name="TextBox 5"/>
          <p:cNvSpPr txBox="1">
            <a:spLocks noChangeArrowheads="1"/>
          </p:cNvSpPr>
          <p:nvPr/>
        </p:nvSpPr>
        <p:spPr bwMode="auto">
          <a:xfrm>
            <a:off x="533400" y="5441232"/>
            <a:ext cx="8077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4.46  Manually overriding CPU settings in the system setup utility</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7491" y="1655618"/>
            <a:ext cx="4729018" cy="3546764"/>
          </a:xfrm>
          <a:prstGeom prst="rect">
            <a:avLst/>
          </a:prstGeom>
        </p:spPr>
      </p:pic>
    </p:spTree>
    <p:extLst>
      <p:ext uri="{BB962C8B-B14F-4D97-AF65-F5344CB8AC3E}">
        <p14:creationId xmlns:p14="http://schemas.microsoft.com/office/powerpoint/2010/main" val="1558743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dirty="0"/>
              <a:t>Talking to the Man (</a:t>
            </a:r>
            <a:r>
              <a:rPr lang="en-US" altLang="en-US" i="1" dirty="0"/>
              <a:t>continued</a:t>
            </a:r>
            <a:r>
              <a:rPr lang="en-US" altLang="en-US" dirty="0"/>
              <a:t>)</a:t>
            </a:r>
          </a:p>
        </p:txBody>
      </p:sp>
      <p:sp>
        <p:nvSpPr>
          <p:cNvPr id="11267" name="Rectangle 4"/>
          <p:cNvSpPr>
            <a:spLocks noGrp="1" noChangeArrowheads="1"/>
          </p:cNvSpPr>
          <p:nvPr>
            <p:ph idx="1"/>
          </p:nvPr>
        </p:nvSpPr>
        <p:spPr/>
        <p:txBody>
          <a:bodyPr/>
          <a:lstStyle/>
          <a:p>
            <a:r>
              <a:rPr lang="en-US" altLang="en-US" dirty="0"/>
              <a:t>In reality, there are no bulbs, only little wires</a:t>
            </a:r>
          </a:p>
          <a:p>
            <a:pPr lvl="1"/>
            <a:r>
              <a:rPr lang="en-US" altLang="en-US" dirty="0"/>
              <a:t>Voltage is applied or not</a:t>
            </a:r>
          </a:p>
          <a:p>
            <a:pPr lvl="1"/>
            <a:r>
              <a:rPr lang="en-US" altLang="en-US" dirty="0"/>
              <a:t>Rather than “on-off-on-off-on-on-off-off,”</a:t>
            </a:r>
            <a:br>
              <a:rPr lang="en-US" altLang="en-US" dirty="0"/>
            </a:br>
            <a:r>
              <a:rPr lang="en-US" altLang="en-US" dirty="0"/>
              <a:t>represented as “10101100”</a:t>
            </a:r>
          </a:p>
        </p:txBody>
      </p:sp>
      <p:sp>
        <p:nvSpPr>
          <p:cNvPr id="11268" name="TextBox 46"/>
          <p:cNvSpPr txBox="1">
            <a:spLocks noChangeArrowheads="1"/>
          </p:cNvSpPr>
          <p:nvPr/>
        </p:nvSpPr>
        <p:spPr bwMode="auto">
          <a:xfrm>
            <a:off x="2191657" y="5929085"/>
            <a:ext cx="484203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eaLnBrk="1" hangingPunct="1"/>
            <a:r>
              <a:rPr lang="en-US" altLang="en-US" dirty="0"/>
              <a:t>Figure 4.5  Here </a:t>
            </a:r>
            <a:r>
              <a:rPr lang="en-US" altLang="ja-JP" dirty="0"/>
              <a:t>"</a:t>
            </a:r>
            <a:r>
              <a:rPr lang="en-US" altLang="en-US" dirty="0"/>
              <a:t>1</a:t>
            </a:r>
            <a:r>
              <a:rPr lang="en-US" altLang="ja-JP" dirty="0"/>
              <a:t>"</a:t>
            </a:r>
            <a:r>
              <a:rPr lang="en-US" altLang="en-US" dirty="0"/>
              <a:t> means on, </a:t>
            </a:r>
            <a:r>
              <a:rPr lang="en-US" altLang="ja-JP" dirty="0"/>
              <a:t>"</a:t>
            </a:r>
            <a:r>
              <a:rPr lang="en-US" altLang="en-US" dirty="0"/>
              <a:t>0</a:t>
            </a:r>
            <a:r>
              <a:rPr lang="en-US" altLang="ja-JP" dirty="0"/>
              <a:t>"</a:t>
            </a:r>
            <a:r>
              <a:rPr lang="en-US" altLang="en-US" dirty="0"/>
              <a:t> means off.</a:t>
            </a:r>
          </a:p>
        </p:txBody>
      </p:sp>
      <p:pic>
        <p:nvPicPr>
          <p:cNvPr id="11269" name="Picture 1" descr="F06-0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9800" y="3492764"/>
            <a:ext cx="4424363"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06892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ltLang="en-US" dirty="0"/>
              <a:t>Overclocking (</a:t>
            </a:r>
            <a:r>
              <a:rPr lang="en-US" altLang="en-US" i="1" dirty="0"/>
              <a:t>continued</a:t>
            </a:r>
            <a:r>
              <a:rPr lang="en-US" altLang="en-US" dirty="0"/>
              <a:t>)</a:t>
            </a:r>
          </a:p>
        </p:txBody>
      </p:sp>
      <p:sp>
        <p:nvSpPr>
          <p:cNvPr id="4" name="Content Placeholder 3"/>
          <p:cNvSpPr>
            <a:spLocks noGrp="1"/>
          </p:cNvSpPr>
          <p:nvPr>
            <p:ph idx="1"/>
          </p:nvPr>
        </p:nvSpPr>
        <p:spPr/>
        <p:txBody>
          <a:bodyPr/>
          <a:lstStyle/>
          <a:p>
            <a:r>
              <a:rPr lang="en-US" altLang="en-US" dirty="0"/>
              <a:t>In case you need to go back to CMOS defaults, use the CMOS clear jumper setting from the motherboard manual.</a:t>
            </a:r>
            <a:endParaRPr lang="en-US" dirty="0"/>
          </a:p>
        </p:txBody>
      </p:sp>
      <p:sp>
        <p:nvSpPr>
          <p:cNvPr id="78852" name="TextBox 5"/>
          <p:cNvSpPr txBox="1">
            <a:spLocks noChangeArrowheads="1"/>
          </p:cNvSpPr>
          <p:nvPr/>
        </p:nvSpPr>
        <p:spPr bwMode="auto">
          <a:xfrm>
            <a:off x="2286000" y="6096000"/>
            <a:ext cx="457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4.47  CMOS-clear jumper</a:t>
            </a:r>
          </a:p>
        </p:txBody>
      </p:sp>
      <p:pic>
        <p:nvPicPr>
          <p:cNvPr id="78853" name="Picture 1" descr="F06-47.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8400" y="2819400"/>
            <a:ext cx="4267200" cy="3167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1982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ltLang="en-US" dirty="0"/>
              <a:t>Troubleshooting CPUs</a:t>
            </a:r>
          </a:p>
        </p:txBody>
      </p:sp>
      <p:sp>
        <p:nvSpPr>
          <p:cNvPr id="4" name="Content Placeholder 3"/>
          <p:cNvSpPr>
            <a:spLocks noGrp="1"/>
          </p:cNvSpPr>
          <p:nvPr>
            <p:ph idx="1"/>
          </p:nvPr>
        </p:nvSpPr>
        <p:spPr/>
        <p:txBody>
          <a:bodyPr/>
          <a:lstStyle/>
          <a:p>
            <a:r>
              <a:rPr lang="en-US" altLang="en-US" dirty="0"/>
              <a:t>Overheating</a:t>
            </a:r>
          </a:p>
          <a:p>
            <a:pPr lvl="1"/>
            <a:r>
              <a:rPr lang="en-US" altLang="en-US" dirty="0"/>
              <a:t>This condition can cause system to not start or to lockup.</a:t>
            </a:r>
          </a:p>
          <a:p>
            <a:pPr lvl="1"/>
            <a:r>
              <a:rPr lang="en-US" altLang="en-US" dirty="0"/>
              <a:t>Newer CPUs will usually shut themselves down before overheating.</a:t>
            </a:r>
          </a:p>
          <a:p>
            <a:pPr lvl="1"/>
            <a:r>
              <a:rPr lang="en-US" altLang="en-US" dirty="0"/>
              <a:t>Most heating problems are due to faulty installation or environmental issues.</a:t>
            </a:r>
          </a:p>
          <a:p>
            <a:r>
              <a:rPr lang="en-US" altLang="en-US" dirty="0"/>
              <a:t>Catastrophic failure</a:t>
            </a:r>
          </a:p>
          <a:p>
            <a:pPr lvl="1"/>
            <a:r>
              <a:rPr lang="en-US" altLang="en-US" dirty="0"/>
              <a:t>Less common than overheating</a:t>
            </a:r>
            <a:endParaRPr lang="en-US" dirty="0"/>
          </a:p>
        </p:txBody>
      </p:sp>
    </p:spTree>
    <p:extLst>
      <p:ext uri="{BB962C8B-B14F-4D97-AF65-F5344CB8AC3E}">
        <p14:creationId xmlns:p14="http://schemas.microsoft.com/office/powerpoint/2010/main" val="8856365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Symptoms of Overheating</a:t>
            </a:r>
          </a:p>
        </p:txBody>
      </p:sp>
      <p:sp>
        <p:nvSpPr>
          <p:cNvPr id="3" name="Content Placeholder 2"/>
          <p:cNvSpPr>
            <a:spLocks noGrp="1"/>
          </p:cNvSpPr>
          <p:nvPr>
            <p:ph idx="1"/>
          </p:nvPr>
        </p:nvSpPr>
        <p:spPr/>
        <p:txBody>
          <a:bodyPr/>
          <a:lstStyle/>
          <a:p>
            <a:r>
              <a:rPr lang="en-US" altLang="en-US" dirty="0"/>
              <a:t>Problems to address with a faulty installation.</a:t>
            </a:r>
          </a:p>
          <a:p>
            <a:pPr lvl="1"/>
            <a:r>
              <a:rPr lang="en-US" altLang="en-US" dirty="0"/>
              <a:t>Too much thermal paste can impede the flow of heat from the CPU to the heat sink.</a:t>
            </a:r>
          </a:p>
          <a:p>
            <a:pPr lvl="1"/>
            <a:r>
              <a:rPr lang="en-US" altLang="en-US" dirty="0"/>
              <a:t>Not enough thermal paste can cause the CPU to heat up and shut down.</a:t>
            </a:r>
          </a:p>
          <a:p>
            <a:pPr lvl="1"/>
            <a:r>
              <a:rPr lang="en-US" altLang="en-US" dirty="0"/>
              <a:t>Failure to connect fan power to the motherboard can cause CPU to heat up and shut down.</a:t>
            </a:r>
          </a:p>
          <a:p>
            <a:r>
              <a:rPr lang="en-US" dirty="0"/>
              <a:t>Environmental heat or lack of adequate ventilation</a:t>
            </a:r>
          </a:p>
          <a:p>
            <a:pPr lvl="1"/>
            <a:r>
              <a:rPr lang="en-US" dirty="0"/>
              <a:t>Can cause CPU to heat up and shut down</a:t>
            </a:r>
          </a:p>
        </p:txBody>
      </p:sp>
    </p:spTree>
    <p:extLst>
      <p:ext uri="{BB962C8B-B14F-4D97-AF65-F5344CB8AC3E}">
        <p14:creationId xmlns:p14="http://schemas.microsoft.com/office/powerpoint/2010/main" val="152808728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a:t>Catastrophic Failure </a:t>
            </a:r>
          </a:p>
        </p:txBody>
      </p:sp>
      <p:sp>
        <p:nvSpPr>
          <p:cNvPr id="6" name="Content Placeholder 5"/>
          <p:cNvSpPr>
            <a:spLocks noGrp="1"/>
          </p:cNvSpPr>
          <p:nvPr>
            <p:ph idx="1"/>
          </p:nvPr>
        </p:nvSpPr>
        <p:spPr/>
        <p:txBody>
          <a:bodyPr/>
          <a:lstStyle/>
          <a:p>
            <a:r>
              <a:rPr lang="en-US" dirty="0"/>
              <a:t>Displays a proprietary crash screen</a:t>
            </a:r>
          </a:p>
          <a:p>
            <a:pPr lvl="1"/>
            <a:r>
              <a:rPr lang="en-US" dirty="0"/>
              <a:t>Window’s Blue Screen of Death (Windows Stop error)</a:t>
            </a:r>
          </a:p>
          <a:p>
            <a:pPr lvl="1"/>
            <a:r>
              <a:rPr lang="en-US" dirty="0"/>
              <a:t>Spinning pinwheel on Mac OS X </a:t>
            </a:r>
          </a:p>
          <a:p>
            <a:r>
              <a:rPr lang="en-US" dirty="0"/>
              <a:t>May cause PC to shut down or go black</a:t>
            </a:r>
          </a:p>
          <a:p>
            <a:r>
              <a:rPr lang="en-US" dirty="0"/>
              <a:t>May burn up components</a:t>
            </a:r>
          </a:p>
        </p:txBody>
      </p:sp>
    </p:spTree>
    <p:extLst>
      <p:ext uri="{BB962C8B-B14F-4D97-AF65-F5344CB8AC3E}">
        <p14:creationId xmlns:p14="http://schemas.microsoft.com/office/powerpoint/2010/main" val="19925510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dirty="0"/>
              <a:t>Catastrophic Failure (</a:t>
            </a:r>
            <a:r>
              <a:rPr lang="en-US" i="1" dirty="0"/>
              <a:t>continued</a:t>
            </a:r>
            <a:r>
              <a:rPr lang="en-US" dirty="0"/>
              <a:t>)</a:t>
            </a:r>
            <a:endParaRPr lang="en-US" altLang="en-US" dirty="0"/>
          </a:p>
        </p:txBody>
      </p:sp>
      <p:sp>
        <p:nvSpPr>
          <p:cNvPr id="81924" name="TextBox 5"/>
          <p:cNvSpPr txBox="1">
            <a:spLocks noChangeArrowheads="1"/>
          </p:cNvSpPr>
          <p:nvPr/>
        </p:nvSpPr>
        <p:spPr bwMode="auto">
          <a:xfrm>
            <a:off x="2247900" y="5029200"/>
            <a:ext cx="45720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S Gothic" pitchFamily="49" charset="-128"/>
              </a:defRPr>
            </a:lvl1pPr>
            <a:lvl2pPr marL="742950" indent="-285750" eaLnBrk="0" hangingPunct="0">
              <a:defRPr>
                <a:solidFill>
                  <a:schemeClr val="tx1"/>
                </a:solidFill>
                <a:latin typeface="Arial" panose="020B0604020202020204" pitchFamily="34" charset="0"/>
                <a:ea typeface="MS Gothic" pitchFamily="49" charset="-128"/>
              </a:defRPr>
            </a:lvl2pPr>
            <a:lvl3pPr marL="1143000" indent="-228600" eaLnBrk="0" hangingPunct="0">
              <a:defRPr>
                <a:solidFill>
                  <a:schemeClr val="tx1"/>
                </a:solidFill>
                <a:latin typeface="Arial" panose="020B0604020202020204" pitchFamily="34" charset="0"/>
                <a:ea typeface="MS Gothic" pitchFamily="49" charset="-128"/>
              </a:defRPr>
            </a:lvl3pPr>
            <a:lvl4pPr marL="1600200" indent="-228600" eaLnBrk="0" hangingPunct="0">
              <a:defRPr>
                <a:solidFill>
                  <a:schemeClr val="tx1"/>
                </a:solidFill>
                <a:latin typeface="Arial" panose="020B0604020202020204" pitchFamily="34" charset="0"/>
                <a:ea typeface="MS Gothic" pitchFamily="49" charset="-128"/>
              </a:defRPr>
            </a:lvl4pPr>
            <a:lvl5pPr marL="2057400" indent="-228600" eaLnBrk="0" hangingPunct="0">
              <a:defRPr>
                <a:solidFill>
                  <a:schemeClr val="tx1"/>
                </a:solidFill>
                <a:latin typeface="Arial" panose="020B0604020202020204" pitchFamily="34" charset="0"/>
                <a:ea typeface="MS Gothic" pitchFamily="49"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Gothic" pitchFamily="49" charset="-128"/>
              </a:defRPr>
            </a:lvl9pPr>
          </a:lstStyle>
          <a:p>
            <a:pPr algn="ctr"/>
            <a:r>
              <a:rPr lang="en-US" altLang="en-US" dirty="0"/>
              <a:t>Figure 4.48  Blue Screen of Death</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59529" y="1994647"/>
            <a:ext cx="3824941" cy="2868706"/>
          </a:xfrm>
          <a:prstGeom prst="rect">
            <a:avLst/>
          </a:prstGeom>
        </p:spPr>
      </p:pic>
    </p:spTree>
    <p:extLst>
      <p:ext uri="{BB962C8B-B14F-4D97-AF65-F5344CB8AC3E}">
        <p14:creationId xmlns:p14="http://schemas.microsoft.com/office/powerpoint/2010/main" val="1211824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ltLang="en-US" dirty="0"/>
              <a:t>Beyond A+</a:t>
            </a:r>
            <a:br>
              <a:rPr lang="en-US" altLang="en-US" dirty="0"/>
            </a:br>
            <a:r>
              <a:rPr lang="en-US" altLang="en-US" dirty="0"/>
              <a:t>Intel Core M</a:t>
            </a:r>
          </a:p>
        </p:txBody>
      </p:sp>
      <p:sp>
        <p:nvSpPr>
          <p:cNvPr id="4" name="Content Placeholder 3"/>
          <p:cNvSpPr>
            <a:spLocks noGrp="1"/>
          </p:cNvSpPr>
          <p:nvPr>
            <p:ph idx="1"/>
          </p:nvPr>
        </p:nvSpPr>
        <p:spPr/>
        <p:txBody>
          <a:bodyPr/>
          <a:lstStyle/>
          <a:p>
            <a:r>
              <a:rPr lang="en-US" altLang="en-US" dirty="0"/>
              <a:t>Very low power (4.5 watts)</a:t>
            </a:r>
          </a:p>
          <a:p>
            <a:pPr lvl="1"/>
            <a:r>
              <a:rPr lang="en-US" altLang="en-US" dirty="0"/>
              <a:t>Compared with mobile version of Core i7 at 57 watts</a:t>
            </a:r>
          </a:p>
          <a:p>
            <a:r>
              <a:rPr lang="en-US" altLang="en-US" dirty="0"/>
              <a:t>Modest processing power </a:t>
            </a:r>
            <a:r>
              <a:rPr lang="en-US" dirty="0"/>
              <a:t>–</a:t>
            </a:r>
            <a:r>
              <a:rPr lang="en-US" altLang="en-US" dirty="0"/>
              <a:t> falls between Atom and mobile Core i3</a:t>
            </a:r>
          </a:p>
          <a:p>
            <a:r>
              <a:rPr lang="en-US" altLang="en-US" dirty="0"/>
              <a:t>Manufacturers can skip the fan</a:t>
            </a:r>
          </a:p>
          <a:p>
            <a:r>
              <a:rPr lang="en-US" altLang="en-US" dirty="0"/>
              <a:t>Running in Apple MacBook</a:t>
            </a:r>
          </a:p>
          <a:p>
            <a:endParaRPr lang="en-US" dirty="0"/>
          </a:p>
        </p:txBody>
      </p:sp>
    </p:spTree>
    <p:extLst>
      <p:ext uri="{BB962C8B-B14F-4D97-AF65-F5344CB8AC3E}">
        <p14:creationId xmlns:p14="http://schemas.microsoft.com/office/powerpoint/2010/main" val="4024361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dirty="0"/>
              <a:t>Talking to the Man (</a:t>
            </a:r>
            <a:r>
              <a:rPr lang="en-US" altLang="en-US" i="1" dirty="0"/>
              <a:t>continued</a:t>
            </a:r>
            <a:r>
              <a:rPr lang="en-US" altLang="en-US" dirty="0"/>
              <a:t>)</a:t>
            </a:r>
          </a:p>
        </p:txBody>
      </p:sp>
      <p:sp>
        <p:nvSpPr>
          <p:cNvPr id="9219" name="Rectangle 3"/>
          <p:cNvSpPr>
            <a:spLocks noGrp="1" noChangeArrowheads="1"/>
          </p:cNvSpPr>
          <p:nvPr>
            <p:ph idx="1"/>
          </p:nvPr>
        </p:nvSpPr>
        <p:spPr/>
        <p:txBody>
          <a:bodyPr/>
          <a:lstStyle/>
          <a:p>
            <a:r>
              <a:rPr lang="en-US" altLang="en-US" dirty="0"/>
              <a:t>The CPU communicates with the outside world using the external data bus (EDB)</a:t>
            </a:r>
          </a:p>
          <a:p>
            <a:pPr lvl="1"/>
            <a:r>
              <a:rPr lang="en-US" altLang="en-US" dirty="0"/>
              <a:t>Uses </a:t>
            </a:r>
            <a:r>
              <a:rPr lang="en-US" altLang="en-US" dirty="0">
                <a:solidFill>
                  <a:srgbClr val="C00000"/>
                </a:solidFill>
              </a:rPr>
              <a:t>binary</a:t>
            </a:r>
            <a:r>
              <a:rPr lang="en-US" altLang="en-US" dirty="0"/>
              <a:t> (1 is on, and 0 is off) to communicate</a:t>
            </a:r>
          </a:p>
          <a:p>
            <a:pPr lvl="1"/>
            <a:r>
              <a:rPr lang="en-US" altLang="en-US" dirty="0"/>
              <a:t>Data lines on the bus can be switched (turned on or off) from inside or outside.</a:t>
            </a:r>
          </a:p>
        </p:txBody>
      </p:sp>
    </p:spTree>
    <p:extLst>
      <p:ext uri="{BB962C8B-B14F-4D97-AF65-F5344CB8AC3E}">
        <p14:creationId xmlns:p14="http://schemas.microsoft.com/office/powerpoint/2010/main" val="3172213760"/>
      </p:ext>
    </p:extLst>
  </p:cSld>
  <p:clrMapOvr>
    <a:masterClrMapping/>
  </p:clrMapOvr>
  <p:transition/>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5444</TotalTime>
  <Words>5448</Words>
  <Application>Microsoft Office PowerPoint</Application>
  <PresentationFormat>On-screen Show (4:3)</PresentationFormat>
  <Paragraphs>576</Paragraphs>
  <Slides>85</Slides>
  <Notes>80</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1_Default Design</vt:lpstr>
      <vt:lpstr>Microprocessors</vt:lpstr>
      <vt:lpstr>Overview</vt:lpstr>
      <vt:lpstr>CPU Core Components</vt:lpstr>
      <vt:lpstr>The Man in the Box</vt:lpstr>
      <vt:lpstr>The Man in the Box (continued)</vt:lpstr>
      <vt:lpstr>Talking to the Man</vt:lpstr>
      <vt:lpstr>Talking to the Man (continued)</vt:lpstr>
      <vt:lpstr>Talking to the Man (continued)</vt:lpstr>
      <vt:lpstr>Talking to the Man (continued)</vt:lpstr>
      <vt:lpstr>Registers</vt:lpstr>
      <vt:lpstr>Codebook</vt:lpstr>
      <vt:lpstr>Machine Language for the Intel 8088</vt:lpstr>
      <vt:lpstr>The CPU So Far</vt:lpstr>
      <vt:lpstr>Clock</vt:lpstr>
      <vt:lpstr>Clock (continued)</vt:lpstr>
      <vt:lpstr>Clock Speed</vt:lpstr>
      <vt:lpstr>Clock Speed (continued)</vt:lpstr>
      <vt:lpstr>System Crystal </vt:lpstr>
      <vt:lpstr>System Crystal (continued)</vt:lpstr>
      <vt:lpstr>Back to the External Data Bus</vt:lpstr>
      <vt:lpstr>Memory</vt:lpstr>
      <vt:lpstr>Memory and RAM</vt:lpstr>
      <vt:lpstr>RAM as a Spreadsheet</vt:lpstr>
      <vt:lpstr>DRAM</vt:lpstr>
      <vt:lpstr>Address Bus</vt:lpstr>
      <vt:lpstr>Address Bus (continued) </vt:lpstr>
      <vt:lpstr>Address Bus (continued)</vt:lpstr>
      <vt:lpstr>Bits and Bytes</vt:lpstr>
      <vt:lpstr>Addressing Rows of RAM</vt:lpstr>
      <vt:lpstr>Modern CPUs</vt:lpstr>
      <vt:lpstr>Modern CPUs (continued)</vt:lpstr>
      <vt:lpstr>Model Names</vt:lpstr>
      <vt:lpstr>Code Names</vt:lpstr>
      <vt:lpstr>Desktop Versus Mobile</vt:lpstr>
      <vt:lpstr>Desktop Versus Mobile (continued)</vt:lpstr>
      <vt:lpstr>Technology</vt:lpstr>
      <vt:lpstr>Clock Multipliers</vt:lpstr>
      <vt:lpstr>Clock Multipliers (continued)</vt:lpstr>
      <vt:lpstr>Clock Multipliers (continued)</vt:lpstr>
      <vt:lpstr>64-Bit Processing</vt:lpstr>
      <vt:lpstr>64-Bit Processing (continued)</vt:lpstr>
      <vt:lpstr>Virtualization Support</vt:lpstr>
      <vt:lpstr>Parallel Execution</vt:lpstr>
      <vt:lpstr>Pipelining</vt:lpstr>
      <vt:lpstr>Pipelining (continued)</vt:lpstr>
      <vt:lpstr>Pipelining (continued)</vt:lpstr>
      <vt:lpstr>Pipelining (continued)</vt:lpstr>
      <vt:lpstr>Cache</vt:lpstr>
      <vt:lpstr>Cache (continued)</vt:lpstr>
      <vt:lpstr>Cache (continued)</vt:lpstr>
      <vt:lpstr>Cache (continued)</vt:lpstr>
      <vt:lpstr>Multithreading</vt:lpstr>
      <vt:lpstr>Multithreading (continued)</vt:lpstr>
      <vt:lpstr>Multicore Processing</vt:lpstr>
      <vt:lpstr>Multicore Processing (continued)</vt:lpstr>
      <vt:lpstr>Integrated Memory Controller</vt:lpstr>
      <vt:lpstr>Integrated Graphics Processing Unit</vt:lpstr>
      <vt:lpstr>Security</vt:lpstr>
      <vt:lpstr>Security (continued)</vt:lpstr>
      <vt:lpstr>Selecting and Installing CPUs</vt:lpstr>
      <vt:lpstr>Selecting a CPU</vt:lpstr>
      <vt:lpstr>Selecting a CPU (continued)</vt:lpstr>
      <vt:lpstr>Selecting a CPU (continued)</vt:lpstr>
      <vt:lpstr>Selecting a CPU (continued)</vt:lpstr>
      <vt:lpstr>Installation Issues</vt:lpstr>
      <vt:lpstr>Socket Types</vt:lpstr>
      <vt:lpstr>Socket Types (continued)</vt:lpstr>
      <vt:lpstr>Socket Types (continued)</vt:lpstr>
      <vt:lpstr>Cooling</vt:lpstr>
      <vt:lpstr>Cooling (continued)</vt:lpstr>
      <vt:lpstr>Cooling (continued)</vt:lpstr>
      <vt:lpstr>Cooling (continued)</vt:lpstr>
      <vt:lpstr>Cooling (continued)</vt:lpstr>
      <vt:lpstr>Cooling (continued)</vt:lpstr>
      <vt:lpstr>Cooling (continued)</vt:lpstr>
      <vt:lpstr>Cooling (continued)</vt:lpstr>
      <vt:lpstr>Overclocking</vt:lpstr>
      <vt:lpstr>Overclocking (continued)</vt:lpstr>
      <vt:lpstr>Overclocking (continued)</vt:lpstr>
      <vt:lpstr>Overclocking (continued)</vt:lpstr>
      <vt:lpstr>Troubleshooting CPUs</vt:lpstr>
      <vt:lpstr>Symptoms of Overheating</vt:lpstr>
      <vt:lpstr>Catastrophic Failure </vt:lpstr>
      <vt:lpstr>Catastrophic Failure (continued)</vt:lpstr>
      <vt:lpstr>Beyond A+ Intel Core 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Microprocessors</dc:title>
  <dc:creator>Jeanette</dc:creator>
  <cp:lastModifiedBy>Pineda, Angelo</cp:lastModifiedBy>
  <cp:revision>227</cp:revision>
  <dcterms:modified xsi:type="dcterms:W3CDTF">2016-06-20T14:25:43Z</dcterms:modified>
</cp:coreProperties>
</file>