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37"/>
  </p:notesMasterIdLst>
  <p:handoutMasterIdLst>
    <p:handoutMasterId r:id="rId38"/>
  </p:handoutMasterIdLst>
  <p:sldIdLst>
    <p:sldId id="256" r:id="rId2"/>
    <p:sldId id="257" r:id="rId3"/>
    <p:sldId id="307" r:id="rId4"/>
    <p:sldId id="308" r:id="rId5"/>
    <p:sldId id="318" r:id="rId6"/>
    <p:sldId id="309" r:id="rId7"/>
    <p:sldId id="310" r:id="rId8"/>
    <p:sldId id="319" r:id="rId9"/>
    <p:sldId id="299" r:id="rId10"/>
    <p:sldId id="311" r:id="rId11"/>
    <p:sldId id="312" r:id="rId12"/>
    <p:sldId id="320" r:id="rId13"/>
    <p:sldId id="321" r:id="rId14"/>
    <p:sldId id="313" r:id="rId15"/>
    <p:sldId id="265" r:id="rId16"/>
    <p:sldId id="266" r:id="rId17"/>
    <p:sldId id="339" r:id="rId18"/>
    <p:sldId id="303" r:id="rId19"/>
    <p:sldId id="315" r:id="rId20"/>
    <p:sldId id="316" r:id="rId21"/>
    <p:sldId id="317" r:id="rId22"/>
    <p:sldId id="325" r:id="rId23"/>
    <p:sldId id="322" r:id="rId24"/>
    <p:sldId id="323" r:id="rId25"/>
    <p:sldId id="324" r:id="rId26"/>
    <p:sldId id="304" r:id="rId27"/>
    <p:sldId id="327" r:id="rId28"/>
    <p:sldId id="331" r:id="rId29"/>
    <p:sldId id="332" r:id="rId30"/>
    <p:sldId id="333" r:id="rId31"/>
    <p:sldId id="340" r:id="rId32"/>
    <p:sldId id="334" r:id="rId33"/>
    <p:sldId id="336" r:id="rId34"/>
    <p:sldId id="337" r:id="rId35"/>
    <p:sldId id="338" r:id="rId36"/>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50021"/>
    <a:srgbClr val="006600"/>
    <a:srgbClr val="008000"/>
    <a:srgbClr val="8000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3" autoAdjust="0"/>
    <p:restoredTop sz="94374" autoAdjust="0"/>
  </p:normalViewPr>
  <p:slideViewPr>
    <p:cSldViewPr>
      <p:cViewPr varScale="1">
        <p:scale>
          <a:sx n="69" d="100"/>
          <a:sy n="69" d="100"/>
        </p:scale>
        <p:origin x="-1416" y="-108"/>
      </p:cViewPr>
      <p:guideLst>
        <p:guide orient="horz" pos="2160"/>
        <p:guide pos="2880"/>
      </p:guideLst>
    </p:cSldViewPr>
  </p:slideViewPr>
  <p:outlineViewPr>
    <p:cViewPr varScale="1">
      <p:scale>
        <a:sx n="33" d="100"/>
        <a:sy n="33" d="100"/>
      </p:scale>
      <p:origin x="0" y="24306"/>
    </p:cViewPr>
  </p:outlineViewPr>
  <p:notesTextViewPr>
    <p:cViewPr>
      <p:scale>
        <a:sx n="100" d="100"/>
        <a:sy n="100" d="100"/>
      </p:scale>
      <p:origin x="0" y="0"/>
    </p:cViewPr>
  </p:notesTextViewPr>
  <p:sorterViewPr>
    <p:cViewPr>
      <p:scale>
        <a:sx n="100" d="100"/>
        <a:sy n="100" d="100"/>
      </p:scale>
      <p:origin x="0" y="255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Operational Procedures is CompTIA’s term for what we will call “soft skills”—how to dress, how to communicate with customers and coworkers, and how to deal with different situations in the work environment.</a:t>
            </a:r>
          </a:p>
          <a:p>
            <a:endParaRPr lang="en-US" altLang="en-US" dirty="0"/>
          </a:p>
          <a:p>
            <a:r>
              <a:rPr lang="en-US" altLang="en-US" dirty="0"/>
              <a:t>Don’t take this chapter lightly! Granted, a large number of the questions you will see on the exam are obvious, but a substantial percentage are not.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In high-stress situations the tech may be the focus of attention, but keep your feet on the ground.  </a:t>
            </a:r>
          </a:p>
          <a:p>
            <a:endParaRPr lang="en-US" altLang="en-US" dirty="0"/>
          </a:p>
          <a:p>
            <a:r>
              <a:rPr lang="en-US" altLang="en-US" dirty="0"/>
              <a:t>Ask for permission to leave to take essential calls.</a:t>
            </a:r>
          </a:p>
          <a:p>
            <a:endParaRPr lang="en-US" altLang="en-US" dirty="0"/>
          </a:p>
          <a:p>
            <a:endParaRPr lang="en-US" altLang="en-US" dirty="0"/>
          </a:p>
        </p:txBody>
      </p:sp>
      <p:sp>
        <p:nvSpPr>
          <p:cNvPr id="3891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FB65ED22-F816-4EBC-BA81-13208E6A6BFE}" type="slidenum">
              <a:rPr lang="en-GB" altLang="en-US">
                <a:solidFill>
                  <a:srgbClr val="000000"/>
                </a:solidFill>
              </a:rPr>
              <a:pPr eaLnBrk="1" hangingPunct="1">
                <a:buFont typeface="Arial" charset="0"/>
                <a:buNone/>
              </a:pPr>
              <a:t>10</a:t>
            </a:fld>
            <a:endParaRPr lang="en-GB" altLang="en-US"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Discuss the difference between jargon and techno-babble</a:t>
            </a:r>
          </a:p>
          <a:p>
            <a:endParaRPr lang="en-US" altLang="en-US" dirty="0"/>
          </a:p>
          <a:p>
            <a:r>
              <a:rPr lang="en-US" altLang="en-US" dirty="0"/>
              <a:t>Jargon is truthful but inconsiderate and makes you seem insecure. Techno-babble is dishonesty. </a:t>
            </a:r>
          </a:p>
          <a:p>
            <a:endParaRPr lang="en-US" altLang="en-US" dirty="0"/>
          </a:p>
          <a:p>
            <a:r>
              <a:rPr lang="en-US" altLang="en-US" dirty="0"/>
              <a:t>For fun, see if any of your students can do good techno-babble.</a:t>
            </a:r>
          </a:p>
        </p:txBody>
      </p:sp>
      <p:sp>
        <p:nvSpPr>
          <p:cNvPr id="3994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8684D3E1-D871-45ED-9733-1FF5A9EF0CBE}" type="slidenum">
              <a:rPr lang="en-GB" altLang="en-US">
                <a:solidFill>
                  <a:srgbClr val="000000"/>
                </a:solidFill>
              </a:rPr>
              <a:pPr eaLnBrk="1" hangingPunct="1">
                <a:buFont typeface="Arial" charset="0"/>
                <a:buNone/>
              </a:pPr>
              <a:t>11</a:t>
            </a:fld>
            <a:endParaRPr lang="en-GB" altLang="en-US"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4096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0DCCA232-350D-4861-BDFC-AD912669BF4B}" type="slidenum">
              <a:rPr lang="en-GB" altLang="en-US">
                <a:solidFill>
                  <a:srgbClr val="000000"/>
                </a:solidFill>
              </a:rPr>
              <a:pPr eaLnBrk="1" hangingPunct="1">
                <a:buFont typeface="Arial" charset="0"/>
                <a:buNone/>
              </a:pPr>
              <a:t>12</a:t>
            </a:fld>
            <a:endParaRPr lang="en-GB" alt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4198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9CAA5146-1D6A-4F94-B59D-BA1EE2DC7BA7}" type="slidenum">
              <a:rPr lang="en-GB" altLang="en-US">
                <a:solidFill>
                  <a:srgbClr val="000000"/>
                </a:solidFill>
              </a:rPr>
              <a:pPr eaLnBrk="1" hangingPunct="1">
                <a:buFont typeface="Arial" charset="0"/>
                <a:buNone/>
              </a:pPr>
              <a:t>13</a:t>
            </a:fld>
            <a:endParaRPr lang="en-GB" altLang="en-US"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82D327B0-327E-497D-9F9D-07D5CCDBF796}" type="slidenum">
              <a:rPr lang="en-GB" altLang="en-US">
                <a:solidFill>
                  <a:srgbClr val="000000"/>
                </a:solidFill>
              </a:rPr>
              <a:pPr eaLnBrk="1" hangingPunct="1">
                <a:buFont typeface="Arial" charset="0"/>
                <a:buNone/>
              </a:pPr>
              <a:t>15</a:t>
            </a:fld>
            <a:endParaRPr lang="en-GB" altLang="en-US" dirty="0">
              <a:solidFill>
                <a:srgbClr val="000000"/>
              </a:solidFill>
            </a:endParaRPr>
          </a:p>
        </p:txBody>
      </p:sp>
      <p:sp>
        <p:nvSpPr>
          <p:cNvPr id="4505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algn="r" eaLnBrk="1" hangingPunct="1">
              <a:lnSpc>
                <a:spcPct val="100000"/>
              </a:lnSpc>
            </a:pPr>
            <a:fld id="{A79502E2-5B40-48B0-AFE2-E9F90650E0BC}" type="slidenum">
              <a:rPr lang="en-GB" altLang="en-US" sz="1200">
                <a:solidFill>
                  <a:srgbClr val="000000"/>
                </a:solidFill>
              </a:rPr>
              <a:pPr algn="r" eaLnBrk="1" hangingPunct="1">
                <a:lnSpc>
                  <a:spcPct val="100000"/>
                </a:lnSpc>
              </a:pPr>
              <a:t>15</a:t>
            </a:fld>
            <a:endParaRPr lang="en-GB" altLang="en-US" sz="1200" dirty="0">
              <a:solidFill>
                <a:srgbClr val="000000"/>
              </a:solidFill>
            </a:endParaRPr>
          </a:p>
        </p:txBody>
      </p:sp>
      <p:sp>
        <p:nvSpPr>
          <p:cNvPr id="45060"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45061"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B16C626-073D-42B0-9C3C-407A24566B3A}" type="slidenum">
              <a:rPr lang="en-GB" altLang="en-US">
                <a:solidFill>
                  <a:srgbClr val="000000"/>
                </a:solidFill>
              </a:rPr>
              <a:pPr eaLnBrk="1" hangingPunct="1">
                <a:buFont typeface="Arial" charset="0"/>
                <a:buNone/>
              </a:pPr>
              <a:t>16</a:t>
            </a:fld>
            <a:endParaRPr lang="en-GB" altLang="en-US" dirty="0">
              <a:solidFill>
                <a:srgbClr val="000000"/>
              </a:solidFill>
            </a:endParaRPr>
          </a:p>
        </p:txBody>
      </p:sp>
      <p:sp>
        <p:nvSpPr>
          <p:cNvPr id="4608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algn="r" eaLnBrk="1" hangingPunct="1">
              <a:lnSpc>
                <a:spcPct val="100000"/>
              </a:lnSpc>
            </a:pPr>
            <a:fld id="{BDF2ACF3-229F-4AA9-A434-76D6EE8987DA}" type="slidenum">
              <a:rPr lang="en-GB" altLang="en-US" sz="1200">
                <a:solidFill>
                  <a:srgbClr val="000000"/>
                </a:solidFill>
              </a:rPr>
              <a:pPr algn="r" eaLnBrk="1" hangingPunct="1">
                <a:lnSpc>
                  <a:spcPct val="100000"/>
                </a:lnSpc>
              </a:pPr>
              <a:t>16</a:t>
            </a:fld>
            <a:endParaRPr lang="en-GB" altLang="en-US" sz="1200" dirty="0">
              <a:solidFill>
                <a:srgbClr val="000000"/>
              </a:solidFill>
            </a:endParaRPr>
          </a:p>
        </p:txBody>
      </p:sp>
      <p:sp>
        <p:nvSpPr>
          <p:cNvPr id="46084"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46085" name="Text Box 3"/>
          <p:cNvSpPr>
            <a:spLocks noGrp="1" noChangeArrowheads="1"/>
          </p:cNvSpPr>
          <p:nvPr>
            <p:ph type="body"/>
          </p:nvPr>
        </p:nvSpPr>
        <p:spPr>
          <a:xfrm>
            <a:off x="685800" y="4343400"/>
            <a:ext cx="5486400" cy="1541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latin typeface="Arial" charset="0"/>
                <a:ea typeface="MS Gothic" pitchFamily="49" charset="-128"/>
              </a:rPr>
              <a:t>Static electricity and, therefore, the risk of ESD is much more prevalent in dry, cool environments.</a:t>
            </a:r>
          </a:p>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latin typeface="Arial" charset="0"/>
                <a:ea typeface="MS Gothic" pitchFamily="49" charset="-128"/>
              </a:rPr>
              <a:t>Always store components in antistatic bags!</a:t>
            </a:r>
          </a:p>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latin typeface="Arial" charset="0"/>
                <a:ea typeface="MS Gothic" pitchFamily="49" charset="-128"/>
              </a:rPr>
              <a:t>Always use an antistatic wrist strap unless you are working with high-power components or just using some PC feature (i.e., if you</a:t>
            </a:r>
            <a:r>
              <a:rPr lang="ja-JP" altLang="en-GB" dirty="0">
                <a:latin typeface="Arial" charset="0"/>
                <a:ea typeface="MS Gothic" pitchFamily="49" charset="-128"/>
              </a:rPr>
              <a:t>’</a:t>
            </a:r>
            <a:r>
              <a:rPr lang="en-GB" altLang="ja-JP" dirty="0">
                <a:latin typeface="Arial" charset="0"/>
                <a:ea typeface="MS Gothic" pitchFamily="49" charset="-128"/>
              </a:rPr>
              <a:t>re not inside the case).</a:t>
            </a:r>
          </a:p>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latin typeface="Arial" charset="0"/>
              <a:ea typeface="MS Gothic" pitchFamily="49"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B16C626-073D-42B0-9C3C-407A24566B3A}" type="slidenum">
              <a:rPr lang="en-GB" altLang="en-US">
                <a:solidFill>
                  <a:srgbClr val="000000"/>
                </a:solidFill>
              </a:rPr>
              <a:pPr eaLnBrk="1" hangingPunct="1">
                <a:buFont typeface="Arial" charset="0"/>
                <a:buNone/>
              </a:pPr>
              <a:t>17</a:t>
            </a:fld>
            <a:endParaRPr lang="en-GB" altLang="en-US" dirty="0">
              <a:solidFill>
                <a:srgbClr val="000000"/>
              </a:solidFill>
            </a:endParaRPr>
          </a:p>
        </p:txBody>
      </p:sp>
      <p:sp>
        <p:nvSpPr>
          <p:cNvPr id="4608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algn="r" eaLnBrk="1" hangingPunct="1">
              <a:lnSpc>
                <a:spcPct val="100000"/>
              </a:lnSpc>
            </a:pPr>
            <a:fld id="{BDF2ACF3-229F-4AA9-A434-76D6EE8987DA}" type="slidenum">
              <a:rPr lang="en-GB" altLang="en-US" sz="1200">
                <a:solidFill>
                  <a:srgbClr val="000000"/>
                </a:solidFill>
              </a:rPr>
              <a:pPr algn="r" eaLnBrk="1" hangingPunct="1">
                <a:lnSpc>
                  <a:spcPct val="100000"/>
                </a:lnSpc>
              </a:pPr>
              <a:t>17</a:t>
            </a:fld>
            <a:endParaRPr lang="en-GB" altLang="en-US" sz="1200" dirty="0">
              <a:solidFill>
                <a:srgbClr val="000000"/>
              </a:solidFill>
            </a:endParaRPr>
          </a:p>
        </p:txBody>
      </p:sp>
      <p:sp>
        <p:nvSpPr>
          <p:cNvPr id="46084"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46085" name="Text Box 3"/>
          <p:cNvSpPr>
            <a:spLocks noGrp="1" noChangeArrowheads="1"/>
          </p:cNvSpPr>
          <p:nvPr>
            <p:ph type="body"/>
          </p:nvPr>
        </p:nvSpPr>
        <p:spPr>
          <a:xfrm>
            <a:off x="685800" y="4343400"/>
            <a:ext cx="5486400" cy="1541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latin typeface="Arial" charset="0"/>
              <a:ea typeface="MS Gothic" pitchFamily="49"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DEAC0375-3830-490F-B2F8-8B59C779E7A3}" type="slidenum">
              <a:rPr lang="en-GB" altLang="en-US">
                <a:solidFill>
                  <a:srgbClr val="000000"/>
                </a:solidFill>
              </a:rPr>
              <a:pPr eaLnBrk="1" hangingPunct="1">
                <a:buFont typeface="Arial" charset="0"/>
                <a:buNone/>
              </a:pPr>
              <a:t>18</a:t>
            </a:fld>
            <a:endParaRPr lang="en-GB" altLang="en-US" dirty="0">
              <a:solidFill>
                <a:srgbClr val="000000"/>
              </a:solidFill>
            </a:endParaRPr>
          </a:p>
        </p:txBody>
      </p:sp>
      <p:sp>
        <p:nvSpPr>
          <p:cNvPr id="47107"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47108"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Before working on a computer without proper antistatic tools, take a moment to touch the power supply every once in a while as you work—I’ll show you where it is in Chapter 3— to keep yourself at the same electrical potential as the computer. Although this isn’t as good as a wrist strap, this </a:t>
            </a:r>
            <a:r>
              <a:rPr lang="en-US" sz="1200" b="1" i="0" u="none" strike="noStrike" kern="1200" baseline="0" dirty="0">
                <a:solidFill>
                  <a:srgbClr val="000000"/>
                </a:solidFill>
                <a:latin typeface="Times New Roman" pitchFamily="18" charset="0"/>
                <a:ea typeface="MS PGothic" pitchFamily="34" charset="-128"/>
                <a:cs typeface="ＭＳ Ｐゴシック" charset="0"/>
              </a:rPr>
              <a:t>self-grounding </a:t>
            </a:r>
            <a:r>
              <a:rPr lang="en-US" sz="1200" b="0" i="0" u="none" strike="noStrike" kern="1200" baseline="0" dirty="0">
                <a:solidFill>
                  <a:srgbClr val="000000"/>
                </a:solidFill>
                <a:latin typeface="Times New Roman" pitchFamily="18" charset="0"/>
                <a:ea typeface="MS PGothic" pitchFamily="34" charset="-128"/>
                <a:cs typeface="ＭＳ Ｐゴシック" charset="0"/>
              </a:rPr>
              <a:t>is better than nothing at all. </a:t>
            </a:r>
            <a:endParaRPr lang="en-US" altLang="en-US" dirty="0"/>
          </a:p>
        </p:txBody>
      </p:sp>
      <p:sp>
        <p:nvSpPr>
          <p:cNvPr id="4813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6B9D48C6-9BD4-478F-B225-8236D14E1FFF}" type="slidenum">
              <a:rPr lang="en-GB" altLang="en-US">
                <a:solidFill>
                  <a:srgbClr val="000000"/>
                </a:solidFill>
              </a:rPr>
              <a:pPr eaLnBrk="1" hangingPunct="1">
                <a:buFont typeface="Arial" charset="0"/>
                <a:buNone/>
              </a:pPr>
              <a:t>19</a:t>
            </a:fld>
            <a:endParaRPr lang="en-GB" altLang="en-US"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1AEE52E6-9612-4AC0-8D88-561398177584}" type="slidenum">
              <a:rPr lang="en-GB" altLang="en-US">
                <a:solidFill>
                  <a:srgbClr val="000000"/>
                </a:solidFill>
              </a:rPr>
              <a:pPr eaLnBrk="1" hangingPunct="1">
                <a:buFont typeface="Arial" charset="0"/>
                <a:buNone/>
              </a:pPr>
              <a:t>2</a:t>
            </a:fld>
            <a:endParaRPr lang="en-GB" altLang="en-US" dirty="0">
              <a:solidFill>
                <a:srgbClr val="000000"/>
              </a:solidFill>
            </a:endParaRPr>
          </a:p>
        </p:txBody>
      </p:sp>
      <p:sp>
        <p:nvSpPr>
          <p:cNvPr id="3072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algn="r" eaLnBrk="1" hangingPunct="1">
              <a:lnSpc>
                <a:spcPct val="100000"/>
              </a:lnSpc>
            </a:pPr>
            <a:fld id="{AE47A055-C9F4-44F2-8EB1-1CEFABE90A13}" type="slidenum">
              <a:rPr lang="en-GB" altLang="en-US" sz="1200">
                <a:solidFill>
                  <a:srgbClr val="000000"/>
                </a:solidFill>
              </a:rPr>
              <a:pPr algn="r" eaLnBrk="1" hangingPunct="1">
                <a:lnSpc>
                  <a:spcPct val="100000"/>
                </a:lnSpc>
              </a:pPr>
              <a:t>2</a:t>
            </a:fld>
            <a:endParaRPr lang="en-GB" altLang="en-US" sz="1200" dirty="0">
              <a:solidFill>
                <a:srgbClr val="000000"/>
              </a:solidFill>
            </a:endParaRPr>
          </a:p>
        </p:txBody>
      </p:sp>
      <p:sp>
        <p:nvSpPr>
          <p:cNvPr id="30724"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30725" name="Text Box 3"/>
          <p:cNvSpPr>
            <a:spLocks noGrp="1" noChangeArrowheads="1"/>
          </p:cNvSpPr>
          <p:nvPr>
            <p:ph type="body"/>
          </p:nvPr>
        </p:nvSpPr>
        <p:spPr>
          <a:xfrm>
            <a:off x="685800" y="4343400"/>
            <a:ext cx="5486400" cy="3663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b="1" noProof="0" dirty="0">
                <a:latin typeface="Arial" charset="0"/>
                <a:ea typeface="MS Gothic" pitchFamily="49" charset="-128"/>
              </a:rPr>
              <a:t>Instructor Tip</a:t>
            </a:r>
          </a:p>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noProof="0" dirty="0">
                <a:latin typeface="Arial" charset="0"/>
                <a:ea typeface="MS Gothic" pitchFamily="49" charset="-128"/>
              </a:rPr>
              <a:t>When gaining attention and establishing common ground, ask questions such as, </a:t>
            </a:r>
            <a:r>
              <a:rPr lang="en-US" altLang="ja-JP" noProof="0" dirty="0">
                <a:latin typeface="Arial" charset="0"/>
                <a:ea typeface="MS Gothic" pitchFamily="49" charset="-128"/>
              </a:rPr>
              <a:t>“Who here has experience working on computers?”</a:t>
            </a:r>
          </a:p>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noProof="0" dirty="0">
                <a:latin typeface="Arial" charset="0"/>
                <a:ea typeface="MS Gothic" pitchFamily="49" charset="-128"/>
              </a:rPr>
              <a:t>For a WIIFM  statement, share a real-life experience in which knowledge of this topic made your job easier:  For example: </a:t>
            </a:r>
            <a:r>
              <a:rPr lang="en-US" altLang="ja-JP" noProof="0" dirty="0">
                <a:latin typeface="Arial" charset="0"/>
                <a:ea typeface="MS Gothic" pitchFamily="49" charset="-128"/>
              </a:rPr>
              <a:t>“When working on computers, one of the most important things you need to know is which component is which once you open the computer. If you’re having problems with the video card, there’s no point in trying to repair the network interface card.  In this topic, you’ll learn about some of the tools we use, the internal components of the PC, and many of the connectors.”</a:t>
            </a:r>
          </a:p>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noProof="0" dirty="0">
              <a:latin typeface="Arial" charset="0"/>
              <a:ea typeface="MS Gothic" pitchFamily="49" charset="-128"/>
            </a:endParaRPr>
          </a:p>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b="1" noProof="0" dirty="0">
                <a:latin typeface="Arial" charset="0"/>
                <a:ea typeface="MS Gothic" pitchFamily="49" charset="-128"/>
              </a:rPr>
              <a:t>Instructor Tip</a:t>
            </a:r>
          </a:p>
          <a:p>
            <a:pPr eaLnBrk="1" hangingPunct="1">
              <a:spcBef>
                <a:spcPts val="450"/>
              </a:spcBef>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en-US" noProof="0" dirty="0">
                <a:latin typeface="Arial" charset="0"/>
                <a:ea typeface="MS Gothic" pitchFamily="49" charset="-128"/>
              </a:rPr>
              <a:t>The pretests are designed to give you an indication of how much prior knowledge your students have brought to this class. They are meant to be used for class discussion, rather than as real tests. As such, only a few questions are included in each test and the </a:t>
            </a:r>
            <a:r>
              <a:rPr lang="en-US" altLang="ja-JP" noProof="0" dirty="0">
                <a:latin typeface="Arial" charset="0"/>
                <a:ea typeface="MS Gothic" pitchFamily="49" charset="-128"/>
              </a:rPr>
              <a:t>“correct” answers are not provided. You can use pretests to establish a rapport with your students and to measure how much time you might need to take on a particular subject.</a:t>
            </a:r>
            <a:endParaRPr lang="en-US" altLang="en-US" noProof="0" dirty="0">
              <a:latin typeface="Arial" charset="0"/>
              <a:ea typeface="MS Gothic" pitchFamily="49"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You see RFI a lot with modern wireless networking. Cordless telephones often use the same radio frequency as WiFi networks, thus creating interference. </a:t>
            </a:r>
          </a:p>
        </p:txBody>
      </p:sp>
      <p:sp>
        <p:nvSpPr>
          <p:cNvPr id="4915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E4779960-6B49-4A73-A0A6-37F6331B5246}" type="slidenum">
              <a:rPr lang="en-GB" altLang="en-US">
                <a:solidFill>
                  <a:srgbClr val="000000"/>
                </a:solidFill>
              </a:rPr>
              <a:pPr eaLnBrk="1" hangingPunct="1">
                <a:buFont typeface="Arial" charset="0"/>
                <a:buNone/>
              </a:pPr>
              <a:t>20</a:t>
            </a:fld>
            <a:endParaRPr lang="en-GB" altLang="en-US" dirty="0">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5018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964191FC-F690-46B0-B317-4EF42B08111A}" type="slidenum">
              <a:rPr lang="en-GB" altLang="en-US">
                <a:solidFill>
                  <a:srgbClr val="000000"/>
                </a:solidFill>
              </a:rPr>
              <a:pPr eaLnBrk="1" hangingPunct="1">
                <a:buFont typeface="Arial" charset="0"/>
                <a:buNone/>
              </a:pPr>
              <a:t>21</a:t>
            </a:fld>
            <a:endParaRPr lang="en-GB" altLang="en-US" dirty="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5120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7F40CB96-F2AC-43B8-AB66-41EE6B70DAE9}" type="slidenum">
              <a:rPr lang="en-GB" altLang="en-US">
                <a:solidFill>
                  <a:srgbClr val="000000"/>
                </a:solidFill>
              </a:rPr>
              <a:pPr eaLnBrk="1" hangingPunct="1">
                <a:buFont typeface="Arial" charset="0"/>
                <a:buNone/>
              </a:pPr>
              <a:t>22</a:t>
            </a:fld>
            <a:endParaRPr lang="en-GB" altLang="en-US" dirty="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Cable messes such as these are dangerous tripping hazards.</a:t>
            </a:r>
          </a:p>
        </p:txBody>
      </p:sp>
      <p:sp>
        <p:nvSpPr>
          <p:cNvPr id="5222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34358847-C713-437B-BFD6-F69A77700296}" type="slidenum">
              <a:rPr lang="en-GB" altLang="en-US">
                <a:solidFill>
                  <a:srgbClr val="000000"/>
                </a:solidFill>
              </a:rPr>
              <a:pPr eaLnBrk="1" hangingPunct="1">
                <a:buFont typeface="Arial" charset="0"/>
                <a:buNone/>
              </a:pPr>
              <a:t>23</a:t>
            </a:fld>
            <a:endParaRPr lang="en-GB" altLang="en-US" dirty="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5325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248B47A2-944A-488D-B285-CE309735A1E0}" type="slidenum">
              <a:rPr lang="en-GB" altLang="en-US">
                <a:solidFill>
                  <a:srgbClr val="000000"/>
                </a:solidFill>
              </a:rPr>
              <a:pPr eaLnBrk="1" hangingPunct="1">
                <a:buFont typeface="Arial" charset="0"/>
                <a:buNone/>
              </a:pPr>
              <a:t>24</a:t>
            </a:fld>
            <a:endParaRPr lang="en-GB" altLang="en-US"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5427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98C501AD-3523-4643-826E-4E281F85BD66}" type="slidenum">
              <a:rPr lang="en-GB" altLang="en-US">
                <a:solidFill>
                  <a:srgbClr val="000000"/>
                </a:solidFill>
              </a:rPr>
              <a:pPr eaLnBrk="1" hangingPunct="1">
                <a:buFont typeface="Arial" charset="0"/>
                <a:buNone/>
              </a:pPr>
              <a:t>25</a:t>
            </a:fld>
            <a:endParaRPr lang="en-GB" altLang="en-US" dirty="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B9DAA6C9-34C7-4970-B348-558D06A23CE6}" type="slidenum">
              <a:rPr lang="en-GB" altLang="en-US">
                <a:solidFill>
                  <a:srgbClr val="000000"/>
                </a:solidFill>
              </a:rPr>
              <a:pPr eaLnBrk="1" hangingPunct="1">
                <a:buFont typeface="Arial" charset="0"/>
                <a:buNone/>
              </a:pPr>
              <a:t>26</a:t>
            </a:fld>
            <a:endParaRPr lang="en-GB" altLang="en-US" dirty="0">
              <a:solidFill>
                <a:srgbClr val="000000"/>
              </a:solidFill>
            </a:endParaRPr>
          </a:p>
        </p:txBody>
      </p:sp>
      <p:sp>
        <p:nvSpPr>
          <p:cNvPr id="552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553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B9DAA6C9-34C7-4970-B348-558D06A23CE6}" type="slidenum">
              <a:rPr lang="en-GB" altLang="en-US">
                <a:solidFill>
                  <a:srgbClr val="000000"/>
                </a:solidFill>
              </a:rPr>
              <a:pPr eaLnBrk="1" hangingPunct="1">
                <a:buFont typeface="Arial" charset="0"/>
                <a:buNone/>
              </a:pPr>
              <a:t>27</a:t>
            </a:fld>
            <a:endParaRPr lang="en-GB" altLang="en-US" dirty="0">
              <a:solidFill>
                <a:srgbClr val="000000"/>
              </a:solidFill>
            </a:endParaRPr>
          </a:p>
        </p:txBody>
      </p:sp>
      <p:sp>
        <p:nvSpPr>
          <p:cNvPr id="552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553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7C8A3DB5-3A95-490A-BCE0-65991BCB483E}" type="slidenum">
              <a:rPr lang="en-GB" altLang="en-US">
                <a:solidFill>
                  <a:srgbClr val="000000"/>
                </a:solidFill>
              </a:rPr>
              <a:pPr eaLnBrk="1" hangingPunct="1">
                <a:buFont typeface="Arial" charset="0"/>
                <a:buNone/>
              </a:pPr>
              <a:t>28</a:t>
            </a:fld>
            <a:endParaRPr lang="en-GB" altLang="en-US" dirty="0">
              <a:solidFill>
                <a:srgbClr val="000000"/>
              </a:solidFill>
            </a:endParaRPr>
          </a:p>
        </p:txBody>
      </p:sp>
      <p:sp>
        <p:nvSpPr>
          <p:cNvPr id="3584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algn="r" eaLnBrk="1" hangingPunct="1">
              <a:lnSpc>
                <a:spcPct val="100000"/>
              </a:lnSpc>
            </a:pPr>
            <a:fld id="{A8149529-7FC3-405E-8033-F0C9467615D9}" type="slidenum">
              <a:rPr lang="en-GB" altLang="en-US" sz="1200">
                <a:solidFill>
                  <a:srgbClr val="000000"/>
                </a:solidFill>
              </a:rPr>
              <a:pPr algn="r" eaLnBrk="1" hangingPunct="1">
                <a:lnSpc>
                  <a:spcPct val="100000"/>
                </a:lnSpc>
              </a:pPr>
              <a:t>28</a:t>
            </a:fld>
            <a:endParaRPr lang="en-GB" altLang="en-US" sz="1200" dirty="0">
              <a:solidFill>
                <a:srgbClr val="000000"/>
              </a:solidFill>
            </a:endParaRPr>
          </a:p>
        </p:txBody>
      </p:sp>
      <p:sp>
        <p:nvSpPr>
          <p:cNvPr id="35844"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35845"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a:p>
            <a:endParaRPr lang="en-US" altLang="en-US" dirty="0"/>
          </a:p>
        </p:txBody>
      </p:sp>
      <p:sp>
        <p:nvSpPr>
          <p:cNvPr id="3277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093E96E1-34AE-4C04-B42B-86744C217010}" type="slidenum">
              <a:rPr lang="en-GB" altLang="en-US">
                <a:solidFill>
                  <a:srgbClr val="000000"/>
                </a:solidFill>
              </a:rPr>
              <a:pPr eaLnBrk="1" hangingPunct="1">
                <a:buFont typeface="Arial" charset="0"/>
                <a:buNone/>
              </a:pPr>
              <a:t>4</a:t>
            </a:fld>
            <a:endParaRPr lang="en-GB" altLang="en-US"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Show up on time – five minutes early is on time; on time is late.</a:t>
            </a:r>
          </a:p>
          <a:p>
            <a:endParaRPr lang="en-US" altLang="en-US" dirty="0"/>
          </a:p>
          <a:p>
            <a:r>
              <a:rPr lang="en-US" altLang="en-US" dirty="0"/>
              <a:t>Take responsibility for the work by having the customer sign/approve the Authorization to Work or Work Authorization form.</a:t>
            </a:r>
          </a:p>
          <a:p>
            <a:endParaRPr lang="en-US" altLang="en-US" dirty="0"/>
          </a:p>
          <a:p>
            <a:r>
              <a:rPr lang="en-US" altLang="en-US" dirty="0"/>
              <a:t>Where does the Authorization to Work come from?  What if your company doesn’t have one?  What if it’s just you? (Answer: make one.)</a:t>
            </a:r>
          </a:p>
          <a:p>
            <a:endParaRPr lang="en-US" altLang="en-US" dirty="0"/>
          </a:p>
          <a:p>
            <a:r>
              <a:rPr lang="en-US" altLang="en-US" dirty="0"/>
              <a:t>Backups: Backing up critical data is not your responsibility; however, making sure the customer understands the downside of not doing backups IS your responsibility.  Always verify there is a current backup, and if not, offer to make one.</a:t>
            </a:r>
          </a:p>
        </p:txBody>
      </p:sp>
      <p:sp>
        <p:nvSpPr>
          <p:cNvPr id="3482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C0BD4048-1E4E-4CDD-B3B0-A638B30A316D}" type="slidenum">
              <a:rPr lang="en-GB" altLang="en-US">
                <a:solidFill>
                  <a:srgbClr val="000000"/>
                </a:solidFill>
              </a:rPr>
              <a:pPr eaLnBrk="1" hangingPunct="1">
                <a:buFont typeface="Arial" charset="0"/>
                <a:buNone/>
              </a:pPr>
              <a:t>6</a:t>
            </a:fld>
            <a:endParaRPr lang="en-GB" altLang="en-US" dirty="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A good tech can help users in almost any environment.</a:t>
            </a:r>
          </a:p>
          <a:p>
            <a:endParaRPr lang="en-US" altLang="en-US" dirty="0"/>
          </a:p>
          <a:p>
            <a:r>
              <a:rPr lang="en-US" altLang="en-US" dirty="0"/>
              <a:t>This might be a good time to discuss the idea of “poking around.”</a:t>
            </a:r>
          </a:p>
        </p:txBody>
      </p:sp>
      <p:sp>
        <p:nvSpPr>
          <p:cNvPr id="3584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BC96FCED-8D4C-4A71-B1F3-6041AA7B1C03}" type="slidenum">
              <a:rPr lang="en-GB" altLang="en-US">
                <a:solidFill>
                  <a:srgbClr val="000000"/>
                </a:solidFill>
              </a:rPr>
              <a:pPr eaLnBrk="1" hangingPunct="1">
                <a:buFont typeface="Arial" charset="0"/>
                <a:buNone/>
              </a:pPr>
              <a:t>7</a:t>
            </a:fld>
            <a:endParaRPr lang="en-GB" altLang="en-US" dirty="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3686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25A1BAD-C617-4070-B0DE-DCD99A715D9F}" type="slidenum">
              <a:rPr lang="en-GB" altLang="en-US">
                <a:solidFill>
                  <a:srgbClr val="000000"/>
                </a:solidFill>
              </a:rPr>
              <a:pPr eaLnBrk="1" hangingPunct="1">
                <a:buFont typeface="Arial" charset="0"/>
                <a:buNone/>
              </a:pPr>
              <a:t>8</a:t>
            </a:fld>
            <a:endParaRPr lang="en-GB" altLang="en-US" dirty="0">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9B7AFF38-0B60-4492-BE42-170EC6B4C65C}" type="slidenum">
              <a:rPr lang="en-GB" altLang="en-US">
                <a:solidFill>
                  <a:srgbClr val="000000"/>
                </a:solidFill>
              </a:rPr>
              <a:pPr eaLnBrk="1" hangingPunct="1">
                <a:buFont typeface="Arial" charset="0"/>
                <a:buNone/>
              </a:pPr>
              <a:t>9</a:t>
            </a:fld>
            <a:endParaRPr lang="en-GB" altLang="en-US" dirty="0">
              <a:solidFill>
                <a:srgbClr val="000000"/>
              </a:solidFill>
            </a:endParaRPr>
          </a:p>
        </p:txBody>
      </p:sp>
      <p:sp>
        <p:nvSpPr>
          <p:cNvPr id="3789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algn="r" eaLnBrk="1" hangingPunct="1">
              <a:lnSpc>
                <a:spcPct val="100000"/>
              </a:lnSpc>
            </a:pPr>
            <a:fld id="{74954AD8-3013-4C6F-B61D-E684ECE494DC}" type="slidenum">
              <a:rPr lang="en-GB" altLang="en-US" sz="1200">
                <a:solidFill>
                  <a:srgbClr val="000000"/>
                </a:solidFill>
              </a:rPr>
              <a:pPr algn="r" eaLnBrk="1" hangingPunct="1">
                <a:lnSpc>
                  <a:spcPct val="100000"/>
                </a:lnSpc>
              </a:pPr>
              <a:t>9</a:t>
            </a:fld>
            <a:endParaRPr lang="en-GB" altLang="en-US" sz="1200" dirty="0">
              <a:solidFill>
                <a:srgbClr val="000000"/>
              </a:solidFill>
            </a:endParaRPr>
          </a:p>
        </p:txBody>
      </p:sp>
      <p:sp>
        <p:nvSpPr>
          <p:cNvPr id="37892"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37893"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905000" y="52388"/>
            <a:ext cx="7162800" cy="1006475"/>
          </a:xfrm>
        </p:spPr>
        <p:txBody>
          <a:bodyPr/>
          <a:lstStyle>
            <a:lvl1pPr>
              <a:defRPr sz="3200" b="0"/>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7474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2300" y="52388"/>
            <a:ext cx="2171700" cy="64246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52388"/>
            <a:ext cx="6362700" cy="64246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3371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41375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17524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33977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sz="4400" dirty="0"/>
              <a:t>Operational Procedures</a:t>
            </a:r>
            <a:endParaRPr lang="en-US" sz="4400" dirty="0"/>
          </a:p>
        </p:txBody>
      </p:sp>
      <p:sp>
        <p:nvSpPr>
          <p:cNvPr id="6" name="Subtitle 5"/>
          <p:cNvSpPr>
            <a:spLocks noGrp="1"/>
          </p:cNvSpPr>
          <p:nvPr>
            <p:ph type="subTitle" idx="1"/>
          </p:nvPr>
        </p:nvSpPr>
        <p:spPr>
          <a:xfrm>
            <a:off x="1371600" y="2212848"/>
            <a:ext cx="6400800" cy="685800"/>
          </a:xfrm>
        </p:spPr>
        <p:txBody>
          <a:bodyPr/>
          <a:lstStyle/>
          <a:p>
            <a:r>
              <a:rPr lang="en-GB" altLang="en-US" sz="4000" dirty="0"/>
              <a:t>Chapter 2</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6000" y="3209365"/>
            <a:ext cx="4296243"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itle 2"/>
          <p:cNvSpPr>
            <a:spLocks noGrp="1"/>
          </p:cNvSpPr>
          <p:nvPr>
            <p:ph type="title"/>
          </p:nvPr>
        </p:nvSpPr>
        <p:spPr/>
        <p:txBody>
          <a:bodyPr/>
          <a:lstStyle/>
          <a:p>
            <a:r>
              <a:rPr lang="en-US" altLang="en-US" dirty="0"/>
              <a:t>Effective </a:t>
            </a:r>
            <a:r>
              <a:rPr lang="en-GB" altLang="en-US" dirty="0"/>
              <a:t>Communication (</a:t>
            </a:r>
            <a:r>
              <a:rPr lang="en-GB" altLang="en-US" i="1" dirty="0"/>
              <a:t>continued</a:t>
            </a:r>
            <a:r>
              <a:rPr lang="en-GB" altLang="en-US" dirty="0"/>
              <a:t>)</a:t>
            </a:r>
            <a:endParaRPr lang="en-US" altLang="en-US" dirty="0"/>
          </a:p>
        </p:txBody>
      </p:sp>
      <p:sp>
        <p:nvSpPr>
          <p:cNvPr id="11266" name="Text Placeholder 1"/>
          <p:cNvSpPr>
            <a:spLocks noGrp="1"/>
          </p:cNvSpPr>
          <p:nvPr>
            <p:ph idx="1"/>
          </p:nvPr>
        </p:nvSpPr>
        <p:spPr/>
        <p:txBody>
          <a:bodyPr/>
          <a:lstStyle/>
          <a:p>
            <a:r>
              <a:rPr lang="en-GB" altLang="en-US" dirty="0"/>
              <a:t>Respectful communication</a:t>
            </a:r>
          </a:p>
          <a:p>
            <a:pPr lvl="1"/>
            <a:r>
              <a:rPr lang="en-GB" altLang="en-US" dirty="0">
                <a:solidFill>
                  <a:srgbClr val="C00000"/>
                </a:solidFill>
              </a:rPr>
              <a:t>Respect</a:t>
            </a:r>
            <a:r>
              <a:rPr lang="en-GB" altLang="en-US" dirty="0"/>
              <a:t> the user’s job and the person.</a:t>
            </a:r>
          </a:p>
          <a:p>
            <a:pPr lvl="1"/>
            <a:r>
              <a:rPr lang="en-GB" altLang="en-US" dirty="0"/>
              <a:t>Always ask for permission to begin work.</a:t>
            </a:r>
          </a:p>
          <a:p>
            <a:pPr lvl="1"/>
            <a:r>
              <a:rPr lang="en-GB" altLang="en-US" dirty="0">
                <a:solidFill>
                  <a:srgbClr val="C00000"/>
                </a:solidFill>
              </a:rPr>
              <a:t>Actively listen </a:t>
            </a:r>
            <a:r>
              <a:rPr lang="en-GB" altLang="en-US" dirty="0"/>
              <a:t>to the customer</a:t>
            </a:r>
            <a:r>
              <a:rPr lang="en-US" altLang="en-US" dirty="0"/>
              <a:t>’</a:t>
            </a:r>
            <a:r>
              <a:rPr lang="en-GB" altLang="ja-JP" dirty="0"/>
              <a:t>s problem.</a:t>
            </a:r>
          </a:p>
          <a:p>
            <a:pPr lvl="2"/>
            <a:r>
              <a:rPr lang="en-GB" altLang="en-US" dirty="0"/>
              <a:t>Don’t interrupt as the customer describes the problem.</a:t>
            </a:r>
          </a:p>
          <a:p>
            <a:pPr lvl="2"/>
            <a:r>
              <a:rPr lang="en-US" altLang="en-US" dirty="0"/>
              <a:t>Listen and take notes</a:t>
            </a:r>
            <a:r>
              <a:rPr lang="en-GB" altLang="ja-JP" dirty="0"/>
              <a:t>.</a:t>
            </a:r>
          </a:p>
          <a:p>
            <a:pPr lvl="1"/>
            <a:r>
              <a:rPr lang="en-GB" altLang="en-US" dirty="0"/>
              <a:t>Stay professional; don</a:t>
            </a:r>
            <a:r>
              <a:rPr lang="en-US" altLang="en-US" dirty="0"/>
              <a:t>’</a:t>
            </a:r>
            <a:r>
              <a:rPr lang="en-GB" altLang="ja-JP" dirty="0"/>
              <a:t>t take angry customer statements personally.</a:t>
            </a:r>
          </a:p>
          <a:p>
            <a:pPr lvl="1"/>
            <a:r>
              <a:rPr lang="en-GB" altLang="en-US" dirty="0"/>
              <a:t>Avoid outside interruptions on customer time.</a:t>
            </a:r>
          </a:p>
          <a:p>
            <a:r>
              <a:rPr lang="en-GB" altLang="en-US" dirty="0"/>
              <a:t>What are some examples of respectful communication?</a:t>
            </a:r>
          </a:p>
        </p:txBody>
      </p:sp>
      <p:pic>
        <p:nvPicPr>
          <p:cNvPr id="11268"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37500" y="5334000"/>
            <a:ext cx="11811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
          <p:cNvSpPr>
            <a:spLocks noGrp="1"/>
          </p:cNvSpPr>
          <p:nvPr>
            <p:ph type="title"/>
          </p:nvPr>
        </p:nvSpPr>
        <p:spPr/>
        <p:txBody>
          <a:bodyPr/>
          <a:lstStyle/>
          <a:p>
            <a:r>
              <a:rPr lang="en-US" altLang="en-US" dirty="0"/>
              <a:t>Effective </a:t>
            </a:r>
            <a:r>
              <a:rPr lang="en-GB" altLang="en-US" dirty="0"/>
              <a:t>Communication (</a:t>
            </a:r>
            <a:r>
              <a:rPr lang="en-GB" altLang="en-US" i="1" dirty="0"/>
              <a:t>continued</a:t>
            </a:r>
            <a:r>
              <a:rPr lang="en-GB" altLang="en-US" dirty="0"/>
              <a:t>)</a:t>
            </a:r>
            <a:endParaRPr lang="en-US" altLang="en-US" dirty="0"/>
          </a:p>
        </p:txBody>
      </p:sp>
      <p:sp>
        <p:nvSpPr>
          <p:cNvPr id="12291" name="Content Placeholder 3"/>
          <p:cNvSpPr>
            <a:spLocks noGrp="1"/>
          </p:cNvSpPr>
          <p:nvPr>
            <p:ph idx="1"/>
          </p:nvPr>
        </p:nvSpPr>
        <p:spPr/>
        <p:txBody>
          <a:bodyPr/>
          <a:lstStyle/>
          <a:p>
            <a:r>
              <a:rPr lang="en-GB" altLang="en-US" dirty="0">
                <a:solidFill>
                  <a:srgbClr val="C00000"/>
                </a:solidFill>
              </a:rPr>
              <a:t>Eliciting answers</a:t>
            </a:r>
          </a:p>
          <a:p>
            <a:pPr lvl="1"/>
            <a:r>
              <a:rPr lang="en-GB" altLang="en-US" dirty="0"/>
              <a:t>Use non-accusatory communication.</a:t>
            </a:r>
            <a:endParaRPr lang="en-US" altLang="en-US" dirty="0"/>
          </a:p>
          <a:p>
            <a:pPr lvl="2"/>
            <a:r>
              <a:rPr lang="en-GB" altLang="en-US" dirty="0"/>
              <a:t>Not, </a:t>
            </a:r>
            <a:r>
              <a:rPr lang="en-US" altLang="en-US" dirty="0"/>
              <a:t>“</a:t>
            </a:r>
            <a:r>
              <a:rPr lang="en-GB" altLang="ja-JP" dirty="0"/>
              <a:t>What did you do?</a:t>
            </a:r>
            <a:r>
              <a:rPr lang="en-US" altLang="ja-JP" dirty="0"/>
              <a:t>”</a:t>
            </a:r>
          </a:p>
          <a:p>
            <a:pPr lvl="2"/>
            <a:r>
              <a:rPr lang="en-GB" altLang="en-US" dirty="0"/>
              <a:t>Instead, </a:t>
            </a:r>
            <a:r>
              <a:rPr lang="en-US" altLang="en-US" dirty="0"/>
              <a:t>“</a:t>
            </a:r>
            <a:r>
              <a:rPr lang="en-GB" altLang="ja-JP" dirty="0"/>
              <a:t>When did it last work?” or </a:t>
            </a:r>
            <a:r>
              <a:rPr lang="en-US" altLang="ja-JP" dirty="0"/>
              <a:t>“</a:t>
            </a:r>
            <a:r>
              <a:rPr lang="en-GB" altLang="ja-JP" dirty="0"/>
              <a:t>Has it worked in the past?” </a:t>
            </a:r>
          </a:p>
          <a:p>
            <a:pPr lvl="2"/>
            <a:r>
              <a:rPr lang="en-GB" altLang="ja-JP" dirty="0"/>
              <a:t>You're there to help, not accuse.</a:t>
            </a:r>
            <a:endParaRPr lang="en-US" altLang="ja-JP" dirty="0"/>
          </a:p>
          <a:p>
            <a:pPr lvl="1"/>
            <a:r>
              <a:rPr lang="en-GB" altLang="en-US" dirty="0"/>
              <a:t>Ask fact-seeking questions.</a:t>
            </a:r>
            <a:endParaRPr lang="en-US" altLang="en-US" dirty="0"/>
          </a:p>
          <a:p>
            <a:r>
              <a:rPr lang="en-GB" altLang="en-US" dirty="0"/>
              <a:t>Explaining what you’re doing</a:t>
            </a:r>
            <a:endParaRPr lang="en-US" altLang="en-US" dirty="0"/>
          </a:p>
          <a:p>
            <a:pPr lvl="1"/>
            <a:r>
              <a:rPr lang="en-GB" altLang="en-US" dirty="0"/>
              <a:t>Avoid jargon, acronyms, and abbreviations.</a:t>
            </a:r>
            <a:endParaRPr lang="en-US" altLang="en-US" dirty="0"/>
          </a:p>
          <a:p>
            <a:pPr lvl="1"/>
            <a:r>
              <a:rPr lang="en-GB" altLang="en-US" dirty="0"/>
              <a:t>Use analogies and visual aids when possible.</a:t>
            </a:r>
          </a:p>
          <a:p>
            <a:pPr lvl="1"/>
            <a:r>
              <a:rPr lang="en-GB" altLang="en-US" dirty="0"/>
              <a:t>Stay friendly.</a:t>
            </a:r>
            <a:endParaRPr lang="en-US"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
          <p:cNvSpPr>
            <a:spLocks noGrp="1"/>
          </p:cNvSpPr>
          <p:nvPr>
            <p:ph type="title"/>
          </p:nvPr>
        </p:nvSpPr>
        <p:spPr>
          <a:xfrm>
            <a:off x="2057400" y="0"/>
            <a:ext cx="7086600" cy="1082675"/>
          </a:xfrm>
        </p:spPr>
        <p:txBody>
          <a:bodyPr/>
          <a:lstStyle/>
          <a:p>
            <a:pPr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dirty="0"/>
              <a:t>Effective </a:t>
            </a:r>
            <a:r>
              <a:rPr lang="en-GB" altLang="en-US" dirty="0"/>
              <a:t>Communication (</a:t>
            </a:r>
            <a:r>
              <a:rPr lang="en-GB" altLang="en-US" i="1" dirty="0"/>
              <a:t>continued</a:t>
            </a:r>
            <a:r>
              <a:rPr lang="en-GB" altLang="en-US" dirty="0"/>
              <a:t>)</a:t>
            </a:r>
            <a:endParaRPr lang="en-US" altLang="en-US" dirty="0"/>
          </a:p>
        </p:txBody>
      </p:sp>
      <p:pic>
        <p:nvPicPr>
          <p:cNvPr id="13315"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1898650"/>
            <a:ext cx="4572000"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2"/>
          <p:cNvSpPr txBox="1">
            <a:spLocks noChangeArrowheads="1"/>
          </p:cNvSpPr>
          <p:nvPr/>
        </p:nvSpPr>
        <p:spPr bwMode="auto">
          <a:xfrm>
            <a:off x="2286000" y="5010753"/>
            <a:ext cx="4572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algn="ctr" eaLnBrk="1" hangingPunct="1"/>
            <a:r>
              <a:rPr lang="en-US" altLang="en-US" dirty="0">
                <a:solidFill>
                  <a:schemeClr val="tx1"/>
                </a:solidFill>
              </a:rPr>
              <a:t>Figure 2.4  Never accuse!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
          <p:cNvSpPr>
            <a:spLocks noGrp="1"/>
          </p:cNvSpPr>
          <p:nvPr>
            <p:ph type="title"/>
          </p:nvPr>
        </p:nvSpPr>
        <p:spPr>
          <a:xfrm>
            <a:off x="2057400" y="0"/>
            <a:ext cx="7086600" cy="1058863"/>
          </a:xfrm>
        </p:spPr>
        <p:txBody>
          <a:bodyPr/>
          <a:lstStyle/>
          <a:p>
            <a:pPr eaLnBrk="1" hangingPunct="1">
              <a:lnSpc>
                <a:spcPct val="100000"/>
              </a:lnSpc>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altLang="en-US" dirty="0"/>
              <a:t>Effective </a:t>
            </a:r>
            <a:r>
              <a:rPr lang="en-GB" altLang="en-US" dirty="0"/>
              <a:t>Communication (</a:t>
            </a:r>
            <a:r>
              <a:rPr lang="en-GB" altLang="en-US" i="1" dirty="0"/>
              <a:t>continued</a:t>
            </a:r>
            <a:r>
              <a:rPr lang="en-GB" altLang="en-US" dirty="0"/>
              <a:t>)</a:t>
            </a:r>
            <a:endParaRPr lang="en-US" altLang="en-US" dirty="0"/>
          </a:p>
        </p:txBody>
      </p:sp>
      <p:sp>
        <p:nvSpPr>
          <p:cNvPr id="14339" name="TextBox 2"/>
          <p:cNvSpPr txBox="1">
            <a:spLocks noChangeArrowheads="1"/>
          </p:cNvSpPr>
          <p:nvPr/>
        </p:nvSpPr>
        <p:spPr bwMode="auto">
          <a:xfrm>
            <a:off x="2286000" y="5029200"/>
            <a:ext cx="4572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algn="ctr" eaLnBrk="1" hangingPunct="1"/>
            <a:r>
              <a:rPr lang="en-US" altLang="en-US" dirty="0">
                <a:solidFill>
                  <a:schemeClr val="tx1"/>
                </a:solidFill>
              </a:rPr>
              <a:t>Figure 2.5  Keeping it friendly</a:t>
            </a:r>
          </a:p>
        </p:txBody>
      </p:sp>
      <p:pic>
        <p:nvPicPr>
          <p:cNvPr id="14340"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1924050"/>
            <a:ext cx="4572000"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2"/>
          <p:cNvSpPr>
            <a:spLocks noGrp="1"/>
          </p:cNvSpPr>
          <p:nvPr>
            <p:ph type="title"/>
          </p:nvPr>
        </p:nvSpPr>
        <p:spPr/>
        <p:txBody>
          <a:bodyPr/>
          <a:lstStyle/>
          <a:p>
            <a:r>
              <a:rPr lang="en-US" altLang="en-US" dirty="0"/>
              <a:t>Effective Communication (</a:t>
            </a:r>
            <a:r>
              <a:rPr lang="en-US" altLang="en-US" i="1" dirty="0"/>
              <a:t>continued</a:t>
            </a:r>
            <a:r>
              <a:rPr lang="en-US" altLang="en-US" dirty="0"/>
              <a:t>)</a:t>
            </a:r>
          </a:p>
        </p:txBody>
      </p:sp>
      <p:sp>
        <p:nvSpPr>
          <p:cNvPr id="15362" name="Text Placeholder 1"/>
          <p:cNvSpPr>
            <a:spLocks noGrp="1"/>
          </p:cNvSpPr>
          <p:nvPr>
            <p:ph idx="1"/>
          </p:nvPr>
        </p:nvSpPr>
        <p:spPr/>
        <p:txBody>
          <a:bodyPr/>
          <a:lstStyle/>
          <a:p>
            <a:r>
              <a:rPr lang="en-GB" altLang="en-US" dirty="0"/>
              <a:t>Expectations and follow-up</a:t>
            </a:r>
          </a:p>
          <a:p>
            <a:pPr lvl="1"/>
            <a:r>
              <a:rPr lang="en-GB" altLang="en-US" dirty="0"/>
              <a:t>Timeline: How long is this going to take?</a:t>
            </a:r>
          </a:p>
          <a:p>
            <a:pPr lvl="2"/>
            <a:r>
              <a:rPr lang="en-GB" altLang="en-US" dirty="0"/>
              <a:t>Provide a best estimate, not a guarantee.</a:t>
            </a:r>
          </a:p>
          <a:p>
            <a:pPr lvl="2"/>
            <a:r>
              <a:rPr lang="en-GB" altLang="en-US" dirty="0"/>
              <a:t>If the estimate changes, let the customer know ASAP.</a:t>
            </a:r>
          </a:p>
          <a:p>
            <a:pPr lvl="1"/>
            <a:r>
              <a:rPr lang="en-GB" altLang="en-US" dirty="0"/>
              <a:t>Options</a:t>
            </a:r>
            <a:endParaRPr lang="en-US" dirty="0"/>
          </a:p>
          <a:p>
            <a:pPr lvl="2"/>
            <a:r>
              <a:rPr lang="en-US" dirty="0"/>
              <a:t>Provide alternatives and let the customer decide.</a:t>
            </a:r>
            <a:endParaRPr lang="en-GB" altLang="en-US" dirty="0"/>
          </a:p>
          <a:p>
            <a:pPr lvl="1"/>
            <a:r>
              <a:rPr lang="en-GB" altLang="en-US" dirty="0"/>
              <a:t>Documentation</a:t>
            </a:r>
          </a:p>
          <a:p>
            <a:pPr lvl="2"/>
            <a:r>
              <a:rPr lang="en-GB" altLang="en-US" dirty="0"/>
              <a:t>Always the document time, day, problem, and solution.</a:t>
            </a:r>
          </a:p>
          <a:p>
            <a:pPr lvl="2"/>
            <a:r>
              <a:rPr lang="en-GB" altLang="en-US" dirty="0"/>
              <a:t>Always offer the customer any replaced parts.</a:t>
            </a:r>
          </a:p>
          <a:p>
            <a:pPr lvl="1"/>
            <a:r>
              <a:rPr lang="en-GB" altLang="en-US" dirty="0"/>
              <a:t>Follow-up</a:t>
            </a:r>
          </a:p>
          <a:p>
            <a:pPr lvl="2"/>
            <a:r>
              <a:rPr lang="en-GB" altLang="en-US" dirty="0"/>
              <a:t>Confirm that the customer is happy a day or two later.</a:t>
            </a:r>
            <a:endParaRPr lang="en-US"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itle 5"/>
          <p:cNvSpPr>
            <a:spLocks noGrp="1"/>
          </p:cNvSpPr>
          <p:nvPr>
            <p:ph type="title"/>
          </p:nvPr>
        </p:nvSpPr>
        <p:spPr/>
        <p:txBody>
          <a:bodyPr/>
          <a:lstStyle/>
          <a:p>
            <a:r>
              <a:rPr lang="en-US" altLang="en-US" dirty="0"/>
              <a:t>Tools of the Trade </a:t>
            </a:r>
            <a:r>
              <a:rPr lang="en-US" altLang="en-US" dirty="0" smtClean="0"/>
              <a:t/>
            </a:r>
            <a:br>
              <a:rPr lang="en-US" altLang="en-US" dirty="0" smtClean="0"/>
            </a:br>
            <a:r>
              <a:rPr lang="en-US" altLang="en-US" dirty="0" smtClean="0"/>
              <a:t>and Personal </a:t>
            </a:r>
            <a:r>
              <a:rPr lang="en-US" altLang="en-US" dirty="0"/>
              <a:t>Safety</a:t>
            </a:r>
          </a:p>
        </p:txBody>
      </p:sp>
      <p:sp>
        <p:nvSpPr>
          <p:cNvPr id="6" name="Content Placeholder 5"/>
          <p:cNvSpPr>
            <a:spLocks noGrp="1"/>
          </p:cNvSpPr>
          <p:nvPr>
            <p:ph idx="1"/>
          </p:nvPr>
        </p:nvSpPr>
        <p:spPr/>
        <p:txBody>
          <a:bodyPr/>
          <a:lstStyle/>
          <a:p>
            <a:r>
              <a:rPr lang="en-US" dirty="0">
                <a:solidFill>
                  <a:srgbClr val="C00000"/>
                </a:solidFill>
              </a:rPr>
              <a:t>Electrostatic discharge (ESD) </a:t>
            </a:r>
            <a:r>
              <a:rPr lang="en-US" dirty="0"/>
              <a:t>is the passage of a static electrical charge into your PC or a PC component such as a RAM stick.</a:t>
            </a:r>
          </a:p>
          <a:p>
            <a:pPr lvl="1"/>
            <a:r>
              <a:rPr lang="en-US" dirty="0"/>
              <a:t>Static electricity can destroy sensitive parts of </a:t>
            </a:r>
            <a:br>
              <a:rPr lang="en-US" dirty="0"/>
            </a:br>
            <a:r>
              <a:rPr lang="en-US" dirty="0"/>
              <a:t>a PC.</a:t>
            </a:r>
          </a:p>
          <a:p>
            <a:pPr lvl="1"/>
            <a:r>
              <a:rPr lang="en-US" dirty="0"/>
              <a:t>ESD damage is much more prevalent in dry, cool environments.</a:t>
            </a:r>
          </a:p>
        </p:txBody>
      </p:sp>
      <p:graphicFrame>
        <p:nvGraphicFramePr>
          <p:cNvPr id="11" name="Object 10"/>
          <p:cNvGraphicFramePr>
            <a:graphicFrameLocks noChangeAspect="1"/>
          </p:cNvGraphicFramePr>
          <p:nvPr/>
        </p:nvGraphicFramePr>
        <p:xfrm>
          <a:off x="3505200" y="4876800"/>
          <a:ext cx="1676400" cy="1028700"/>
        </p:xfrm>
        <a:graphic>
          <a:graphicData uri="http://schemas.openxmlformats.org/presentationml/2006/ole">
            <mc:AlternateContent xmlns:mc="http://schemas.openxmlformats.org/markup-compatibility/2006">
              <mc:Choice xmlns:v="urn:schemas-microsoft-com:vml" Requires="v">
                <p:oleObj spid="_x0000_s17447" r:id="rId4" imgW="946099" imgH="580339" progId="">
                  <p:embed/>
                </p:oleObj>
              </mc:Choice>
              <mc:Fallback>
                <p:oleObj r:id="rId4" imgW="946099" imgH="580339" progId="">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4876800"/>
                        <a:ext cx="1676400" cy="10287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itle 5"/>
          <p:cNvSpPr>
            <a:spLocks noGrp="1"/>
          </p:cNvSpPr>
          <p:nvPr>
            <p:ph type="title"/>
          </p:nvPr>
        </p:nvSpPr>
        <p:spPr/>
        <p:txBody>
          <a:bodyPr/>
          <a:lstStyle/>
          <a:p>
            <a:r>
              <a:rPr lang="en-US" altLang="en-US" dirty="0"/>
              <a:t>Antistatic Tools</a:t>
            </a:r>
          </a:p>
        </p:txBody>
      </p:sp>
      <p:sp>
        <p:nvSpPr>
          <p:cNvPr id="3" name="Content Placeholder 2"/>
          <p:cNvSpPr>
            <a:spLocks noGrp="1"/>
          </p:cNvSpPr>
          <p:nvPr>
            <p:ph idx="1"/>
          </p:nvPr>
        </p:nvSpPr>
        <p:spPr/>
        <p:txBody>
          <a:bodyPr/>
          <a:lstStyle/>
          <a:p>
            <a:r>
              <a:rPr lang="en-US" dirty="0"/>
              <a:t>Cause of ESD </a:t>
            </a:r>
          </a:p>
          <a:p>
            <a:pPr lvl="1"/>
            <a:r>
              <a:rPr lang="en-US" dirty="0"/>
              <a:t>Two objects with different potential of static electricity coming into contact</a:t>
            </a:r>
          </a:p>
          <a:p>
            <a:r>
              <a:rPr lang="en-US" dirty="0">
                <a:solidFill>
                  <a:srgbClr val="C00000"/>
                </a:solidFill>
              </a:rPr>
              <a:t>Antistatic wrist strap</a:t>
            </a:r>
          </a:p>
          <a:p>
            <a:pPr lvl="1"/>
            <a:r>
              <a:rPr lang="en-US" dirty="0"/>
              <a:t>Keeps you and the PC at the same electrical potential to prevent ESD</a:t>
            </a:r>
          </a:p>
          <a:p>
            <a:r>
              <a:rPr lang="en-US" dirty="0">
                <a:solidFill>
                  <a:srgbClr val="C00000"/>
                </a:solidFill>
              </a:rPr>
              <a:t>Antistatic mat</a:t>
            </a:r>
          </a:p>
          <a:p>
            <a:pPr lvl="1"/>
            <a:r>
              <a:rPr lang="en-US" dirty="0"/>
              <a:t>Used temporarily to place parts taken out of the PC</a:t>
            </a:r>
          </a:p>
          <a:p>
            <a:r>
              <a:rPr lang="en-US" dirty="0"/>
              <a:t>These antistatic devices use tiny </a:t>
            </a:r>
            <a:r>
              <a:rPr lang="en-US" dirty="0">
                <a:solidFill>
                  <a:srgbClr val="C00000"/>
                </a:solidFill>
              </a:rPr>
              <a:t>resistors</a:t>
            </a:r>
            <a:r>
              <a:rPr lang="en-US" dirty="0"/>
              <a: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53000" y="3673392"/>
            <a:ext cx="3657600"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8436" name="Title 5"/>
          <p:cNvSpPr>
            <a:spLocks noGrp="1"/>
          </p:cNvSpPr>
          <p:nvPr>
            <p:ph type="title"/>
          </p:nvPr>
        </p:nvSpPr>
        <p:spPr/>
        <p:txBody>
          <a:bodyPr/>
          <a:lstStyle/>
          <a:p>
            <a:r>
              <a:rPr lang="en-US" altLang="en-US" dirty="0"/>
              <a:t>Antistatic Tools (</a:t>
            </a:r>
            <a:r>
              <a:rPr lang="en-US" altLang="en-US" i="1" dirty="0"/>
              <a:t>continued</a:t>
            </a:r>
            <a:r>
              <a:rPr lang="en-US" altLang="en-US" dirty="0"/>
              <a:t>)</a:t>
            </a:r>
          </a:p>
        </p:txBody>
      </p:sp>
      <p:pic>
        <p:nvPicPr>
          <p:cNvPr id="18437" name="Picture 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66800" y="1447800"/>
            <a:ext cx="2728749" cy="204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Box 2"/>
          <p:cNvSpPr txBox="1">
            <a:spLocks noChangeArrowheads="1"/>
          </p:cNvSpPr>
          <p:nvPr/>
        </p:nvSpPr>
        <p:spPr bwMode="auto">
          <a:xfrm>
            <a:off x="344488" y="3580601"/>
            <a:ext cx="421147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2.6  Anti-static wrist strap in use</a:t>
            </a:r>
          </a:p>
        </p:txBody>
      </p:sp>
      <p:sp>
        <p:nvSpPr>
          <p:cNvPr id="18439" name="TextBox 3"/>
          <p:cNvSpPr txBox="1">
            <a:spLocks noChangeArrowheads="1"/>
          </p:cNvSpPr>
          <p:nvPr/>
        </p:nvSpPr>
        <p:spPr bwMode="auto">
          <a:xfrm>
            <a:off x="4918388" y="5741905"/>
            <a:ext cx="3692212"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2.7  Anti-static wrist strap and mat combination</a:t>
            </a:r>
          </a:p>
        </p:txBody>
      </p:sp>
    </p:spTree>
    <p:extLst>
      <p:ext uri="{BB962C8B-B14F-4D97-AF65-F5344CB8AC3E}">
        <p14:creationId xmlns:p14="http://schemas.microsoft.com/office/powerpoint/2010/main" val="44588239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95933" y="3773200"/>
            <a:ext cx="2210391" cy="21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9459" name="Title 5"/>
          <p:cNvSpPr>
            <a:spLocks noGrp="1"/>
          </p:cNvSpPr>
          <p:nvPr>
            <p:ph type="title"/>
          </p:nvPr>
        </p:nvSpPr>
        <p:spPr/>
        <p:txBody>
          <a:bodyPr/>
          <a:lstStyle/>
          <a:p>
            <a:r>
              <a:rPr lang="en-US" altLang="en-US" dirty="0"/>
              <a:t>Antistatic Bags</a:t>
            </a:r>
          </a:p>
        </p:txBody>
      </p:sp>
      <p:sp>
        <p:nvSpPr>
          <p:cNvPr id="3" name="Content Placeholder 2"/>
          <p:cNvSpPr>
            <a:spLocks noGrp="1"/>
          </p:cNvSpPr>
          <p:nvPr>
            <p:ph idx="1"/>
          </p:nvPr>
        </p:nvSpPr>
        <p:spPr/>
        <p:txBody>
          <a:bodyPr/>
          <a:lstStyle/>
          <a:p>
            <a:r>
              <a:rPr lang="en-US" dirty="0">
                <a:solidFill>
                  <a:srgbClr val="C00000"/>
                </a:solidFill>
              </a:rPr>
              <a:t>Antistatic bags</a:t>
            </a:r>
          </a:p>
          <a:p>
            <a:pPr lvl="1"/>
            <a:r>
              <a:rPr lang="en-US" dirty="0"/>
              <a:t>Specially designed bags that shed static electricity when touched</a:t>
            </a:r>
          </a:p>
          <a:p>
            <a:pPr lvl="1"/>
            <a:r>
              <a:rPr lang="en-US" dirty="0"/>
              <a:t>Should be used to store electrical components from your PC</a:t>
            </a:r>
          </a:p>
          <a:p>
            <a:r>
              <a:rPr lang="en-US" dirty="0"/>
              <a:t>Always unplug a PC when you work </a:t>
            </a:r>
            <a:br>
              <a:rPr lang="en-US" dirty="0"/>
            </a:br>
            <a:r>
              <a:rPr lang="en-US" dirty="0"/>
              <a:t>on it. </a:t>
            </a:r>
          </a:p>
          <a:p>
            <a:pPr lvl="1"/>
            <a:r>
              <a:rPr lang="en-US" dirty="0"/>
              <a:t>Don’t just turn it off.</a:t>
            </a:r>
          </a:p>
          <a:p>
            <a:r>
              <a:rPr lang="en-US" dirty="0">
                <a:solidFill>
                  <a:srgbClr val="C00000"/>
                </a:solidFill>
              </a:rPr>
              <a:t>Self-grounding </a:t>
            </a:r>
            <a:r>
              <a:rPr lang="en-US" dirty="0"/>
              <a:t>is not as good </a:t>
            </a:r>
            <a:br>
              <a:rPr lang="en-US" dirty="0"/>
            </a:br>
            <a:r>
              <a:rPr lang="en-US" dirty="0"/>
              <a:t>as using a wrist strap.</a:t>
            </a:r>
          </a:p>
        </p:txBody>
      </p:sp>
      <p:sp>
        <p:nvSpPr>
          <p:cNvPr id="19461" name="TextBox 1"/>
          <p:cNvSpPr txBox="1">
            <a:spLocks noChangeArrowheads="1"/>
          </p:cNvSpPr>
          <p:nvPr/>
        </p:nvSpPr>
        <p:spPr bwMode="auto">
          <a:xfrm>
            <a:off x="6126649" y="6053138"/>
            <a:ext cx="286495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2.8  Anti-static bag </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Electromagnetic Interference (EMI)</a:t>
            </a:r>
          </a:p>
        </p:txBody>
      </p:sp>
      <p:sp>
        <p:nvSpPr>
          <p:cNvPr id="20483" name="Text Placeholder 2"/>
          <p:cNvSpPr>
            <a:spLocks noGrp="1"/>
          </p:cNvSpPr>
          <p:nvPr>
            <p:ph idx="1"/>
          </p:nvPr>
        </p:nvSpPr>
        <p:spPr/>
        <p:txBody>
          <a:bodyPr/>
          <a:lstStyle/>
          <a:p>
            <a:r>
              <a:rPr lang="en-US" altLang="en-US" dirty="0">
                <a:solidFill>
                  <a:srgbClr val="C00000"/>
                </a:solidFill>
              </a:rPr>
              <a:t>EMI</a:t>
            </a:r>
            <a:r>
              <a:rPr lang="en-US" altLang="en-US" dirty="0"/>
              <a:t> is two or more magnetic fields interfering with each other.</a:t>
            </a:r>
          </a:p>
          <a:p>
            <a:pPr lvl="1"/>
            <a:r>
              <a:rPr lang="en-US" altLang="en-US" dirty="0"/>
              <a:t>Not as dangerous as ESD</a:t>
            </a:r>
          </a:p>
          <a:p>
            <a:pPr lvl="1"/>
            <a:r>
              <a:rPr lang="en-US" altLang="en-US" dirty="0"/>
              <a:t>Can cause permanent damage to some components and erase data on some storage devices</a:t>
            </a:r>
          </a:p>
          <a:p>
            <a:r>
              <a:rPr lang="en-US" altLang="en-US" dirty="0"/>
              <a:t>What are some examples of EMI?</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Overview</a:t>
            </a:r>
          </a:p>
        </p:txBody>
      </p:sp>
      <p:sp>
        <p:nvSpPr>
          <p:cNvPr id="3" name="Content Placeholder 2"/>
          <p:cNvSpPr>
            <a:spLocks noGrp="1"/>
          </p:cNvSpPr>
          <p:nvPr>
            <p:ph idx="1"/>
          </p:nvPr>
        </p:nvSpPr>
        <p:spPr/>
        <p:txBody>
          <a:bodyPr/>
          <a:lstStyle/>
          <a:p>
            <a:r>
              <a:rPr lang="en-GB" altLang="en-US" dirty="0"/>
              <a:t>In this chapter, you will learn how to: </a:t>
            </a:r>
          </a:p>
          <a:p>
            <a:pPr lvl="1"/>
            <a:r>
              <a:rPr lang="en-GB" altLang="en-US" dirty="0"/>
              <a:t>Present yourself with a proper appearance and </a:t>
            </a:r>
            <a:br>
              <a:rPr lang="en-GB" altLang="en-US" dirty="0"/>
            </a:br>
            <a:r>
              <a:rPr lang="en-GB" altLang="en-US" dirty="0"/>
              <a:t>in a professional manner</a:t>
            </a:r>
          </a:p>
          <a:p>
            <a:pPr lvl="1"/>
            <a:r>
              <a:rPr lang="en-GB" altLang="en-US" dirty="0"/>
              <a:t>Talk to customers in a professional, productive manner</a:t>
            </a:r>
          </a:p>
          <a:p>
            <a:pPr lvl="1"/>
            <a:r>
              <a:rPr lang="en-US" altLang="en-US" dirty="0"/>
              <a:t>Discuss the tools of the trade</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itle 2"/>
          <p:cNvSpPr>
            <a:spLocks noGrp="1"/>
          </p:cNvSpPr>
          <p:nvPr>
            <p:ph type="title"/>
          </p:nvPr>
        </p:nvSpPr>
        <p:spPr/>
        <p:txBody>
          <a:bodyPr/>
          <a:lstStyle/>
          <a:p>
            <a:pPr eaLnBrk="1" hangingPunct="1"/>
            <a:r>
              <a:rPr lang="en-US" altLang="en-US" dirty="0"/>
              <a:t>Radio Frequency Interference (RFI)</a:t>
            </a:r>
          </a:p>
        </p:txBody>
      </p:sp>
      <p:sp>
        <p:nvSpPr>
          <p:cNvPr id="21506" name="Text Placeholder 1"/>
          <p:cNvSpPr>
            <a:spLocks noGrp="1"/>
          </p:cNvSpPr>
          <p:nvPr>
            <p:ph idx="1"/>
          </p:nvPr>
        </p:nvSpPr>
        <p:spPr/>
        <p:txBody>
          <a:bodyPr/>
          <a:lstStyle/>
          <a:p>
            <a:pPr eaLnBrk="1" hangingPunct="1"/>
            <a:r>
              <a:rPr lang="en-US" altLang="en-US" dirty="0">
                <a:solidFill>
                  <a:srgbClr val="C00000"/>
                </a:solidFill>
              </a:rPr>
              <a:t>RFI</a:t>
            </a:r>
            <a:r>
              <a:rPr lang="en-US" altLang="en-US" dirty="0"/>
              <a:t> involves radio waves that interfere with electronics.</a:t>
            </a:r>
          </a:p>
          <a:p>
            <a:pPr lvl="1" eaLnBrk="1" hangingPunct="1"/>
            <a:r>
              <a:rPr lang="en-US" altLang="en-US" dirty="0"/>
              <a:t>Will not destroy electronics or stored data, but  can disrupt communication</a:t>
            </a:r>
          </a:p>
          <a:p>
            <a:pPr eaLnBrk="1" hangingPunct="1"/>
            <a:r>
              <a:rPr lang="en-US" altLang="en-US" dirty="0"/>
              <a:t>PC speakers and wireless networks, as well as other components, are susceptible to RFI.</a:t>
            </a:r>
          </a:p>
          <a:p>
            <a:pPr eaLnBrk="1" hangingPunct="1"/>
            <a:r>
              <a:rPr lang="en-US" altLang="en-US" dirty="0"/>
              <a:t>What are some examples of devices that emit radio waves?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a:t>Physical Safety</a:t>
            </a:r>
            <a:endParaRPr lang="en-US" altLang="en-US" dirty="0"/>
          </a:p>
        </p:txBody>
      </p:sp>
      <p:sp>
        <p:nvSpPr>
          <p:cNvPr id="22531" name="Text Placeholder 2"/>
          <p:cNvSpPr>
            <a:spLocks noGrp="1"/>
          </p:cNvSpPr>
          <p:nvPr>
            <p:ph idx="1"/>
          </p:nvPr>
        </p:nvSpPr>
        <p:spPr/>
        <p:txBody>
          <a:bodyPr/>
          <a:lstStyle/>
          <a:p>
            <a:r>
              <a:rPr lang="en-US" altLang="en-US" dirty="0"/>
              <a:t>IT techs live in a dangerous world and need to consider </a:t>
            </a:r>
            <a:r>
              <a:rPr lang="en-US" altLang="en-US" dirty="0">
                <a:solidFill>
                  <a:srgbClr val="A50021"/>
                </a:solidFill>
              </a:rPr>
              <a:t>personal safety </a:t>
            </a:r>
            <a:r>
              <a:rPr lang="en-US" altLang="en-US" dirty="0"/>
              <a:t>issues.</a:t>
            </a:r>
          </a:p>
          <a:p>
            <a:pPr lvl="1"/>
            <a:r>
              <a:rPr lang="en-US" altLang="en-US" dirty="0"/>
              <a:t>Cable messes are a dangerous tripping hazard.</a:t>
            </a:r>
          </a:p>
          <a:p>
            <a:pPr lvl="2"/>
            <a:r>
              <a:rPr lang="en-US" altLang="en-US" dirty="0"/>
              <a:t>Alert the building supervisor.</a:t>
            </a:r>
          </a:p>
          <a:p>
            <a:pPr lvl="1"/>
            <a:r>
              <a:rPr lang="en-US" altLang="en-US" dirty="0"/>
              <a:t>Heavy items</a:t>
            </a:r>
          </a:p>
          <a:p>
            <a:pPr lvl="2"/>
            <a:r>
              <a:rPr lang="en-US" altLang="en-US" dirty="0"/>
              <a:t>Lift with legs.</a:t>
            </a:r>
          </a:p>
          <a:p>
            <a:pPr lvl="2"/>
            <a:r>
              <a:rPr lang="en-US" altLang="en-US" dirty="0"/>
              <a:t>Watch for tripping hazards/obstructions.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en-US" dirty="0"/>
              <a:t>Physical Safety (</a:t>
            </a:r>
            <a:r>
              <a:rPr lang="en-US" altLang="en-US" i="1" dirty="0"/>
              <a:t>continued</a:t>
            </a:r>
            <a:r>
              <a:rPr lang="en-US" altLang="en-US" dirty="0"/>
              <a:t>)</a:t>
            </a:r>
          </a:p>
        </p:txBody>
      </p:sp>
      <p:sp>
        <p:nvSpPr>
          <p:cNvPr id="23555" name="Text Placeholder 2"/>
          <p:cNvSpPr>
            <a:spLocks noGrp="1"/>
          </p:cNvSpPr>
          <p:nvPr>
            <p:ph idx="1"/>
          </p:nvPr>
        </p:nvSpPr>
        <p:spPr/>
        <p:txBody>
          <a:bodyPr/>
          <a:lstStyle/>
          <a:p>
            <a:pPr eaLnBrk="1" hangingPunct="1"/>
            <a:r>
              <a:rPr lang="en-US" altLang="en-US" dirty="0"/>
              <a:t>Hot components</a:t>
            </a:r>
          </a:p>
          <a:p>
            <a:pPr lvl="1" eaLnBrk="1" hangingPunct="1"/>
            <a:r>
              <a:rPr lang="en-US" altLang="en-US" dirty="0"/>
              <a:t>Usually hazardous if you open up a monitor, printer, or computer</a:t>
            </a:r>
          </a:p>
          <a:p>
            <a:pPr lvl="1" eaLnBrk="1" hangingPunct="1"/>
            <a:r>
              <a:rPr lang="en-US" altLang="en-US" dirty="0"/>
              <a:t>Example: hot cooling fins on fans</a:t>
            </a:r>
          </a:p>
          <a:p>
            <a:pPr eaLnBrk="1" hangingPunct="1"/>
            <a:r>
              <a:rPr lang="en-US" altLang="en-US" dirty="0"/>
              <a:t>Computer repairs</a:t>
            </a:r>
          </a:p>
          <a:p>
            <a:pPr lvl="1" eaLnBrk="1" hangingPunct="1"/>
            <a:r>
              <a:rPr lang="en-US" altLang="en-US" dirty="0"/>
              <a:t>Remove jewelry before working on a computer.</a:t>
            </a:r>
          </a:p>
          <a:p>
            <a:pPr lvl="1" eaLnBrk="1" hangingPunct="1"/>
            <a:r>
              <a:rPr lang="en-US" altLang="en-US" dirty="0"/>
              <a:t>Be careful of loose hair when working on equipment.</a:t>
            </a:r>
          </a:p>
          <a:p>
            <a:pPr eaLnBrk="1" hangingPunct="1"/>
            <a:r>
              <a:rPr lang="en-US" altLang="en-US" dirty="0"/>
              <a:t>Carpentry work </a:t>
            </a:r>
            <a:r>
              <a:rPr lang="en-US" dirty="0"/>
              <a:t>– </a:t>
            </a:r>
            <a:r>
              <a:rPr lang="en-US" altLang="en-US" dirty="0"/>
              <a:t>building a server closet</a:t>
            </a:r>
          </a:p>
          <a:p>
            <a:pPr lvl="1" eaLnBrk="1" hangingPunct="1"/>
            <a:r>
              <a:rPr lang="en-US" altLang="en-US" dirty="0"/>
              <a:t>Wear an </a:t>
            </a:r>
            <a:r>
              <a:rPr lang="en-US" altLang="en-US" dirty="0">
                <a:solidFill>
                  <a:srgbClr val="C00000"/>
                </a:solidFill>
              </a:rPr>
              <a:t>air filter mask </a:t>
            </a:r>
            <a:r>
              <a:rPr lang="en-US" altLang="en-US" dirty="0"/>
              <a:t>and </a:t>
            </a:r>
            <a:r>
              <a:rPr lang="en-US" altLang="en-US" dirty="0">
                <a:solidFill>
                  <a:srgbClr val="C00000"/>
                </a:solidFill>
              </a:rPr>
              <a:t>safety goggles</a:t>
            </a:r>
            <a:r>
              <a:rPr lang="en-US" altLang="en-US" dirty="0"/>
              <a:t>.</a:t>
            </a:r>
            <a:endParaRPr lang="en-US" altLang="en-US" dirty="0">
              <a:solidFill>
                <a:srgbClr val="008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tLang="en-US" dirty="0"/>
              <a:t>Physical Safety (</a:t>
            </a:r>
            <a:r>
              <a:rPr lang="en-US" altLang="en-US" i="1" dirty="0"/>
              <a:t>continued</a:t>
            </a:r>
            <a:r>
              <a:rPr lang="en-US" altLang="en-US" dirty="0"/>
              <a:t>)</a:t>
            </a:r>
          </a:p>
        </p:txBody>
      </p:sp>
      <p:pic>
        <p:nvPicPr>
          <p:cNvPr id="24579"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1911350"/>
            <a:ext cx="4572000" cy="303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Box 2"/>
          <p:cNvSpPr txBox="1">
            <a:spLocks noChangeArrowheads="1"/>
          </p:cNvSpPr>
          <p:nvPr/>
        </p:nvSpPr>
        <p:spPr bwMode="auto">
          <a:xfrm>
            <a:off x="2987675" y="5041900"/>
            <a:ext cx="336085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2.9  Mike’s cable kludge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altLang="en-US" dirty="0"/>
              <a:t>Physical Safety (</a:t>
            </a:r>
            <a:r>
              <a:rPr lang="en-US" altLang="en-US" i="1" dirty="0"/>
              <a:t>continued</a:t>
            </a:r>
            <a:r>
              <a:rPr lang="en-US" altLang="en-US" dirty="0"/>
              <a:t>)</a:t>
            </a:r>
          </a:p>
        </p:txBody>
      </p:sp>
      <p:sp>
        <p:nvSpPr>
          <p:cNvPr id="25603" name="TextBox 2"/>
          <p:cNvSpPr txBox="1">
            <a:spLocks noChangeArrowheads="1"/>
          </p:cNvSpPr>
          <p:nvPr/>
        </p:nvSpPr>
        <p:spPr bwMode="auto">
          <a:xfrm>
            <a:off x="2205038" y="5669832"/>
            <a:ext cx="492538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2.10  What a strange, bad trip it’s been.</a:t>
            </a:r>
          </a:p>
        </p:txBody>
      </p:sp>
      <p:pic>
        <p:nvPicPr>
          <p:cNvPr id="25604"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19400" y="1437557"/>
            <a:ext cx="3505200"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altLang="en-US" dirty="0"/>
              <a:t>Physical Safety (</a:t>
            </a:r>
            <a:r>
              <a:rPr lang="en-US" altLang="en-US" i="1" dirty="0"/>
              <a:t>continued</a:t>
            </a:r>
            <a:r>
              <a:rPr lang="en-US" altLang="en-US" dirty="0"/>
              <a:t>)</a:t>
            </a:r>
          </a:p>
        </p:txBody>
      </p:sp>
      <p:sp>
        <p:nvSpPr>
          <p:cNvPr id="26627" name="TextBox 2"/>
          <p:cNvSpPr txBox="1">
            <a:spLocks noChangeArrowheads="1"/>
          </p:cNvSpPr>
          <p:nvPr/>
        </p:nvSpPr>
        <p:spPr bwMode="auto">
          <a:xfrm>
            <a:off x="2449513" y="5041900"/>
            <a:ext cx="443794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2.11  Checking for hot cooling fans</a:t>
            </a:r>
          </a:p>
        </p:txBody>
      </p:sp>
      <p:pic>
        <p:nvPicPr>
          <p:cNvPr id="26628"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1911350"/>
            <a:ext cx="4572000" cy="303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4"/>
          <p:cNvSpPr>
            <a:spLocks noGrp="1"/>
          </p:cNvSpPr>
          <p:nvPr>
            <p:ph type="title"/>
          </p:nvPr>
        </p:nvSpPr>
        <p:spPr/>
        <p:txBody>
          <a:bodyPr/>
          <a:lstStyle/>
          <a:p>
            <a:pPr eaLnBrk="1" hangingPunct="1"/>
            <a:r>
              <a:rPr lang="en-US" altLang="en-US" dirty="0"/>
              <a:t>Physical Tools</a:t>
            </a:r>
          </a:p>
        </p:txBody>
      </p:sp>
      <p:sp>
        <p:nvSpPr>
          <p:cNvPr id="3" name="Content Placeholder 2"/>
          <p:cNvSpPr>
            <a:spLocks noGrp="1"/>
          </p:cNvSpPr>
          <p:nvPr>
            <p:ph idx="1"/>
          </p:nvPr>
        </p:nvSpPr>
        <p:spPr/>
        <p:txBody>
          <a:bodyPr/>
          <a:lstStyle/>
          <a:p>
            <a:r>
              <a:rPr lang="en-US" dirty="0"/>
              <a:t>The basic </a:t>
            </a:r>
            <a:r>
              <a:rPr lang="en-US" dirty="0">
                <a:solidFill>
                  <a:srgbClr val="C00000"/>
                </a:solidFill>
              </a:rPr>
              <a:t>tech toolkit</a:t>
            </a:r>
            <a:r>
              <a:rPr lang="en-US" dirty="0"/>
              <a:t> contains a </a:t>
            </a:r>
            <a:r>
              <a:rPr lang="en-US" dirty="0">
                <a:solidFill>
                  <a:srgbClr val="C00000"/>
                </a:solidFill>
              </a:rPr>
              <a:t>Phillips-head screwdriver</a:t>
            </a:r>
            <a:r>
              <a:rPr lang="en-US" dirty="0"/>
              <a:t> and a few other items</a:t>
            </a:r>
          </a:p>
          <a:p>
            <a:r>
              <a:rPr lang="en-US" dirty="0"/>
              <a:t>It’s a good idea to also include:</a:t>
            </a:r>
          </a:p>
          <a:p>
            <a:pPr lvl="1"/>
            <a:r>
              <a:rPr lang="en-US" dirty="0"/>
              <a:t>Magnifying glass</a:t>
            </a:r>
          </a:p>
          <a:p>
            <a:pPr lvl="1"/>
            <a:r>
              <a:rPr lang="en-US" dirty="0"/>
              <a:t>Small flashlight</a:t>
            </a:r>
          </a:p>
          <a:p>
            <a:pPr lvl="1"/>
            <a:r>
              <a:rPr lang="en-US" dirty="0"/>
              <a:t>Plastic tweezers</a:t>
            </a:r>
          </a:p>
        </p:txBody>
      </p:sp>
      <p:pic>
        <p:nvPicPr>
          <p:cNvPr id="27653"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47550" y="3294142"/>
            <a:ext cx="4372599" cy="2631784"/>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2"/>
          <p:cNvSpPr txBox="1">
            <a:spLocks noChangeArrowheads="1"/>
          </p:cNvSpPr>
          <p:nvPr/>
        </p:nvSpPr>
        <p:spPr bwMode="auto">
          <a:xfrm>
            <a:off x="4652024" y="6032334"/>
            <a:ext cx="396364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2.12  Typical technician toolkit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4"/>
          <p:cNvSpPr>
            <a:spLocks noGrp="1"/>
          </p:cNvSpPr>
          <p:nvPr>
            <p:ph type="title"/>
          </p:nvPr>
        </p:nvSpPr>
        <p:spPr/>
        <p:txBody>
          <a:bodyPr/>
          <a:lstStyle/>
          <a:p>
            <a:pPr eaLnBrk="1" hangingPunct="1"/>
            <a:r>
              <a:rPr lang="en-US" altLang="en-US" dirty="0"/>
              <a:t>Software Tools</a:t>
            </a:r>
          </a:p>
        </p:txBody>
      </p:sp>
      <p:sp>
        <p:nvSpPr>
          <p:cNvPr id="3" name="Content Placeholder 2"/>
          <p:cNvSpPr>
            <a:spLocks noGrp="1"/>
          </p:cNvSpPr>
          <p:nvPr>
            <p:ph idx="1"/>
          </p:nvPr>
        </p:nvSpPr>
        <p:spPr/>
        <p:txBody>
          <a:bodyPr/>
          <a:lstStyle/>
          <a:p>
            <a:r>
              <a:rPr lang="en-US" dirty="0"/>
              <a:t>Good techs bring essential software tools to every troubleshooting scenario.</a:t>
            </a:r>
          </a:p>
          <a:p>
            <a:r>
              <a:rPr lang="en-US" dirty="0"/>
              <a:t>Mike’s Cool Tools are provided in the media accompanying this textbook.</a:t>
            </a:r>
          </a:p>
          <a:p>
            <a:pPr lvl="1"/>
            <a:r>
              <a:rPr lang="en-US" dirty="0"/>
              <a:t>These include tools for scanning for malware (malicious software, such as viruses), checking memory, and other diagnostic scenarios.</a:t>
            </a:r>
          </a:p>
        </p:txBody>
      </p:sp>
    </p:spTree>
    <p:extLst>
      <p:ext uri="{BB962C8B-B14F-4D97-AF65-F5344CB8AC3E}">
        <p14:creationId xmlns:p14="http://schemas.microsoft.com/office/powerpoint/2010/main" val="303358934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457200" y="1295400"/>
            <a:ext cx="8229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marL="341313" indent="-341313"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1pPr>
            <a:lvl2pPr marL="742950" indent="-28575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2pPr>
            <a:lvl3pPr marL="11430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3pPr>
            <a:lvl4pPr marL="16002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4pPr>
            <a:lvl5pPr marL="20574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charset="0"/>
                <a:ea typeface="MS Gothic" pitchFamily="49" charset="-128"/>
              </a:defRPr>
            </a:lvl9pPr>
          </a:lstStyle>
          <a:p>
            <a:pPr eaLnBrk="1" hangingPunct="1">
              <a:lnSpc>
                <a:spcPct val="100000"/>
              </a:lnSpc>
              <a:spcBef>
                <a:spcPts val="650"/>
              </a:spcBef>
              <a:buFont typeface="Verdana" pitchFamily="34" charset="0"/>
              <a:buChar char="•"/>
            </a:pPr>
            <a:endParaRPr lang="en-US" altLang="en-US" sz="2600" b="1" dirty="0">
              <a:solidFill>
                <a:srgbClr val="000000"/>
              </a:solidFill>
              <a:latin typeface="Verdana" pitchFamily="34" charset="0"/>
            </a:endParaRPr>
          </a:p>
        </p:txBody>
      </p:sp>
      <p:sp>
        <p:nvSpPr>
          <p:cNvPr id="13315" name="Title 4"/>
          <p:cNvSpPr>
            <a:spLocks noGrp="1"/>
          </p:cNvSpPr>
          <p:nvPr>
            <p:ph type="title"/>
          </p:nvPr>
        </p:nvSpPr>
        <p:spPr/>
        <p:txBody>
          <a:bodyPr/>
          <a:lstStyle/>
          <a:p>
            <a:pPr eaLnBrk="1" hangingPunct="1"/>
            <a:r>
              <a:rPr lang="en-GB" altLang="en-US" dirty="0"/>
              <a:t>Troubleshooting Theory</a:t>
            </a:r>
            <a:endParaRPr lang="en-US" altLang="en-US" dirty="0"/>
          </a:p>
        </p:txBody>
      </p:sp>
      <p:sp>
        <p:nvSpPr>
          <p:cNvPr id="13316" name="Text Placeholder 5"/>
          <p:cNvSpPr>
            <a:spLocks noGrp="1"/>
          </p:cNvSpPr>
          <p:nvPr>
            <p:ph idx="1"/>
          </p:nvPr>
        </p:nvSpPr>
        <p:spPr/>
        <p:txBody>
          <a:bodyPr/>
          <a:lstStyle/>
          <a:p>
            <a:r>
              <a:rPr lang="en-US" dirty="0"/>
              <a:t>CompTIA clearly defines their vision of </a:t>
            </a:r>
            <a:r>
              <a:rPr lang="en-US" dirty="0">
                <a:solidFill>
                  <a:srgbClr val="C00000"/>
                </a:solidFill>
              </a:rPr>
              <a:t>troubleshooting theory</a:t>
            </a:r>
            <a:r>
              <a:rPr lang="en-US" altLang="en-US" dirty="0"/>
              <a:t>:</a:t>
            </a:r>
          </a:p>
          <a:p>
            <a:pPr marL="971550" lvl="1" indent="-514350" eaLnBrk="1" hangingPunct="1">
              <a:buFont typeface="+mj-lt"/>
              <a:buAutoNum type="arabicPeriod"/>
            </a:pPr>
            <a:r>
              <a:rPr lang="en-US" altLang="en-US" dirty="0">
                <a:solidFill>
                  <a:srgbClr val="C00000"/>
                </a:solidFill>
              </a:rPr>
              <a:t>Identify the problem</a:t>
            </a:r>
            <a:r>
              <a:rPr lang="en-US" altLang="en-US" dirty="0"/>
              <a:t>.</a:t>
            </a:r>
          </a:p>
          <a:p>
            <a:pPr marL="971550" lvl="1" indent="-514350" eaLnBrk="1" hangingPunct="1">
              <a:buFont typeface="+mj-lt"/>
              <a:buAutoNum type="arabicPeriod"/>
            </a:pPr>
            <a:r>
              <a:rPr lang="en-US" altLang="en-US" dirty="0"/>
              <a:t>Establish a </a:t>
            </a:r>
            <a:r>
              <a:rPr lang="en-US" altLang="en-US" dirty="0">
                <a:solidFill>
                  <a:srgbClr val="C00000"/>
                </a:solidFill>
              </a:rPr>
              <a:t>theory of probable cause </a:t>
            </a:r>
            <a:r>
              <a:rPr lang="en-US" altLang="en-US" dirty="0"/>
              <a:t>(question </a:t>
            </a:r>
            <a:br>
              <a:rPr lang="en-US" altLang="en-US" dirty="0"/>
            </a:br>
            <a:r>
              <a:rPr lang="en-US" altLang="en-US" dirty="0"/>
              <a:t>the obvious).</a:t>
            </a:r>
          </a:p>
          <a:p>
            <a:pPr marL="971550" lvl="1" indent="-514350" eaLnBrk="1" hangingPunct="1">
              <a:buFont typeface="+mj-lt"/>
              <a:buAutoNum type="arabicPeriod"/>
            </a:pPr>
            <a:r>
              <a:rPr lang="en-US" altLang="en-US" dirty="0"/>
              <a:t>Test the theory to determine cause.</a:t>
            </a:r>
          </a:p>
          <a:p>
            <a:pPr marL="971550" lvl="1" indent="-514350" eaLnBrk="1" hangingPunct="1">
              <a:buFont typeface="+mj-lt"/>
              <a:buAutoNum type="arabicPeriod"/>
            </a:pPr>
            <a:r>
              <a:rPr lang="en-US" altLang="en-US" dirty="0"/>
              <a:t>Establish a plan of action to resolve the problem and implement a solution.</a:t>
            </a:r>
          </a:p>
          <a:p>
            <a:pPr marL="971550" lvl="1" indent="-514350" eaLnBrk="1" hangingPunct="1">
              <a:buFont typeface="+mj-lt"/>
              <a:buAutoNum type="arabicPeriod"/>
            </a:pPr>
            <a:r>
              <a:rPr lang="en-US" altLang="en-US" dirty="0"/>
              <a:t>Verify full system functionality and implement preventive measures.</a:t>
            </a:r>
          </a:p>
          <a:p>
            <a:pPr marL="971550" lvl="1" indent="-514350" eaLnBrk="1" hangingPunct="1">
              <a:buFont typeface="+mj-lt"/>
              <a:buAutoNum type="arabicPeriod"/>
            </a:pPr>
            <a:r>
              <a:rPr lang="en-US" altLang="en-US" dirty="0"/>
              <a:t>Document findings, actions, and outcomes.</a:t>
            </a:r>
          </a:p>
        </p:txBody>
      </p:sp>
    </p:spTree>
    <p:extLst>
      <p:ext uri="{BB962C8B-B14F-4D97-AF65-F5344CB8AC3E}">
        <p14:creationId xmlns:p14="http://schemas.microsoft.com/office/powerpoint/2010/main" val="131045340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altLang="en-US" dirty="0"/>
              <a:t>Identify the Problem</a:t>
            </a:r>
          </a:p>
        </p:txBody>
      </p:sp>
      <p:sp>
        <p:nvSpPr>
          <p:cNvPr id="14339" name="Content Placeholder 4"/>
          <p:cNvSpPr>
            <a:spLocks noGrp="1"/>
          </p:cNvSpPr>
          <p:nvPr>
            <p:ph idx="1"/>
          </p:nvPr>
        </p:nvSpPr>
        <p:spPr/>
        <p:txBody>
          <a:bodyPr/>
          <a:lstStyle/>
          <a:p>
            <a:pPr eaLnBrk="1" hangingPunct="1"/>
            <a:r>
              <a:rPr lang="en-US" altLang="en-US" dirty="0"/>
              <a:t>Ask the user about recent changes and perform backups before “fixing” anything.</a:t>
            </a:r>
          </a:p>
          <a:p>
            <a:pPr lvl="1" eaLnBrk="1" hangingPunct="1"/>
            <a:r>
              <a:rPr lang="en-US" altLang="en-US" dirty="0"/>
              <a:t>Don’t be accusatory.</a:t>
            </a:r>
          </a:p>
          <a:p>
            <a:pPr lvl="1" eaLnBrk="1" hangingPunct="1"/>
            <a:r>
              <a:rPr lang="en-US" altLang="en-US" dirty="0"/>
              <a:t>Offer to perform a backup of all critical                                   information.</a:t>
            </a:r>
          </a:p>
        </p:txBody>
      </p:sp>
      <p:pic>
        <p:nvPicPr>
          <p:cNvPr id="14340"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23735" y="3462820"/>
            <a:ext cx="3838764" cy="283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Box 5"/>
          <p:cNvSpPr txBox="1">
            <a:spLocks noChangeArrowheads="1"/>
          </p:cNvSpPr>
          <p:nvPr/>
        </p:nvSpPr>
        <p:spPr bwMode="auto">
          <a:xfrm>
            <a:off x="838200" y="5973763"/>
            <a:ext cx="350520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algn="r" eaLnBrk="1" hangingPunct="1"/>
            <a:r>
              <a:rPr lang="en-US" altLang="en-US" dirty="0">
                <a:solidFill>
                  <a:schemeClr val="tx1"/>
                </a:solidFill>
              </a:rPr>
              <a:t>Figure 2.13  Tech asking nicely</a:t>
            </a:r>
          </a:p>
        </p:txBody>
      </p:sp>
    </p:spTree>
    <p:extLst>
      <p:ext uri="{BB962C8B-B14F-4D97-AF65-F5344CB8AC3E}">
        <p14:creationId xmlns:p14="http://schemas.microsoft.com/office/powerpoint/2010/main" val="1302012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a:t>The Professional Tech</a:t>
            </a:r>
          </a:p>
        </p:txBody>
      </p:sp>
      <p:sp>
        <p:nvSpPr>
          <p:cNvPr id="5123" name="Content Placeholder 2"/>
          <p:cNvSpPr>
            <a:spLocks noGrp="1"/>
          </p:cNvSpPr>
          <p:nvPr>
            <p:ph idx="1"/>
          </p:nvPr>
        </p:nvSpPr>
        <p:spPr>
          <a:xfrm>
            <a:off x="457201" y="1143000"/>
            <a:ext cx="3429000" cy="5334000"/>
          </a:xfrm>
        </p:spPr>
        <p:txBody>
          <a:bodyPr/>
          <a:lstStyle/>
          <a:p>
            <a:r>
              <a:rPr lang="en-US" dirty="0"/>
              <a:t>Appearance</a:t>
            </a:r>
          </a:p>
          <a:p>
            <a:pPr lvl="1"/>
            <a:r>
              <a:rPr lang="en-US" dirty="0"/>
              <a:t>Proper dress</a:t>
            </a:r>
          </a:p>
          <a:p>
            <a:pPr lvl="1"/>
            <a:r>
              <a:rPr lang="en-US" dirty="0"/>
              <a:t>Attention to good personal hygiene</a:t>
            </a:r>
          </a:p>
        </p:txBody>
      </p:sp>
      <p:pic>
        <p:nvPicPr>
          <p:cNvPr id="4198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14800" y="1447800"/>
            <a:ext cx="1795463"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29400" y="2809875"/>
            <a:ext cx="1760538"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TextBox 5"/>
          <p:cNvSpPr txBox="1">
            <a:spLocks noChangeArrowheads="1"/>
          </p:cNvSpPr>
          <p:nvPr/>
        </p:nvSpPr>
        <p:spPr bwMode="auto">
          <a:xfrm>
            <a:off x="3657601" y="4225470"/>
            <a:ext cx="270986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2.1  Casual Ford</a:t>
            </a:r>
          </a:p>
        </p:txBody>
      </p:sp>
      <p:sp>
        <p:nvSpPr>
          <p:cNvPr id="4103" name="TextBox 6"/>
          <p:cNvSpPr txBox="1">
            <a:spLocks noChangeArrowheads="1"/>
          </p:cNvSpPr>
          <p:nvPr/>
        </p:nvSpPr>
        <p:spPr bwMode="auto">
          <a:xfrm>
            <a:off x="5910263" y="5595258"/>
            <a:ext cx="323373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algn="ctr" eaLnBrk="1" hangingPunct="1"/>
            <a:r>
              <a:rPr lang="en-US" altLang="en-US" dirty="0">
                <a:solidFill>
                  <a:schemeClr val="tx1"/>
                </a:solidFill>
              </a:rPr>
              <a:t>Figure 2.2  Professional Ford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fade">
                                      <p:cBhvr>
                                        <p:cTn id="7" dur="2000"/>
                                        <p:tgtEl>
                                          <p:spTgt spid="419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1988"/>
                                        </p:tgtEl>
                                        <p:attrNameLst>
                                          <p:attrName>style.visibility</p:attrName>
                                        </p:attrNameLst>
                                      </p:cBhvr>
                                      <p:to>
                                        <p:strVal val="visible"/>
                                      </p:to>
                                    </p:set>
                                    <p:animEffect transition="in" filter="fade">
                                      <p:cBhvr>
                                        <p:cTn id="12" dur="20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Establish a Theory of Probable Cause</a:t>
            </a:r>
          </a:p>
        </p:txBody>
      </p:sp>
      <p:sp>
        <p:nvSpPr>
          <p:cNvPr id="15363" name="Content Placeholder 2"/>
          <p:cNvSpPr>
            <a:spLocks noGrp="1"/>
          </p:cNvSpPr>
          <p:nvPr>
            <p:ph idx="1"/>
          </p:nvPr>
        </p:nvSpPr>
        <p:spPr/>
        <p:txBody>
          <a:bodyPr/>
          <a:lstStyle/>
          <a:p>
            <a:r>
              <a:rPr lang="en-US" altLang="en-US" dirty="0"/>
              <a:t>Don’t overlook obvious solutions; apply your knowledge of the </a:t>
            </a:r>
            <a:r>
              <a:rPr lang="en-US" altLang="en-US" dirty="0">
                <a:solidFill>
                  <a:srgbClr val="C00000"/>
                </a:solidFill>
              </a:rPr>
              <a:t>computing process</a:t>
            </a:r>
          </a:p>
          <a:p>
            <a:pPr lvl="1"/>
            <a:r>
              <a:rPr lang="en-US" altLang="en-US" dirty="0"/>
              <a:t>Research</a:t>
            </a:r>
          </a:p>
          <a:p>
            <a:pPr lvl="2"/>
            <a:r>
              <a:rPr lang="en-US" altLang="en-US" dirty="0"/>
              <a:t>External research via the Internet</a:t>
            </a:r>
          </a:p>
          <a:p>
            <a:pPr lvl="2"/>
            <a:r>
              <a:rPr lang="en-US" altLang="en-US" dirty="0"/>
              <a:t>Internal research by asking other technicians or checking company records</a:t>
            </a:r>
          </a:p>
          <a:p>
            <a:pPr lvl="1"/>
            <a:r>
              <a:rPr lang="en-US" altLang="en-US" dirty="0"/>
              <a:t>Outside the case</a:t>
            </a:r>
          </a:p>
          <a:p>
            <a:pPr lvl="2"/>
            <a:r>
              <a:rPr lang="en-US" altLang="en-US" dirty="0"/>
              <a:t>Damaged or mangled connectors</a:t>
            </a:r>
          </a:p>
          <a:p>
            <a:pPr lvl="2"/>
            <a:r>
              <a:rPr lang="en-US" altLang="en-US" dirty="0"/>
              <a:t>Broken/disconnected cables or wires</a:t>
            </a:r>
          </a:p>
          <a:p>
            <a:pPr lvl="2"/>
            <a:r>
              <a:rPr lang="en-US" altLang="en-US" dirty="0"/>
              <a:t>Is the system running hot?</a:t>
            </a:r>
          </a:p>
          <a:p>
            <a:pPr lvl="2"/>
            <a:r>
              <a:rPr lang="en-US" altLang="en-US" dirty="0"/>
              <a:t>Strange sounds or vibrations</a:t>
            </a:r>
          </a:p>
          <a:p>
            <a:pPr lvl="2"/>
            <a:r>
              <a:rPr lang="en-US" altLang="en-US" dirty="0"/>
              <a:t>Smell anything odd?</a:t>
            </a:r>
          </a:p>
        </p:txBody>
      </p:sp>
    </p:spTree>
    <p:extLst>
      <p:ext uri="{BB962C8B-B14F-4D97-AF65-F5344CB8AC3E}">
        <p14:creationId xmlns:p14="http://schemas.microsoft.com/office/powerpoint/2010/main" val="12641749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Establish a Theory of Probable Cause (</a:t>
            </a:r>
            <a:r>
              <a:rPr lang="en-US" altLang="en-US" i="1" dirty="0"/>
              <a:t>continued</a:t>
            </a:r>
            <a:r>
              <a:rPr lang="en-US" altLang="en-US" dirty="0"/>
              <a:t>)</a:t>
            </a:r>
          </a:p>
        </p:txBody>
      </p:sp>
      <p:pic>
        <p:nvPicPr>
          <p:cNvPr id="15364"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80556" y="1447800"/>
            <a:ext cx="2782888" cy="387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5"/>
          <p:cNvSpPr txBox="1">
            <a:spLocks noChangeArrowheads="1"/>
          </p:cNvSpPr>
          <p:nvPr/>
        </p:nvSpPr>
        <p:spPr bwMode="auto">
          <a:xfrm>
            <a:off x="1822053" y="5562600"/>
            <a:ext cx="549989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algn="ctr" eaLnBrk="1" hangingPunct="1"/>
            <a:r>
              <a:rPr lang="en-US" altLang="en-US" dirty="0">
                <a:solidFill>
                  <a:schemeClr val="tx1"/>
                </a:solidFill>
              </a:rPr>
              <a:t>Figure 2.14  Ford the Tech misses the obvious.</a:t>
            </a:r>
          </a:p>
        </p:txBody>
      </p:sp>
    </p:spTree>
    <p:extLst>
      <p:ext uri="{BB962C8B-B14F-4D97-AF65-F5344CB8AC3E}">
        <p14:creationId xmlns:p14="http://schemas.microsoft.com/office/powerpoint/2010/main" val="28019253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altLang="en-US" dirty="0"/>
              <a:t>Test the Theory</a:t>
            </a:r>
          </a:p>
        </p:txBody>
      </p:sp>
      <p:sp>
        <p:nvSpPr>
          <p:cNvPr id="16387" name="Content Placeholder 2"/>
          <p:cNvSpPr>
            <a:spLocks noGrp="1"/>
          </p:cNvSpPr>
          <p:nvPr>
            <p:ph idx="1"/>
          </p:nvPr>
        </p:nvSpPr>
        <p:spPr/>
        <p:txBody>
          <a:bodyPr/>
          <a:lstStyle/>
          <a:p>
            <a:pPr eaLnBrk="1" hangingPunct="1"/>
            <a:r>
              <a:rPr lang="en-US" altLang="en-US" dirty="0">
                <a:solidFill>
                  <a:srgbClr val="C00000"/>
                </a:solidFill>
              </a:rPr>
              <a:t>Test the theory </a:t>
            </a:r>
            <a:r>
              <a:rPr lang="en-US" altLang="en-US" dirty="0"/>
              <a:t>to see if it fixes the problem.</a:t>
            </a:r>
          </a:p>
          <a:p>
            <a:pPr lvl="1" eaLnBrk="1" hangingPunct="1"/>
            <a:r>
              <a:rPr lang="en-US" altLang="en-US" dirty="0"/>
              <a:t>Testing will verify that something is broken.</a:t>
            </a:r>
          </a:p>
          <a:p>
            <a:pPr lvl="1" eaLnBrk="1" hangingPunct="1"/>
            <a:r>
              <a:rPr lang="en-US" altLang="en-US" dirty="0"/>
              <a:t>If a theory is not confirmed, develop a new theory.</a:t>
            </a:r>
          </a:p>
        </p:txBody>
      </p:sp>
    </p:spTree>
    <p:extLst>
      <p:ext uri="{BB962C8B-B14F-4D97-AF65-F5344CB8AC3E}">
        <p14:creationId xmlns:p14="http://schemas.microsoft.com/office/powerpoint/2010/main" val="873412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Establish a Plan of Action and Implement the Solution</a:t>
            </a:r>
          </a:p>
        </p:txBody>
      </p:sp>
      <p:sp>
        <p:nvSpPr>
          <p:cNvPr id="18435" name="Content Placeholder 2"/>
          <p:cNvSpPr>
            <a:spLocks noGrp="1"/>
          </p:cNvSpPr>
          <p:nvPr>
            <p:ph idx="1"/>
          </p:nvPr>
        </p:nvSpPr>
        <p:spPr/>
        <p:txBody>
          <a:bodyPr/>
          <a:lstStyle/>
          <a:p>
            <a:r>
              <a:rPr lang="en-US" altLang="en-US" dirty="0"/>
              <a:t>Once you’ve identified the cause, determine how you can implement the corrective actions.</a:t>
            </a:r>
          </a:p>
          <a:p>
            <a:r>
              <a:rPr lang="en-US" altLang="en-US" dirty="0"/>
              <a:t>If it’s beyond your skills, </a:t>
            </a:r>
            <a:r>
              <a:rPr lang="en-US" altLang="en-US" dirty="0">
                <a:solidFill>
                  <a:srgbClr val="C00000"/>
                </a:solidFill>
              </a:rPr>
              <a:t>escalate</a:t>
            </a:r>
            <a:r>
              <a:rPr lang="en-US" altLang="en-US" dirty="0"/>
              <a:t> the problem.</a:t>
            </a:r>
          </a:p>
          <a:p>
            <a:pPr lvl="1"/>
            <a:r>
              <a:rPr lang="en-US" altLang="en-US" dirty="0"/>
              <a:t>Don’t be afraid to ask for help.</a:t>
            </a:r>
          </a:p>
        </p:txBody>
      </p:sp>
      <p:pic>
        <p:nvPicPr>
          <p:cNvPr id="18436"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57800" y="3886200"/>
            <a:ext cx="335597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6"/>
          <p:cNvSpPr txBox="1">
            <a:spLocks noChangeArrowheads="1"/>
          </p:cNvSpPr>
          <p:nvPr/>
        </p:nvSpPr>
        <p:spPr bwMode="auto">
          <a:xfrm>
            <a:off x="1779218" y="5655086"/>
            <a:ext cx="34671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2.15  Ford the Tech asks </a:t>
            </a:r>
            <a:br>
              <a:rPr lang="en-US" altLang="en-US" dirty="0">
                <a:solidFill>
                  <a:schemeClr val="tx1"/>
                </a:solidFill>
              </a:rPr>
            </a:br>
            <a:r>
              <a:rPr lang="en-US" altLang="en-US" dirty="0">
                <a:solidFill>
                  <a:schemeClr val="tx1"/>
                </a:solidFill>
              </a:rPr>
              <a:t>for help from Scott.</a:t>
            </a:r>
          </a:p>
        </p:txBody>
      </p:sp>
    </p:spTree>
    <p:extLst>
      <p:ext uri="{BB962C8B-B14F-4D97-AF65-F5344CB8AC3E}">
        <p14:creationId xmlns:p14="http://schemas.microsoft.com/office/powerpoint/2010/main" val="1321439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Verify and Prevent</a:t>
            </a:r>
          </a:p>
        </p:txBody>
      </p:sp>
      <p:sp>
        <p:nvSpPr>
          <p:cNvPr id="19459" name="Content Placeholder 2"/>
          <p:cNvSpPr>
            <a:spLocks noGrp="1"/>
          </p:cNvSpPr>
          <p:nvPr>
            <p:ph idx="1"/>
          </p:nvPr>
        </p:nvSpPr>
        <p:spPr/>
        <p:txBody>
          <a:bodyPr/>
          <a:lstStyle/>
          <a:p>
            <a:r>
              <a:rPr lang="en-US" altLang="en-US" dirty="0">
                <a:solidFill>
                  <a:srgbClr val="C00000"/>
                </a:solidFill>
              </a:rPr>
              <a:t>Verify</a:t>
            </a:r>
            <a:r>
              <a:rPr lang="en-US" altLang="en-US" dirty="0"/>
              <a:t> full functionality to ensure the customer is happy.</a:t>
            </a:r>
          </a:p>
          <a:p>
            <a:pPr lvl="1"/>
            <a:r>
              <a:rPr lang="en-US" altLang="en-US" dirty="0"/>
              <a:t>Watch the customer use the system for a few minutes.</a:t>
            </a:r>
          </a:p>
          <a:p>
            <a:r>
              <a:rPr lang="en-US" altLang="en-US" dirty="0"/>
              <a:t>If applicable, educate the </a:t>
            </a:r>
            <a:br>
              <a:rPr lang="en-US" altLang="en-US" dirty="0"/>
            </a:br>
            <a:r>
              <a:rPr lang="en-US" altLang="en-US" dirty="0"/>
              <a:t>customer on how to avoid </a:t>
            </a:r>
            <a:br>
              <a:rPr lang="en-US" altLang="en-US" dirty="0"/>
            </a:br>
            <a:r>
              <a:rPr lang="en-US" altLang="en-US" dirty="0"/>
              <a:t>this problem again.</a:t>
            </a:r>
          </a:p>
        </p:txBody>
      </p:sp>
      <p:pic>
        <p:nvPicPr>
          <p:cNvPr id="19460"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10200" y="2971800"/>
            <a:ext cx="3355975" cy="268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Box 5"/>
          <p:cNvSpPr txBox="1">
            <a:spLocks noChangeArrowheads="1"/>
          </p:cNvSpPr>
          <p:nvPr/>
        </p:nvSpPr>
        <p:spPr bwMode="auto">
          <a:xfrm>
            <a:off x="5330826" y="5742398"/>
            <a:ext cx="3660774"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2.16  Ford the Tech sticks around and watches.</a:t>
            </a:r>
          </a:p>
        </p:txBody>
      </p:sp>
    </p:spTree>
    <p:extLst>
      <p:ext uri="{BB962C8B-B14F-4D97-AF65-F5344CB8AC3E}">
        <p14:creationId xmlns:p14="http://schemas.microsoft.com/office/powerpoint/2010/main" val="32710224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Document Findings, Actions, </a:t>
            </a:r>
            <a:r>
              <a:rPr lang="en-US" altLang="en-US" dirty="0" smtClean="0"/>
              <a:t/>
            </a:r>
            <a:br>
              <a:rPr lang="en-US" altLang="en-US" dirty="0" smtClean="0"/>
            </a:br>
            <a:r>
              <a:rPr lang="en-US" altLang="en-US" dirty="0" smtClean="0"/>
              <a:t>and </a:t>
            </a:r>
            <a:r>
              <a:rPr lang="en-US" altLang="en-US" dirty="0"/>
              <a:t>Outcomes</a:t>
            </a:r>
          </a:p>
        </p:txBody>
      </p:sp>
      <p:sp>
        <p:nvSpPr>
          <p:cNvPr id="20483" name="Content Placeholder 2"/>
          <p:cNvSpPr>
            <a:spLocks noGrp="1"/>
          </p:cNvSpPr>
          <p:nvPr>
            <p:ph idx="1"/>
          </p:nvPr>
        </p:nvSpPr>
        <p:spPr/>
        <p:txBody>
          <a:bodyPr/>
          <a:lstStyle/>
          <a:p>
            <a:r>
              <a:rPr lang="en-US" altLang="en-US" dirty="0"/>
              <a:t>The last step is to </a:t>
            </a:r>
            <a:r>
              <a:rPr lang="en-US" altLang="en-US" dirty="0">
                <a:solidFill>
                  <a:srgbClr val="C00000"/>
                </a:solidFill>
              </a:rPr>
              <a:t>document</a:t>
            </a:r>
            <a:r>
              <a:rPr lang="en-US" altLang="en-US" dirty="0"/>
              <a:t>.</a:t>
            </a:r>
          </a:p>
          <a:p>
            <a:pPr lvl="1"/>
            <a:r>
              <a:rPr lang="en-US" altLang="en-US" dirty="0"/>
              <a:t>Allows you to track a machine’s </a:t>
            </a:r>
            <a:br>
              <a:rPr lang="en-US" altLang="en-US" dirty="0"/>
            </a:br>
            <a:r>
              <a:rPr lang="en-US" altLang="en-US" dirty="0"/>
              <a:t>history, enabling long-term </a:t>
            </a:r>
            <a:br>
              <a:rPr lang="en-US" altLang="en-US" dirty="0"/>
            </a:br>
            <a:r>
              <a:rPr lang="en-US" altLang="en-US" dirty="0"/>
              <a:t>decisions.</a:t>
            </a:r>
          </a:p>
          <a:p>
            <a:pPr lvl="1"/>
            <a:r>
              <a:rPr lang="en-US" altLang="en-US" dirty="0"/>
              <a:t>Also helps fellow technicians if </a:t>
            </a:r>
            <a:br>
              <a:rPr lang="en-US" altLang="en-US" dirty="0"/>
            </a:br>
            <a:r>
              <a:rPr lang="en-US" altLang="en-US" dirty="0"/>
              <a:t>they have  to follow up.</a:t>
            </a:r>
          </a:p>
          <a:p>
            <a:r>
              <a:rPr lang="en-US" altLang="en-US" dirty="0"/>
              <a:t>An </a:t>
            </a:r>
            <a:r>
              <a:rPr lang="en-US" altLang="en-US" dirty="0">
                <a:solidFill>
                  <a:srgbClr val="C00000"/>
                </a:solidFill>
              </a:rPr>
              <a:t>incident report </a:t>
            </a:r>
            <a:r>
              <a:rPr lang="en-US" altLang="en-US" dirty="0"/>
              <a:t>for an </a:t>
            </a:r>
            <a:br>
              <a:rPr lang="en-US" altLang="en-US" dirty="0"/>
            </a:br>
            <a:r>
              <a:rPr lang="en-US" altLang="en-US" dirty="0"/>
              <a:t>accident provides  details of </a:t>
            </a:r>
            <a:br>
              <a:rPr lang="en-US" altLang="en-US" dirty="0"/>
            </a:br>
            <a:r>
              <a:rPr lang="en-US" altLang="en-US" dirty="0"/>
              <a:t>what happened and where it </a:t>
            </a:r>
            <a:br>
              <a:rPr lang="en-US" altLang="en-US" dirty="0"/>
            </a:br>
            <a:r>
              <a:rPr lang="en-US" altLang="en-US" dirty="0"/>
              <a:t>happened.</a:t>
            </a:r>
          </a:p>
        </p:txBody>
      </p:sp>
      <p:sp>
        <p:nvSpPr>
          <p:cNvPr id="20484" name="TextBox 4"/>
          <p:cNvSpPr txBox="1">
            <a:spLocks noChangeArrowheads="1"/>
          </p:cNvSpPr>
          <p:nvPr/>
        </p:nvSpPr>
        <p:spPr bwMode="auto">
          <a:xfrm>
            <a:off x="5918200" y="5488398"/>
            <a:ext cx="29845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2.17  Ford documents a successful fix.</a:t>
            </a:r>
          </a:p>
        </p:txBody>
      </p:sp>
      <p:pic>
        <p:nvPicPr>
          <p:cNvPr id="20485"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07100" y="2065748"/>
            <a:ext cx="2392633" cy="3320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3482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The Traits of a Tech</a:t>
            </a:r>
          </a:p>
        </p:txBody>
      </p:sp>
      <p:sp>
        <p:nvSpPr>
          <p:cNvPr id="5123" name="Content Placeholder 2"/>
          <p:cNvSpPr>
            <a:spLocks noGrp="1"/>
          </p:cNvSpPr>
          <p:nvPr>
            <p:ph idx="1"/>
          </p:nvPr>
        </p:nvSpPr>
        <p:spPr/>
        <p:txBody>
          <a:bodyPr/>
          <a:lstStyle/>
          <a:p>
            <a:r>
              <a:rPr lang="en-US" altLang="en-US" dirty="0"/>
              <a:t>Honesty/integrity</a:t>
            </a:r>
          </a:p>
          <a:p>
            <a:pPr lvl="1"/>
            <a:r>
              <a:rPr lang="en-US" altLang="en-US" dirty="0"/>
              <a:t>What’s the difference?</a:t>
            </a:r>
          </a:p>
          <a:p>
            <a:pPr lvl="2"/>
            <a:r>
              <a:rPr lang="en-US" altLang="en-US" dirty="0">
                <a:solidFill>
                  <a:srgbClr val="C00000"/>
                </a:solidFill>
              </a:rPr>
              <a:t>Honesty</a:t>
            </a:r>
            <a:r>
              <a:rPr lang="en-US" altLang="en-US" dirty="0"/>
              <a:t> is telling the truth.</a:t>
            </a:r>
          </a:p>
          <a:p>
            <a:pPr lvl="2"/>
            <a:r>
              <a:rPr lang="en-US" altLang="en-US" dirty="0">
                <a:solidFill>
                  <a:srgbClr val="C00000"/>
                </a:solidFill>
              </a:rPr>
              <a:t>Integrity</a:t>
            </a:r>
            <a:r>
              <a:rPr lang="en-US" altLang="en-US" dirty="0"/>
              <a:t> means doing the right thing.</a:t>
            </a:r>
          </a:p>
          <a:p>
            <a:pPr lvl="1"/>
            <a:r>
              <a:rPr lang="en-US" altLang="en-US" dirty="0"/>
              <a:t>Customer vs. in-house user</a:t>
            </a:r>
          </a:p>
          <a:p>
            <a:pPr lvl="2"/>
            <a:r>
              <a:rPr lang="en-US" altLang="en-US" dirty="0"/>
              <a:t>Different standards apply to each</a:t>
            </a:r>
          </a:p>
          <a:p>
            <a:pPr lvl="2"/>
            <a:r>
              <a:rPr lang="en-US" altLang="en-US" dirty="0"/>
              <a:t>Customer: “If it isn’t a felony, you didn’t see a thing”</a:t>
            </a:r>
          </a:p>
          <a:p>
            <a:pPr lvl="2"/>
            <a:r>
              <a:rPr lang="en-US" altLang="en-US" dirty="0"/>
              <a:t>In-house user: Be “by the book”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The Traits of a Tech (</a:t>
            </a:r>
            <a:r>
              <a:rPr lang="en-US" altLang="en-US" i="1" dirty="0"/>
              <a:t>continued</a:t>
            </a:r>
            <a:r>
              <a:rPr lang="en-US" altLang="en-US" dirty="0"/>
              <a:t>)</a:t>
            </a:r>
          </a:p>
        </p:txBody>
      </p:sp>
      <p:sp>
        <p:nvSpPr>
          <p:cNvPr id="6147" name="Content Placeholder 2"/>
          <p:cNvSpPr>
            <a:spLocks noGrp="1"/>
          </p:cNvSpPr>
          <p:nvPr>
            <p:ph idx="1"/>
          </p:nvPr>
        </p:nvSpPr>
        <p:spPr>
          <a:xfrm>
            <a:off x="457201" y="1143000"/>
            <a:ext cx="4800600" cy="5334000"/>
          </a:xfrm>
        </p:spPr>
        <p:txBody>
          <a:bodyPr/>
          <a:lstStyle/>
          <a:p>
            <a:r>
              <a:rPr lang="en-US" altLang="en-US" dirty="0"/>
              <a:t>Honesty/integrity</a:t>
            </a:r>
          </a:p>
          <a:p>
            <a:pPr lvl="1"/>
            <a:r>
              <a:rPr lang="en-US" altLang="en-US" dirty="0"/>
              <a:t>Avoid prying into users’ personal files</a:t>
            </a:r>
          </a:p>
          <a:p>
            <a:pPr lvl="1"/>
            <a:r>
              <a:rPr lang="en-US" altLang="en-US" dirty="0"/>
              <a:t>Avoid learning </a:t>
            </a:r>
            <a:r>
              <a:rPr lang="en-US" altLang="en-US" dirty="0">
                <a:solidFill>
                  <a:srgbClr val="C00000"/>
                </a:solidFill>
              </a:rPr>
              <a:t>passwords</a:t>
            </a:r>
          </a:p>
          <a:p>
            <a:pPr lvl="2"/>
            <a:r>
              <a:rPr lang="en-US" altLang="en-US" dirty="0"/>
              <a:t>Or make the user change the password before </a:t>
            </a:r>
            <a:br>
              <a:rPr lang="en-US" altLang="en-US" dirty="0"/>
            </a:br>
            <a:r>
              <a:rPr lang="en-US" altLang="en-US" dirty="0"/>
              <a:t>you leave</a:t>
            </a:r>
          </a:p>
          <a:p>
            <a:pPr lvl="1"/>
            <a:r>
              <a:rPr lang="en-US" altLang="en-US" dirty="0"/>
              <a:t>Follow the </a:t>
            </a:r>
            <a:r>
              <a:rPr lang="en-US" altLang="en-US" dirty="0">
                <a:solidFill>
                  <a:srgbClr val="C00000"/>
                </a:solidFill>
              </a:rPr>
              <a:t>Ethic of Reciprocity </a:t>
            </a:r>
            <a:r>
              <a:rPr lang="en-US" altLang="en-US" dirty="0"/>
              <a:t>(Golden Rule)</a:t>
            </a:r>
          </a:p>
          <a:p>
            <a:pPr lvl="1"/>
            <a:r>
              <a:rPr lang="en-US" altLang="en-US" dirty="0"/>
              <a:t>Don’t touch users’ stuff without permission</a:t>
            </a:r>
          </a:p>
        </p:txBody>
      </p:sp>
      <p:pic>
        <p:nvPicPr>
          <p:cNvPr id="6148"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00" y="1524000"/>
            <a:ext cx="3354688"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Box 4"/>
          <p:cNvSpPr txBox="1">
            <a:spLocks noChangeArrowheads="1"/>
          </p:cNvSpPr>
          <p:nvPr/>
        </p:nvSpPr>
        <p:spPr bwMode="auto">
          <a:xfrm>
            <a:off x="5662256" y="3824514"/>
            <a:ext cx="269817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r>
              <a:rPr lang="en-US" altLang="en-US" dirty="0">
                <a:solidFill>
                  <a:schemeClr val="tx1"/>
                </a:solidFill>
              </a:rPr>
              <a:t>Figure 2.3  Don’t do this!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a:t>The Traits of a Tech (</a:t>
            </a:r>
            <a:r>
              <a:rPr lang="en-US" altLang="en-US" i="1" dirty="0"/>
              <a:t>continued</a:t>
            </a:r>
            <a:r>
              <a:rPr lang="en-US" altLang="en-US" dirty="0"/>
              <a:t>)</a:t>
            </a:r>
          </a:p>
        </p:txBody>
      </p:sp>
      <p:sp>
        <p:nvSpPr>
          <p:cNvPr id="7171" name="Content Placeholder 2"/>
          <p:cNvSpPr>
            <a:spLocks noGrp="1"/>
          </p:cNvSpPr>
          <p:nvPr>
            <p:ph idx="1"/>
          </p:nvPr>
        </p:nvSpPr>
        <p:spPr/>
        <p:txBody>
          <a:bodyPr/>
          <a:lstStyle/>
          <a:p>
            <a:r>
              <a:rPr lang="en-US" altLang="en-US" dirty="0"/>
              <a:t>Dependability/responsibility</a:t>
            </a:r>
          </a:p>
          <a:p>
            <a:pPr lvl="1"/>
            <a:r>
              <a:rPr lang="en-US" altLang="en-US" dirty="0"/>
              <a:t>What’s the difference?</a:t>
            </a:r>
          </a:p>
          <a:p>
            <a:pPr lvl="2"/>
            <a:r>
              <a:rPr lang="en-US" altLang="en-US" dirty="0"/>
              <a:t>A responsible person is answerable for the acts he or she does.</a:t>
            </a:r>
          </a:p>
          <a:p>
            <a:pPr lvl="2"/>
            <a:r>
              <a:rPr lang="en-US" altLang="en-US" dirty="0"/>
              <a:t>A dependable person can be counted on to perform those acts.</a:t>
            </a:r>
          </a:p>
          <a:p>
            <a:pPr lvl="1"/>
            <a:r>
              <a:rPr lang="en-US" altLang="en-US" dirty="0"/>
              <a:t>Take responsibility for your actions.</a:t>
            </a:r>
          </a:p>
          <a:p>
            <a:pPr lvl="1"/>
            <a:r>
              <a:rPr lang="en-US" altLang="en-US" dirty="0"/>
              <a:t>Make sure there’s a dependable backup of any system before you start to work.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The Traits of a Tech (</a:t>
            </a:r>
            <a:r>
              <a:rPr lang="en-US" altLang="en-US" i="1" dirty="0"/>
              <a:t>continued</a:t>
            </a:r>
            <a:r>
              <a:rPr lang="en-US" altLang="en-US" dirty="0"/>
              <a:t>)</a:t>
            </a:r>
          </a:p>
        </p:txBody>
      </p:sp>
      <p:sp>
        <p:nvSpPr>
          <p:cNvPr id="8195" name="Content Placeholder 2"/>
          <p:cNvSpPr>
            <a:spLocks noGrp="1"/>
          </p:cNvSpPr>
          <p:nvPr>
            <p:ph idx="1"/>
          </p:nvPr>
        </p:nvSpPr>
        <p:spPr/>
        <p:txBody>
          <a:bodyPr/>
          <a:lstStyle/>
          <a:p>
            <a:r>
              <a:rPr lang="en-US" altLang="en-US" dirty="0"/>
              <a:t>Adaptability/versatility</a:t>
            </a:r>
          </a:p>
          <a:p>
            <a:pPr lvl="1"/>
            <a:r>
              <a:rPr lang="en-US" altLang="en-US" dirty="0"/>
              <a:t>User advocate: A tech only fixes computers; a user advocate supports his or her users.</a:t>
            </a:r>
          </a:p>
          <a:p>
            <a:pPr lvl="1"/>
            <a:r>
              <a:rPr lang="en-US" altLang="en-US" dirty="0"/>
              <a:t>Be technically and situationally adaptable.</a:t>
            </a:r>
          </a:p>
          <a:p>
            <a:r>
              <a:rPr lang="en-US" altLang="en-US" dirty="0"/>
              <a:t>Sensitivity</a:t>
            </a:r>
          </a:p>
          <a:p>
            <a:pPr lvl="1"/>
            <a:r>
              <a:rPr lang="en-US" altLang="en-US" dirty="0"/>
              <a:t>Be empathetic to your customer’s needs and expectations.</a:t>
            </a:r>
          </a:p>
          <a:p>
            <a:pPr lvl="1"/>
            <a:r>
              <a:rPr lang="en-US" altLang="en-US" dirty="0"/>
              <a:t>Avoid personal calls or other distractions.</a:t>
            </a:r>
          </a:p>
          <a:p>
            <a:pPr lvl="1"/>
            <a:r>
              <a:rPr lang="en-US" altLang="en-US" dirty="0"/>
              <a:t>Be culturally sensitive.</a:t>
            </a:r>
          </a:p>
          <a:p>
            <a:pPr lvl="1"/>
            <a:r>
              <a:rPr lang="en-US" altLang="en-US" dirty="0"/>
              <a:t>Use appropriate professional titles when needed.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The Traits of a Tech (</a:t>
            </a:r>
            <a:r>
              <a:rPr lang="en-US" altLang="en-US" i="1" dirty="0"/>
              <a:t>continued</a:t>
            </a:r>
            <a:r>
              <a:rPr lang="en-US" altLang="en-US" dirty="0"/>
              <a:t>)</a:t>
            </a:r>
          </a:p>
        </p:txBody>
      </p:sp>
      <p:sp>
        <p:nvSpPr>
          <p:cNvPr id="9219" name="Content Placeholder 2"/>
          <p:cNvSpPr>
            <a:spLocks noGrp="1"/>
          </p:cNvSpPr>
          <p:nvPr>
            <p:ph idx="1"/>
          </p:nvPr>
        </p:nvSpPr>
        <p:spPr/>
        <p:txBody>
          <a:bodyPr/>
          <a:lstStyle/>
          <a:p>
            <a:r>
              <a:rPr lang="en-US" altLang="en-US" dirty="0"/>
              <a:t>Paperwork</a:t>
            </a:r>
          </a:p>
          <a:p>
            <a:pPr lvl="1"/>
            <a:r>
              <a:rPr lang="en-US" altLang="en-US" dirty="0"/>
              <a:t>Most companies require a signed Work Authorization to perform work.</a:t>
            </a:r>
          </a:p>
          <a:p>
            <a:pPr lvl="2"/>
            <a:r>
              <a:rPr lang="en-US" altLang="en-US" dirty="0"/>
              <a:t>Documents the name, billing information, date, and scope of work</a:t>
            </a:r>
          </a:p>
          <a:p>
            <a:pPr lvl="2"/>
            <a:r>
              <a:rPr lang="en-US" altLang="en-US" dirty="0"/>
              <a:t>May also save one from worry and litigation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4"/>
          <p:cNvSpPr>
            <a:spLocks noGrp="1"/>
          </p:cNvSpPr>
          <p:nvPr>
            <p:ph type="title"/>
          </p:nvPr>
        </p:nvSpPr>
        <p:spPr/>
        <p:txBody>
          <a:bodyPr/>
          <a:lstStyle/>
          <a:p>
            <a:r>
              <a:rPr lang="en-US" altLang="en-US" dirty="0"/>
              <a:t>Effective Communication</a:t>
            </a:r>
          </a:p>
        </p:txBody>
      </p:sp>
      <p:sp>
        <p:nvSpPr>
          <p:cNvPr id="10243" name="Text Placeholder 5"/>
          <p:cNvSpPr>
            <a:spLocks noGrp="1"/>
          </p:cNvSpPr>
          <p:nvPr>
            <p:ph idx="1"/>
          </p:nvPr>
        </p:nvSpPr>
        <p:spPr/>
        <p:txBody>
          <a:bodyPr/>
          <a:lstStyle/>
          <a:p>
            <a:r>
              <a:rPr lang="en-GB" altLang="en-US" dirty="0">
                <a:solidFill>
                  <a:srgbClr val="C00000"/>
                </a:solidFill>
              </a:rPr>
              <a:t>Assertive communication</a:t>
            </a:r>
          </a:p>
          <a:p>
            <a:pPr lvl="1"/>
            <a:r>
              <a:rPr lang="en-GB" altLang="en-US" dirty="0"/>
              <a:t>Avoid “</a:t>
            </a:r>
            <a:r>
              <a:rPr lang="en-GB" altLang="ja-JP" dirty="0"/>
              <a:t>you</a:t>
            </a:r>
            <a:r>
              <a:rPr lang="en-US" altLang="ja-JP" dirty="0"/>
              <a:t>”</a:t>
            </a:r>
            <a:r>
              <a:rPr lang="en-GB" altLang="ja-JP" dirty="0"/>
              <a:t> statements.</a:t>
            </a:r>
          </a:p>
          <a:p>
            <a:pPr lvl="1"/>
            <a:r>
              <a:rPr lang="en-GB" altLang="en-US" dirty="0"/>
              <a:t>Repeat the customer</a:t>
            </a:r>
            <a:r>
              <a:rPr lang="en-US" altLang="en-US" dirty="0"/>
              <a:t>’</a:t>
            </a:r>
            <a:r>
              <a:rPr lang="en-GB" altLang="ja-JP" dirty="0"/>
              <a:t>s problem without being accusatory.</a:t>
            </a:r>
          </a:p>
          <a:p>
            <a:pPr lvl="1"/>
            <a:r>
              <a:rPr lang="en-GB" altLang="en-US" dirty="0"/>
              <a:t>State what is needed to avoid the problem in the future.</a:t>
            </a:r>
          </a:p>
          <a:p>
            <a:r>
              <a:rPr lang="en-GB" altLang="en-US" dirty="0"/>
              <a:t>What are some examples of assertive communication?</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4453</TotalTime>
  <Words>1999</Words>
  <Application>Microsoft Office PowerPoint</Application>
  <PresentationFormat>On-screen Show (4:3)</PresentationFormat>
  <Paragraphs>270</Paragraphs>
  <Slides>35</Slides>
  <Notes>35</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35</vt:i4>
      </vt:variant>
    </vt:vector>
  </HeadingPairs>
  <TitlesOfParts>
    <vt:vector size="36" baseType="lpstr">
      <vt:lpstr>1_Default Design</vt:lpstr>
      <vt:lpstr>Operational Procedures</vt:lpstr>
      <vt:lpstr>Overview</vt:lpstr>
      <vt:lpstr>The Professional Tech</vt:lpstr>
      <vt:lpstr>The Traits of a Tech</vt:lpstr>
      <vt:lpstr>The Traits of a Tech (continued)</vt:lpstr>
      <vt:lpstr>The Traits of a Tech (continued)</vt:lpstr>
      <vt:lpstr>The Traits of a Tech (continued)</vt:lpstr>
      <vt:lpstr>The Traits of a Tech (continued)</vt:lpstr>
      <vt:lpstr>Effective Communication</vt:lpstr>
      <vt:lpstr>Effective Communication (continued)</vt:lpstr>
      <vt:lpstr>Effective Communication (continued)</vt:lpstr>
      <vt:lpstr>Effective Communication (continued)</vt:lpstr>
      <vt:lpstr>Effective Communication (continued)</vt:lpstr>
      <vt:lpstr>Effective Communication (continued)</vt:lpstr>
      <vt:lpstr>Tools of the Trade  and Personal Safety</vt:lpstr>
      <vt:lpstr>Antistatic Tools</vt:lpstr>
      <vt:lpstr>Antistatic Tools (continued)</vt:lpstr>
      <vt:lpstr>Antistatic Bags</vt:lpstr>
      <vt:lpstr>Electromagnetic Interference (EMI)</vt:lpstr>
      <vt:lpstr>Radio Frequency Interference (RFI)</vt:lpstr>
      <vt:lpstr>Physical Safety</vt:lpstr>
      <vt:lpstr>Physical Safety (continued)</vt:lpstr>
      <vt:lpstr>Physical Safety (continued)</vt:lpstr>
      <vt:lpstr>Physical Safety (continued)</vt:lpstr>
      <vt:lpstr>Physical Safety (continued)</vt:lpstr>
      <vt:lpstr>Physical Tools</vt:lpstr>
      <vt:lpstr>Software Tools</vt:lpstr>
      <vt:lpstr>Troubleshooting Theory</vt:lpstr>
      <vt:lpstr>Identify the Problem</vt:lpstr>
      <vt:lpstr>Establish a Theory of Probable Cause</vt:lpstr>
      <vt:lpstr>Establish a Theory of Probable Cause (continued)</vt:lpstr>
      <vt:lpstr>Test the Theory</vt:lpstr>
      <vt:lpstr>Establish a Plan of Action and Implement the Solution</vt:lpstr>
      <vt:lpstr>Verify and Prevent</vt:lpstr>
      <vt:lpstr>Document Findings, Actions,  and Outcomes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Scott Jernigan</dc:creator>
  <cp:lastModifiedBy>Pineda, Angelo</cp:lastModifiedBy>
  <cp:revision>146</cp:revision>
  <dcterms:modified xsi:type="dcterms:W3CDTF">2016-06-20T14:14:53Z</dcterms:modified>
</cp:coreProperties>
</file>