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5.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8" r:id="rId1"/>
    <p:sldMasterId id="2147483933" r:id="rId2"/>
    <p:sldMasterId id="2147483941" r:id="rId3"/>
    <p:sldMasterId id="2147483951" r:id="rId4"/>
    <p:sldMasterId id="2147483961" r:id="rId5"/>
    <p:sldMasterId id="2147483969" r:id="rId6"/>
    <p:sldMasterId id="2147484566" r:id="rId7"/>
  </p:sldMasterIdLst>
  <p:notesMasterIdLst>
    <p:notesMasterId r:id="rId45"/>
  </p:notesMasterIdLst>
  <p:handoutMasterIdLst>
    <p:handoutMasterId r:id="rId46"/>
  </p:handoutMasterIdLst>
  <p:sldIdLst>
    <p:sldId id="675" r:id="rId8"/>
    <p:sldId id="676" r:id="rId9"/>
    <p:sldId id="735" r:id="rId10"/>
    <p:sldId id="736" r:id="rId11"/>
    <p:sldId id="722" r:id="rId12"/>
    <p:sldId id="723" r:id="rId13"/>
    <p:sldId id="681" r:id="rId14"/>
    <p:sldId id="738" r:id="rId15"/>
    <p:sldId id="739" r:id="rId16"/>
    <p:sldId id="737" r:id="rId17"/>
    <p:sldId id="684" r:id="rId18"/>
    <p:sldId id="754" r:id="rId19"/>
    <p:sldId id="755" r:id="rId20"/>
    <p:sldId id="759" r:id="rId21"/>
    <p:sldId id="689" r:id="rId22"/>
    <p:sldId id="756" r:id="rId23"/>
    <p:sldId id="757" r:id="rId24"/>
    <p:sldId id="758" r:id="rId25"/>
    <p:sldId id="693" r:id="rId26"/>
    <p:sldId id="746" r:id="rId27"/>
    <p:sldId id="747" r:id="rId28"/>
    <p:sldId id="748" r:id="rId29"/>
    <p:sldId id="749" r:id="rId30"/>
    <p:sldId id="750" r:id="rId31"/>
    <p:sldId id="760" r:id="rId32"/>
    <p:sldId id="751" r:id="rId33"/>
    <p:sldId id="752" r:id="rId34"/>
    <p:sldId id="753" r:id="rId35"/>
    <p:sldId id="701" r:id="rId36"/>
    <p:sldId id="740" r:id="rId37"/>
    <p:sldId id="741" r:id="rId38"/>
    <p:sldId id="742" r:id="rId39"/>
    <p:sldId id="743" r:id="rId40"/>
    <p:sldId id="744" r:id="rId41"/>
    <p:sldId id="745" r:id="rId42"/>
    <p:sldId id="762" r:id="rId43"/>
    <p:sldId id="761" r:id="rId4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EFF"/>
    <a:srgbClr val="BDBCA7"/>
    <a:srgbClr val="F6DB8E"/>
    <a:srgbClr val="FF6600"/>
    <a:srgbClr val="749BCA"/>
    <a:srgbClr val="D66D5C"/>
    <a:srgbClr val="F2CD64"/>
    <a:srgbClr val="D25D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23" autoAdjust="0"/>
    <p:restoredTop sz="86353" autoAdjust="0"/>
  </p:normalViewPr>
  <p:slideViewPr>
    <p:cSldViewPr>
      <p:cViewPr varScale="1">
        <p:scale>
          <a:sx n="89" d="100"/>
          <a:sy n="89" d="100"/>
        </p:scale>
        <p:origin x="184" y="1016"/>
      </p:cViewPr>
      <p:guideLst>
        <p:guide orient="horz" pos="2160"/>
        <p:guide pos="2880"/>
      </p:guideLst>
    </p:cSldViewPr>
  </p:slideViewPr>
  <p:outlineViewPr>
    <p:cViewPr>
      <p:scale>
        <a:sx n="33" d="100"/>
        <a:sy n="33" d="100"/>
      </p:scale>
      <p:origin x="0" y="-84378"/>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7" d="100"/>
          <a:sy n="67" d="100"/>
        </p:scale>
        <p:origin x="-3120"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handoutMaster" Target="handoutMasters/handoutMaster1.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C7869A6-BB1B-4325-80F2-21A16961D93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a:p>
        </p:txBody>
      </p:sp>
      <p:sp>
        <p:nvSpPr>
          <p:cNvPr id="3" name="Date Placeholder 2">
            <a:extLst>
              <a:ext uri="{FF2B5EF4-FFF2-40B4-BE49-F238E27FC236}">
                <a16:creationId xmlns:a16="http://schemas.microsoft.com/office/drawing/2014/main" id="{4788D0C4-342C-4975-B986-76EB2D297D9F}"/>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2AF4B96A-0379-4670-A57C-22BB38FFFB80}"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CC1B52DD-271A-4092-8D9C-949DC7D2D0B1}"/>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BA9B0E57-13E3-42DF-AC4E-AF56A8054E00}"/>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defRPr>
            </a:lvl1pPr>
          </a:lstStyle>
          <a:p>
            <a:pPr>
              <a:defRPr/>
            </a:pPr>
            <a:fld id="{6FA56DDE-1357-4524-8312-379FF9382F97}"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A4A880-1715-4BC3-92B3-CFA9DB6AE335}"/>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3" name="Date Placeholder 2">
            <a:extLst>
              <a:ext uri="{FF2B5EF4-FFF2-40B4-BE49-F238E27FC236}">
                <a16:creationId xmlns:a16="http://schemas.microsoft.com/office/drawing/2014/main" id="{53EB0A4B-AAC2-404A-9686-7F8F2DD88BBA}"/>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36B23C92-345F-46E8-809D-57D0ED957066}"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58E1F322-893B-40DD-84EF-10E83DEF9AC5}"/>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E3447E7A-CEBF-4F6C-B917-99CF9AD8C9A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A03A41BC-C3D0-4233-A559-47A0CE519A4E}"/>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7" name="Slide Number Placeholder 6">
            <a:extLst>
              <a:ext uri="{FF2B5EF4-FFF2-40B4-BE49-F238E27FC236}">
                <a16:creationId xmlns:a16="http://schemas.microsoft.com/office/drawing/2014/main" id="{BC5CEC33-32E0-4BAB-9558-A03EC7D7E5D3}"/>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defRPr>
            </a:lvl1pPr>
          </a:lstStyle>
          <a:p>
            <a:pPr>
              <a:defRPr/>
            </a:pPr>
            <a:fld id="{A7D28298-4F43-40FF-8A24-034CB7397BC3}"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E1B91583-0EC2-4524-8CD1-CB7FB855A2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a:extLst>
              <a:ext uri="{FF2B5EF4-FFF2-40B4-BE49-F238E27FC236}">
                <a16:creationId xmlns:a16="http://schemas.microsoft.com/office/drawing/2014/main" id="{CC29000D-0455-46BD-9155-BBBE0FA39E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ea typeface="ヒラギノ角ゴ Pro W3" pitchFamily="122" charset="-128"/>
              </a:rPr>
              <a:t>Be sure to see the NEW Teacher’s Resource Manual </a:t>
            </a:r>
            <a:r>
              <a:rPr lang="en-US" altLang="ja-JP">
                <a:latin typeface="Arial" panose="020B0604020202020204" pitchFamily="34" charset="0"/>
                <a:ea typeface="ヒラギノ角ゴ Pro W3" pitchFamily="122" charset="-128"/>
              </a:rPr>
              <a:t>located in the Connect Library under Instructor’s Resources.</a:t>
            </a:r>
            <a:endParaRPr lang="en-US" altLang="ja-JP">
              <a:ea typeface="ヒラギノ角ゴ Pro W3" pitchFamily="122" charset="-128"/>
            </a:endParaRPr>
          </a:p>
          <a:p>
            <a:endParaRPr lang="en-US" altLang="en-US">
              <a:ea typeface="ヒラギノ角ゴ Pro W3" pitchFamily="122" charset="-128"/>
            </a:endParaRPr>
          </a:p>
        </p:txBody>
      </p:sp>
      <p:sp>
        <p:nvSpPr>
          <p:cNvPr id="62468" name="Slide Number Placeholder 3">
            <a:extLst>
              <a:ext uri="{FF2B5EF4-FFF2-40B4-BE49-F238E27FC236}">
                <a16:creationId xmlns:a16="http://schemas.microsoft.com/office/drawing/2014/main" id="{DDFB1A05-46F4-4C3F-BE2F-0D7EA1E0472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1F50530-BB49-4A76-810A-9D55B04EE89D}" type="slidenum">
              <a:rPr lang="en-US" altLang="en-US" smtClean="0">
                <a:solidFill>
                  <a:srgbClr val="000000"/>
                </a:solidFill>
                <a:latin typeface="Arial" panose="020B0604020202020204" pitchFamily="34" charset="0"/>
              </a:rPr>
              <a:pPr/>
              <a:t>1</a:t>
            </a:fld>
            <a:endParaRPr lang="en-US" altLang="en-US">
              <a:solidFill>
                <a:srgbClr val="000000"/>
              </a:solidFill>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BE471C1C-075B-4B96-9ADF-3AE0AF9BD2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a:extLst>
              <a:ext uri="{FF2B5EF4-FFF2-40B4-BE49-F238E27FC236}">
                <a16:creationId xmlns:a16="http://schemas.microsoft.com/office/drawing/2014/main" id="{1343B922-64CE-4AFC-BF78-98F8FD79CDB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3972" name="Slide Number Placeholder 3">
            <a:extLst>
              <a:ext uri="{FF2B5EF4-FFF2-40B4-BE49-F238E27FC236}">
                <a16:creationId xmlns:a16="http://schemas.microsoft.com/office/drawing/2014/main" id="{28812C85-E302-4AED-8F91-44F8E10D7A6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C4AD2C9-8BC3-4D1B-9E7E-A4467FA4ED1A}" type="slidenum">
              <a:rPr lang="en-US" altLang="en-US" smtClean="0"/>
              <a:pPr/>
              <a:t>13</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0AE8FF54-2F5C-4064-A62B-48A9FBB485E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a:extLst>
              <a:ext uri="{FF2B5EF4-FFF2-40B4-BE49-F238E27FC236}">
                <a16:creationId xmlns:a16="http://schemas.microsoft.com/office/drawing/2014/main" id="{43256C72-4282-4B04-842B-83A4A50700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6020" name="Slide Number Placeholder 3">
            <a:extLst>
              <a:ext uri="{FF2B5EF4-FFF2-40B4-BE49-F238E27FC236}">
                <a16:creationId xmlns:a16="http://schemas.microsoft.com/office/drawing/2014/main" id="{7FAA30D3-4DEC-492C-90D5-1F4250045E0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EB5C08B-85A4-476F-ABDC-33F27C64A2B7}" type="slidenum">
              <a:rPr lang="en-US" altLang="en-US" smtClean="0"/>
              <a:pPr/>
              <a:t>14</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8DCAC1E9-4817-40B9-9389-8890D25EC2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a:extLst>
              <a:ext uri="{FF2B5EF4-FFF2-40B4-BE49-F238E27FC236}">
                <a16:creationId xmlns:a16="http://schemas.microsoft.com/office/drawing/2014/main" id="{1BA17313-25C6-4976-96C3-890397E3FC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9092" name="Slide Number Placeholder 3">
            <a:extLst>
              <a:ext uri="{FF2B5EF4-FFF2-40B4-BE49-F238E27FC236}">
                <a16:creationId xmlns:a16="http://schemas.microsoft.com/office/drawing/2014/main" id="{4591167E-384A-40FA-9AEA-BB31FEFFDB3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DD41507-4780-4D1A-9620-3744CAB1651E}" type="slidenum">
              <a:rPr lang="en-US" altLang="en-US" smtClean="0"/>
              <a:pPr/>
              <a:t>16</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DE35A82A-B95F-48E4-BBB1-32DB5A0782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a:extLst>
              <a:ext uri="{FF2B5EF4-FFF2-40B4-BE49-F238E27FC236}">
                <a16:creationId xmlns:a16="http://schemas.microsoft.com/office/drawing/2014/main" id="{A972C782-59F4-42C0-B3ED-6DDA091110C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91140" name="Slide Number Placeholder 3">
            <a:extLst>
              <a:ext uri="{FF2B5EF4-FFF2-40B4-BE49-F238E27FC236}">
                <a16:creationId xmlns:a16="http://schemas.microsoft.com/office/drawing/2014/main" id="{4D242678-2AC3-4232-95B4-9CDD9297EA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0DC7B34-3CFB-4A6D-B569-E316B996637A}" type="slidenum">
              <a:rPr lang="en-US" altLang="en-US" smtClean="0"/>
              <a:pPr/>
              <a:t>17</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6D916145-D4D8-4A0E-BBD3-3DF7B7E75E5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a:extLst>
              <a:ext uri="{FF2B5EF4-FFF2-40B4-BE49-F238E27FC236}">
                <a16:creationId xmlns:a16="http://schemas.microsoft.com/office/drawing/2014/main" id="{B5F87694-6E50-4C50-B545-97248998900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Intrinsic motivation is highest when an employee has </a:t>
            </a:r>
            <a:r>
              <a:rPr lang="en-US" altLang="en-US" i="1">
                <a:ea typeface="ヒラギノ角ゴ Pro W3" pitchFamily="122" charset="-128"/>
              </a:rPr>
              <a:t>autonomy</a:t>
            </a:r>
            <a:r>
              <a:rPr lang="en-US" altLang="en-US">
                <a:ea typeface="ヒラギノ角ゴ Pro W3" pitchFamily="122" charset="-128"/>
              </a:rPr>
              <a:t> (about what to do), </a:t>
            </a:r>
            <a:r>
              <a:rPr lang="en-US" altLang="en-US" i="1">
                <a:ea typeface="ヒラギノ角ゴ Pro W3" pitchFamily="122" charset="-128"/>
              </a:rPr>
              <a:t>mastery</a:t>
            </a:r>
            <a:r>
              <a:rPr lang="en-US" altLang="en-US">
                <a:ea typeface="ヒラギノ角ゴ Pro W3" pitchFamily="122" charset="-128"/>
              </a:rPr>
              <a:t> (how to do it), and </a:t>
            </a:r>
            <a:r>
              <a:rPr lang="en-US" altLang="en-US" i="1">
                <a:ea typeface="ヒラギノ角ゴ Pro W3" pitchFamily="122" charset="-128"/>
              </a:rPr>
              <a:t>purpose</a:t>
            </a:r>
            <a:r>
              <a:rPr lang="en-US" altLang="en-US">
                <a:ea typeface="ヒラギノ角ゴ Pro W3" pitchFamily="122" charset="-128"/>
              </a:rPr>
              <a:t> (why to do it). </a:t>
            </a:r>
          </a:p>
          <a:p>
            <a:endParaRPr lang="en-US" altLang="en-US">
              <a:ea typeface="ヒラギノ角ゴ Pro W3" pitchFamily="122" charset="-128"/>
            </a:endParaRPr>
          </a:p>
          <a:p>
            <a:r>
              <a:rPr lang="en-US" altLang="en-US">
                <a:ea typeface="ヒラギノ角ゴ Pro W3" pitchFamily="122" charset="-128"/>
              </a:rPr>
              <a:t>Discuss whether you would be more motivated and better educated if you had more autonomy in designing your program of study, could determine the best way for you to learn and gain mastery, and could develop your own statement of purpose as to why you were pursuing a particular program of study.</a:t>
            </a:r>
          </a:p>
          <a:p>
            <a:endParaRPr lang="en-US" altLang="en-US">
              <a:ea typeface="ヒラギノ角ゴ Pro W3" pitchFamily="122" charset="-128"/>
            </a:endParaRPr>
          </a:p>
        </p:txBody>
      </p:sp>
      <p:sp>
        <p:nvSpPr>
          <p:cNvPr id="93188" name="Slide Number Placeholder 3">
            <a:extLst>
              <a:ext uri="{FF2B5EF4-FFF2-40B4-BE49-F238E27FC236}">
                <a16:creationId xmlns:a16="http://schemas.microsoft.com/office/drawing/2014/main" id="{5BEBF57C-CC8D-4639-9B0E-4D0FDD8BB3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DA14215-4BF5-40AD-A2E0-22B5B71ADD41}" type="slidenum">
              <a:rPr lang="en-US" altLang="en-US" smtClean="0"/>
              <a:pPr/>
              <a:t>18</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756A50B4-28CF-4E8F-9CBE-5FE1B552E2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a:extLst>
              <a:ext uri="{FF2B5EF4-FFF2-40B4-BE49-F238E27FC236}">
                <a16:creationId xmlns:a16="http://schemas.microsoft.com/office/drawing/2014/main" id="{B4AC1B0C-0F32-4E77-A9D5-FE54F35416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96260" name="Slide Number Placeholder 3">
            <a:extLst>
              <a:ext uri="{FF2B5EF4-FFF2-40B4-BE49-F238E27FC236}">
                <a16:creationId xmlns:a16="http://schemas.microsoft.com/office/drawing/2014/main" id="{FB8AFCF5-8E2A-468D-BB55-9AD9A214D8B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1622951-F802-4D86-B950-DD50B6210F77}" type="slidenum">
              <a:rPr lang="en-US" altLang="en-US" smtClean="0"/>
              <a:pPr/>
              <a:t>20</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a:extLst>
              <a:ext uri="{FF2B5EF4-FFF2-40B4-BE49-F238E27FC236}">
                <a16:creationId xmlns:a16="http://schemas.microsoft.com/office/drawing/2014/main" id="{EEC89666-797F-4FC2-AD22-77177F25CBC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a:extLst>
              <a:ext uri="{FF2B5EF4-FFF2-40B4-BE49-F238E27FC236}">
                <a16:creationId xmlns:a16="http://schemas.microsoft.com/office/drawing/2014/main" id="{ADE7470E-0258-4C70-8C59-2DC166FEBAB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98308" name="Slide Number Placeholder 3">
            <a:extLst>
              <a:ext uri="{FF2B5EF4-FFF2-40B4-BE49-F238E27FC236}">
                <a16:creationId xmlns:a16="http://schemas.microsoft.com/office/drawing/2014/main" id="{4DF72086-50D1-4A96-8D7A-DAA0CF381E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35EA12A-31F7-45F9-A6EC-548B148F7D34}" type="slidenum">
              <a:rPr lang="en-US" altLang="en-US" smtClean="0"/>
              <a:pPr/>
              <a:t>21</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a:extLst>
              <a:ext uri="{FF2B5EF4-FFF2-40B4-BE49-F238E27FC236}">
                <a16:creationId xmlns:a16="http://schemas.microsoft.com/office/drawing/2014/main" id="{C1965C13-4A74-402B-BD6F-8EB19D2EAF4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a:extLst>
              <a:ext uri="{FF2B5EF4-FFF2-40B4-BE49-F238E27FC236}">
                <a16:creationId xmlns:a16="http://schemas.microsoft.com/office/drawing/2014/main" id="{8BD48B17-664B-4EB2-90E6-B03A40FA698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00356" name="Slide Number Placeholder 3">
            <a:extLst>
              <a:ext uri="{FF2B5EF4-FFF2-40B4-BE49-F238E27FC236}">
                <a16:creationId xmlns:a16="http://schemas.microsoft.com/office/drawing/2014/main" id="{BD854436-BE20-45E3-B847-9A52B7E41D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AE48648-B254-4953-A988-122A922F0C24}" type="slidenum">
              <a:rPr lang="en-US" altLang="en-US" smtClean="0"/>
              <a:pPr/>
              <a:t>22</a:t>
            </a:fld>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a:extLst>
              <a:ext uri="{FF2B5EF4-FFF2-40B4-BE49-F238E27FC236}">
                <a16:creationId xmlns:a16="http://schemas.microsoft.com/office/drawing/2014/main" id="{8F76A90A-B3AB-4A0A-BC91-C9A82617069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a:extLst>
              <a:ext uri="{FF2B5EF4-FFF2-40B4-BE49-F238E27FC236}">
                <a16:creationId xmlns:a16="http://schemas.microsoft.com/office/drawing/2014/main" id="{3C526F12-9A7B-49DE-8165-44E7FEF116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02404" name="Slide Number Placeholder 3">
            <a:extLst>
              <a:ext uri="{FF2B5EF4-FFF2-40B4-BE49-F238E27FC236}">
                <a16:creationId xmlns:a16="http://schemas.microsoft.com/office/drawing/2014/main" id="{9AED7901-DD54-41C2-BE47-4FB794BFE2C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F8E2F33-D884-4548-B5A2-B40219113969}" type="slidenum">
              <a:rPr lang="en-US" altLang="en-US" smtClean="0"/>
              <a:pPr/>
              <a:t>23</a:t>
            </a:fld>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a:extLst>
              <a:ext uri="{FF2B5EF4-FFF2-40B4-BE49-F238E27FC236}">
                <a16:creationId xmlns:a16="http://schemas.microsoft.com/office/drawing/2014/main" id="{14540471-9D41-4EB1-8556-8C663834474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a:extLst>
              <a:ext uri="{FF2B5EF4-FFF2-40B4-BE49-F238E27FC236}">
                <a16:creationId xmlns:a16="http://schemas.microsoft.com/office/drawing/2014/main" id="{0B282CAA-12C4-4ADE-8F86-17D59171DCD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04452" name="Slide Number Placeholder 3">
            <a:extLst>
              <a:ext uri="{FF2B5EF4-FFF2-40B4-BE49-F238E27FC236}">
                <a16:creationId xmlns:a16="http://schemas.microsoft.com/office/drawing/2014/main" id="{4ADFF9BC-9981-4B1B-B58E-1CB4BA8FA53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87D741D-70D7-4BE0-BEAB-4B3163B47459}" type="slidenum">
              <a:rPr lang="en-US" altLang="en-US" smtClean="0"/>
              <a:pPr/>
              <a:t>24</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9829E8E0-F043-4183-806B-5A8415C63A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id="{C0DEFCB1-7082-4DA3-9573-9FA7D311310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65540" name="Slide Number Placeholder 3">
            <a:extLst>
              <a:ext uri="{FF2B5EF4-FFF2-40B4-BE49-F238E27FC236}">
                <a16:creationId xmlns:a16="http://schemas.microsoft.com/office/drawing/2014/main" id="{31FA6BA7-5032-41D3-BE77-F9EF85752C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3553B97-9EDC-4CF7-B091-CF8A7F18AC9C}" type="slidenum">
              <a:rPr lang="en-US" altLang="en-US" smtClean="0"/>
              <a:pPr/>
              <a:t>3</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a:extLst>
              <a:ext uri="{FF2B5EF4-FFF2-40B4-BE49-F238E27FC236}">
                <a16:creationId xmlns:a16="http://schemas.microsoft.com/office/drawing/2014/main" id="{A07DBFCC-B8BA-4B18-94B2-7128862DC9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a:extLst>
              <a:ext uri="{FF2B5EF4-FFF2-40B4-BE49-F238E27FC236}">
                <a16:creationId xmlns:a16="http://schemas.microsoft.com/office/drawing/2014/main" id="{629DDF4B-7ED2-4473-836D-839F98B0E4E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06500" name="Slide Number Placeholder 3">
            <a:extLst>
              <a:ext uri="{FF2B5EF4-FFF2-40B4-BE49-F238E27FC236}">
                <a16:creationId xmlns:a16="http://schemas.microsoft.com/office/drawing/2014/main" id="{D043CD21-69DA-4F7A-ABB8-B7ECD8FDF02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BAE406D-40C8-4471-917E-35E7881E49CC}" type="slidenum">
              <a:rPr lang="en-US" altLang="en-US" smtClean="0"/>
              <a:pPr/>
              <a:t>25</a:t>
            </a:fld>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a:extLst>
              <a:ext uri="{FF2B5EF4-FFF2-40B4-BE49-F238E27FC236}">
                <a16:creationId xmlns:a16="http://schemas.microsoft.com/office/drawing/2014/main" id="{81C409EB-15F6-4947-8088-F7A7574C9E4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a:extLst>
              <a:ext uri="{FF2B5EF4-FFF2-40B4-BE49-F238E27FC236}">
                <a16:creationId xmlns:a16="http://schemas.microsoft.com/office/drawing/2014/main" id="{ECC398BE-85A7-4E3E-84E7-43144E9E44C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08548" name="Slide Number Placeholder 3">
            <a:extLst>
              <a:ext uri="{FF2B5EF4-FFF2-40B4-BE49-F238E27FC236}">
                <a16:creationId xmlns:a16="http://schemas.microsoft.com/office/drawing/2014/main" id="{9B25D11C-2017-4B22-A3AD-2A91AFC7E14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F5BAB06-A59A-4EC5-BDBE-E92D8766CE00}" type="slidenum">
              <a:rPr lang="en-US" altLang="en-US" smtClean="0"/>
              <a:pPr/>
              <a:t>26</a:t>
            </a:fld>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a:extLst>
              <a:ext uri="{FF2B5EF4-FFF2-40B4-BE49-F238E27FC236}">
                <a16:creationId xmlns:a16="http://schemas.microsoft.com/office/drawing/2014/main" id="{475229FA-DBAE-4168-A5FE-35CD8B17510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a:extLst>
              <a:ext uri="{FF2B5EF4-FFF2-40B4-BE49-F238E27FC236}">
                <a16:creationId xmlns:a16="http://schemas.microsoft.com/office/drawing/2014/main" id="{15624E24-BC84-48FE-8E95-9D91636F8E2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0596" name="Slide Number Placeholder 3">
            <a:extLst>
              <a:ext uri="{FF2B5EF4-FFF2-40B4-BE49-F238E27FC236}">
                <a16:creationId xmlns:a16="http://schemas.microsoft.com/office/drawing/2014/main" id="{8B85591F-9117-4C56-AC20-A41294A71D9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276F3CB-32C1-4204-9239-D0CDA2C119CA}" type="slidenum">
              <a:rPr lang="en-US" altLang="en-US" smtClean="0"/>
              <a:pPr/>
              <a:t>27</a:t>
            </a:fld>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a:extLst>
              <a:ext uri="{FF2B5EF4-FFF2-40B4-BE49-F238E27FC236}">
                <a16:creationId xmlns:a16="http://schemas.microsoft.com/office/drawing/2014/main" id="{79F9D581-00A6-4DCA-8EFE-47465557A21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a:extLst>
              <a:ext uri="{FF2B5EF4-FFF2-40B4-BE49-F238E27FC236}">
                <a16:creationId xmlns:a16="http://schemas.microsoft.com/office/drawing/2014/main" id="{E9261CEA-3C27-479A-AB06-9A67B3337AF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2644" name="Slide Number Placeholder 3">
            <a:extLst>
              <a:ext uri="{FF2B5EF4-FFF2-40B4-BE49-F238E27FC236}">
                <a16:creationId xmlns:a16="http://schemas.microsoft.com/office/drawing/2014/main" id="{DBEEF932-5DBA-4139-8505-4AF90CD8A4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342AEAA-8F64-4EF0-8FB8-C5FEFDEB70EC}" type="slidenum">
              <a:rPr lang="en-US" altLang="en-US" smtClean="0"/>
              <a:pPr/>
              <a:t>28</a:t>
            </a:fld>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a:extLst>
              <a:ext uri="{FF2B5EF4-FFF2-40B4-BE49-F238E27FC236}">
                <a16:creationId xmlns:a16="http://schemas.microsoft.com/office/drawing/2014/main" id="{D07913B2-C9FF-4C1B-AA4D-5B28D471C16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a:extLst>
              <a:ext uri="{FF2B5EF4-FFF2-40B4-BE49-F238E27FC236}">
                <a16:creationId xmlns:a16="http://schemas.microsoft.com/office/drawing/2014/main" id="{8BB9BFB6-093F-42D3-9B67-DF01F5EB5A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5716" name="Slide Number Placeholder 3">
            <a:extLst>
              <a:ext uri="{FF2B5EF4-FFF2-40B4-BE49-F238E27FC236}">
                <a16:creationId xmlns:a16="http://schemas.microsoft.com/office/drawing/2014/main" id="{1DE1217D-21E5-4D05-9E2B-1744052F37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BAFB74C-803F-4EFF-B32D-639D7BF15F20}" type="slidenum">
              <a:rPr lang="en-US" altLang="en-US" smtClean="0"/>
              <a:pPr/>
              <a:t>30</a:t>
            </a:fld>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a:extLst>
              <a:ext uri="{FF2B5EF4-FFF2-40B4-BE49-F238E27FC236}">
                <a16:creationId xmlns:a16="http://schemas.microsoft.com/office/drawing/2014/main" id="{601CE09B-FB29-4D57-9808-E7AADD08FE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a:extLst>
              <a:ext uri="{FF2B5EF4-FFF2-40B4-BE49-F238E27FC236}">
                <a16:creationId xmlns:a16="http://schemas.microsoft.com/office/drawing/2014/main" id="{DD3CA046-E473-4D75-B8D2-E04DD17DE84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7764" name="Slide Number Placeholder 3">
            <a:extLst>
              <a:ext uri="{FF2B5EF4-FFF2-40B4-BE49-F238E27FC236}">
                <a16:creationId xmlns:a16="http://schemas.microsoft.com/office/drawing/2014/main" id="{07115814-2EC2-469C-A4E0-BDAA3214E88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E7782AC-436A-40E2-ACC8-D358B166FED7}" type="slidenum">
              <a:rPr lang="en-US" altLang="en-US" smtClean="0"/>
              <a:pPr/>
              <a:t>31</a:t>
            </a:fld>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a:extLst>
              <a:ext uri="{FF2B5EF4-FFF2-40B4-BE49-F238E27FC236}">
                <a16:creationId xmlns:a16="http://schemas.microsoft.com/office/drawing/2014/main" id="{BF181187-69BC-46BE-B43D-317B91B2F6C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a:extLst>
              <a:ext uri="{FF2B5EF4-FFF2-40B4-BE49-F238E27FC236}">
                <a16:creationId xmlns:a16="http://schemas.microsoft.com/office/drawing/2014/main" id="{09756C1C-03B4-48BA-AC7B-EB2C22E343D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9812" name="Slide Number Placeholder 3">
            <a:extLst>
              <a:ext uri="{FF2B5EF4-FFF2-40B4-BE49-F238E27FC236}">
                <a16:creationId xmlns:a16="http://schemas.microsoft.com/office/drawing/2014/main" id="{A801380F-8786-4A7A-AB26-221572B7C66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89D3D31-8AA2-4A48-94C0-E484ACAA368A}" type="slidenum">
              <a:rPr lang="en-US" altLang="en-US" smtClean="0"/>
              <a:pPr/>
              <a:t>32</a:t>
            </a:fld>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a:extLst>
              <a:ext uri="{FF2B5EF4-FFF2-40B4-BE49-F238E27FC236}">
                <a16:creationId xmlns:a16="http://schemas.microsoft.com/office/drawing/2014/main" id="{713D8477-DFFC-4537-8057-9900B5DB8F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a:extLst>
              <a:ext uri="{FF2B5EF4-FFF2-40B4-BE49-F238E27FC236}">
                <a16:creationId xmlns:a16="http://schemas.microsoft.com/office/drawing/2014/main" id="{03576D08-E627-4813-A1C3-7E1B3380CDE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1860" name="Slide Number Placeholder 3">
            <a:extLst>
              <a:ext uri="{FF2B5EF4-FFF2-40B4-BE49-F238E27FC236}">
                <a16:creationId xmlns:a16="http://schemas.microsoft.com/office/drawing/2014/main" id="{DFDBABD2-BAF4-4FF6-B50E-715C03BED78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723500B-B9A1-4A34-943E-651D12C5DE47}" type="slidenum">
              <a:rPr lang="en-US" altLang="en-US" smtClean="0"/>
              <a:pPr/>
              <a:t>33</a:t>
            </a:fld>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a:extLst>
              <a:ext uri="{FF2B5EF4-FFF2-40B4-BE49-F238E27FC236}">
                <a16:creationId xmlns:a16="http://schemas.microsoft.com/office/drawing/2014/main" id="{8B289273-802A-42B8-B6A5-DD7BB6AFEA2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a:extLst>
              <a:ext uri="{FF2B5EF4-FFF2-40B4-BE49-F238E27FC236}">
                <a16:creationId xmlns:a16="http://schemas.microsoft.com/office/drawing/2014/main" id="{644AD170-788B-4338-B2CB-CF1DC0FE0B2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3908" name="Slide Number Placeholder 3">
            <a:extLst>
              <a:ext uri="{FF2B5EF4-FFF2-40B4-BE49-F238E27FC236}">
                <a16:creationId xmlns:a16="http://schemas.microsoft.com/office/drawing/2014/main" id="{305583B6-AC58-4871-B87E-4DEFCE465B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36B89A3-DD07-48D4-BBB3-F461708F82A4}" type="slidenum">
              <a:rPr lang="en-US" altLang="en-US" smtClean="0"/>
              <a:pPr/>
              <a:t>34</a:t>
            </a:fld>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a:extLst>
              <a:ext uri="{FF2B5EF4-FFF2-40B4-BE49-F238E27FC236}">
                <a16:creationId xmlns:a16="http://schemas.microsoft.com/office/drawing/2014/main" id="{738E2F62-B372-4A56-8473-8B4BA55B25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a:extLst>
              <a:ext uri="{FF2B5EF4-FFF2-40B4-BE49-F238E27FC236}">
                <a16:creationId xmlns:a16="http://schemas.microsoft.com/office/drawing/2014/main" id="{B8390098-CF22-4ED2-8F93-9677FA38168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5956" name="Slide Number Placeholder 3">
            <a:extLst>
              <a:ext uri="{FF2B5EF4-FFF2-40B4-BE49-F238E27FC236}">
                <a16:creationId xmlns:a16="http://schemas.microsoft.com/office/drawing/2014/main" id="{85DFEBCB-5083-482E-92D3-32A2ECAF147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88ABE4E-6548-4598-9B38-E695AFB234A5}" type="slidenum">
              <a:rPr lang="en-US" altLang="en-US" smtClean="0"/>
              <a:pPr/>
              <a:t>35</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35399CAD-A2DC-43C9-9A30-C19B694C37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a:extLst>
              <a:ext uri="{FF2B5EF4-FFF2-40B4-BE49-F238E27FC236}">
                <a16:creationId xmlns:a16="http://schemas.microsoft.com/office/drawing/2014/main" id="{C11711AF-3867-48E6-BCB6-A2FB2ED7302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67588" name="Slide Number Placeholder 3">
            <a:extLst>
              <a:ext uri="{FF2B5EF4-FFF2-40B4-BE49-F238E27FC236}">
                <a16:creationId xmlns:a16="http://schemas.microsoft.com/office/drawing/2014/main" id="{9C70D9B7-334E-4A01-AB34-ABF8D758006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041DBEA-CB0C-4C21-8210-212E532E294B}" type="slidenum">
              <a:rPr lang="en-US" altLang="en-US" smtClean="0"/>
              <a:pPr/>
              <a:t>4</a:t>
            </a:fld>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5FE5D24D-7C62-450B-A295-8313E6E0C0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5B30F548-0500-4DE7-9C3B-48891CF110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8004" name="Slide Number Placeholder 3">
            <a:extLst>
              <a:ext uri="{FF2B5EF4-FFF2-40B4-BE49-F238E27FC236}">
                <a16:creationId xmlns:a16="http://schemas.microsoft.com/office/drawing/2014/main" id="{84A5653E-F764-478B-A5AA-7B05F42CF5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133A9E6-1E07-4E47-AF9E-7C84F9CFADC2}" type="slidenum">
              <a:rPr lang="en-US" altLang="en-US" smtClean="0"/>
              <a:pPr/>
              <a:t>36</a:t>
            </a:fld>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a:extLst>
              <a:ext uri="{FF2B5EF4-FFF2-40B4-BE49-F238E27FC236}">
                <a16:creationId xmlns:a16="http://schemas.microsoft.com/office/drawing/2014/main" id="{CB67B1AB-F20B-4EB9-86E0-0D8C73930B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a:extLst>
              <a:ext uri="{FF2B5EF4-FFF2-40B4-BE49-F238E27FC236}">
                <a16:creationId xmlns:a16="http://schemas.microsoft.com/office/drawing/2014/main" id="{8EB2082B-AC04-4D83-9F05-CCA60D0BA26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30052" name="Slide Number Placeholder 3">
            <a:extLst>
              <a:ext uri="{FF2B5EF4-FFF2-40B4-BE49-F238E27FC236}">
                <a16:creationId xmlns:a16="http://schemas.microsoft.com/office/drawing/2014/main" id="{0BB734BC-236C-4CDA-880C-3076C89EFE1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E275136-0FCB-41E3-B7CA-95E762A94692}" type="slidenum">
              <a:rPr lang="en-US" altLang="en-US" smtClean="0"/>
              <a:pPr/>
              <a:t>37</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2B9B6C8B-4CB4-4ED2-BC0C-04B6E0CB0F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a:extLst>
              <a:ext uri="{FF2B5EF4-FFF2-40B4-BE49-F238E27FC236}">
                <a16:creationId xmlns:a16="http://schemas.microsoft.com/office/drawing/2014/main" id="{9FE76F4F-D5D3-42D4-AC00-5FCC3BBBAD7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Rather than relying on a traditional top-down hierarchical management structure, holacracy attempts to achieve control and coordination by distributing power and authority to self-organizing groups (so-called circles) of employees. Circles of employees are meant to self-organize and own a specific task, such as confirming online orders or authorizing a customer’s credit card. At this point of its reorganization, Zappos grouped its over 1,500 employees in some 400 circles, with each employee in two or more circles. Order is supposed to emerge from the bottom up, rather than rely on top-down command and control as in traditional organizational structures. </a:t>
            </a:r>
          </a:p>
        </p:txBody>
      </p:sp>
      <p:sp>
        <p:nvSpPr>
          <p:cNvPr id="69636" name="Slide Number Placeholder 3">
            <a:extLst>
              <a:ext uri="{FF2B5EF4-FFF2-40B4-BE49-F238E27FC236}">
                <a16:creationId xmlns:a16="http://schemas.microsoft.com/office/drawing/2014/main" id="{A9A1C94D-8CE8-464E-8806-AFCA8A69EA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FE5FDCB-7DD1-49C3-BD3E-201909DBE657}" type="slidenum">
              <a:rPr lang="en-US" altLang="en-US" smtClean="0"/>
              <a:pPr/>
              <a:t>5</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3251AB12-A6A3-4FBC-B3EB-D2A2AED08C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2A7D7D6B-A7EB-4191-9917-13D2339F638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71684" name="Slide Number Placeholder 3">
            <a:extLst>
              <a:ext uri="{FF2B5EF4-FFF2-40B4-BE49-F238E27FC236}">
                <a16:creationId xmlns:a16="http://schemas.microsoft.com/office/drawing/2014/main" id="{E614834E-5BD7-40A6-A104-669D8C1417C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215DAB6B-E80F-410A-8495-C5CBFE181DB4}" type="slidenum">
              <a:rPr lang="en-US" altLang="en-US" smtClean="0"/>
              <a:pPr/>
              <a:t>6</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1854F29E-8AF2-4E60-A3BA-3B8F8D0A13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45D7CF5B-CE43-4DDC-AF28-D654BF30786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74756" name="Slide Number Placeholder 3">
            <a:extLst>
              <a:ext uri="{FF2B5EF4-FFF2-40B4-BE49-F238E27FC236}">
                <a16:creationId xmlns:a16="http://schemas.microsoft.com/office/drawing/2014/main" id="{35CC876E-6B50-4DA7-BFF2-1BBE8FF00F2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6C8DFD6C-5763-4389-8E0B-0CAF659B885F}" type="slidenum">
              <a:rPr lang="en-US" altLang="en-US" smtClean="0"/>
              <a:pPr/>
              <a:t>8</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7CF8EC95-13DA-4B1E-8DEF-097E701C7E3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1DDDBBAF-12D2-4371-854D-29D6113F48A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Although W.L. Gore’s organizational structure may look like something you might find in a small, high-tech startup, the company has 10,000 employees and over $3 billion in revenues, making Gore one of the largest privately held companies in the United States. W.L. Gore is consistently ranked in </a:t>
            </a:r>
            <a:r>
              <a:rPr lang="en-US" altLang="en-US" i="1">
                <a:ea typeface="ヒラギノ角ゴ Pro W3" pitchFamily="122" charset="-128"/>
              </a:rPr>
              <a:t>Fortune</a:t>
            </a:r>
            <a:r>
              <a:rPr lang="en-US" altLang="en-US">
                <a:ea typeface="ヒラギノ角ゴ Pro W3" pitchFamily="122" charset="-128"/>
              </a:rPr>
              <a:t>’s “100 Best Companies to Work For” list, and has been included in every edition of that prestigious ranking.</a:t>
            </a:r>
          </a:p>
        </p:txBody>
      </p:sp>
      <p:sp>
        <p:nvSpPr>
          <p:cNvPr id="76804" name="Slide Number Placeholder 3">
            <a:extLst>
              <a:ext uri="{FF2B5EF4-FFF2-40B4-BE49-F238E27FC236}">
                <a16:creationId xmlns:a16="http://schemas.microsoft.com/office/drawing/2014/main" id="{004B5DA4-4A2F-4575-A679-9B45D18873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671F75B-1495-4FB8-9A92-34455F66A7CE}" type="slidenum">
              <a:rPr lang="en-US" altLang="en-US" smtClean="0"/>
              <a:pPr/>
              <a:t>9</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30017028-6BEF-4B60-A61C-73ED2135980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A828DA3E-6A5B-42AC-9B4A-0EA229B7DD9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78852" name="Slide Number Placeholder 3">
            <a:extLst>
              <a:ext uri="{FF2B5EF4-FFF2-40B4-BE49-F238E27FC236}">
                <a16:creationId xmlns:a16="http://schemas.microsoft.com/office/drawing/2014/main" id="{0B5F774E-8F0C-4644-9B61-19DEBCB095E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34DB9D4-9332-4890-88EA-5C9A048A44C5}" type="slidenum">
              <a:rPr lang="en-US" altLang="en-US" smtClean="0"/>
              <a:pPr/>
              <a:t>10</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2F0FD574-7B5A-44B2-B146-E3403DBD68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a:extLst>
              <a:ext uri="{FF2B5EF4-FFF2-40B4-BE49-F238E27FC236}">
                <a16:creationId xmlns:a16="http://schemas.microsoft.com/office/drawing/2014/main" id="{4FF8B025-FE3D-472A-B428-444EB3F194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Some argue that strategy implementation is more important than strategy formulation. Often, managers do a good job of analyzing the firm</a:t>
            </a:r>
            <a:r>
              <a:rPr lang="ja-JP" altLang="en-US">
                <a:ea typeface="ヒラギノ角ゴ Pro W3" pitchFamily="122" charset="-128"/>
              </a:rPr>
              <a:t>’</a:t>
            </a:r>
            <a:r>
              <a:rPr lang="en-US" altLang="ja-JP">
                <a:ea typeface="ヒラギノ角ゴ Pro W3" pitchFamily="122" charset="-128"/>
              </a:rPr>
              <a:t>s internal and external environments to formulate a promising business, corporate, and global strategy, but then fail to implement the chosen strategy successfully. That is why some scholars refer to implementation as the </a:t>
            </a:r>
            <a:r>
              <a:rPr lang="ja-JP" altLang="en-US">
                <a:ea typeface="ヒラギノ角ゴ Pro W3" pitchFamily="122" charset="-128"/>
              </a:rPr>
              <a:t>“</a:t>
            </a:r>
            <a:r>
              <a:rPr lang="en-US" altLang="ja-JP">
                <a:ea typeface="ヒラギノ角ゴ Pro W3" pitchFamily="122" charset="-128"/>
              </a:rPr>
              <a:t>graveyard of strategy.</a:t>
            </a:r>
            <a:r>
              <a:rPr lang="ja-JP" altLang="en-US">
                <a:ea typeface="ヒラギノ角ゴ Pro W3" pitchFamily="122" charset="-128"/>
              </a:rPr>
              <a:t>”</a:t>
            </a:r>
            <a:endParaRPr lang="en-US" altLang="ja-JP">
              <a:ea typeface="ヒラギノ角ゴ Pro W3" pitchFamily="122" charset="-128"/>
            </a:endParaRPr>
          </a:p>
          <a:p>
            <a:endParaRPr lang="en-US" altLang="en-US">
              <a:ea typeface="ヒラギノ角ゴ Pro W3" pitchFamily="122" charset="-128"/>
            </a:endParaRPr>
          </a:p>
        </p:txBody>
      </p:sp>
      <p:sp>
        <p:nvSpPr>
          <p:cNvPr id="81924" name="Slide Number Placeholder 3">
            <a:extLst>
              <a:ext uri="{FF2B5EF4-FFF2-40B4-BE49-F238E27FC236}">
                <a16:creationId xmlns:a16="http://schemas.microsoft.com/office/drawing/2014/main" id="{D93398BD-F2D6-422F-854F-F8D351119B9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F234927-9D0C-49B8-94F1-D0C9D4E64397}" type="slidenum">
              <a:rPr lang="en-US" altLang="en-US" smtClean="0"/>
              <a:pPr/>
              <a:t>12</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E35C3264-A62B-438F-BD7E-6EFACA943884}"/>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CFDEA80-D51F-4CED-904E-9CAB7772498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67218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00071335-0BC7-4F22-846C-ABC5F0546CD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F61F1F3-4FE7-4BF2-B5F6-8F255EEB7734}"/>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836F3D9A-B45F-4515-9F89-19BAC9666780}"/>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pic>
        <p:nvPicPr>
          <p:cNvPr id="6" name="Picture 2">
            <a:extLst>
              <a:ext uri="{FF2B5EF4-FFF2-40B4-BE49-F238E27FC236}">
                <a16:creationId xmlns:a16="http://schemas.microsoft.com/office/drawing/2014/main" id="{F83B92FD-6447-4E04-BF2A-87D139A3F6E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no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D8586836-D487-4A00-AA11-D1902FFFD9CB}"/>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677C8F80-9BDC-4C5A-A65E-CCB572A0183A}" type="slidenum">
              <a:rPr lang="en-US" altLang="en-US"/>
              <a:pPr>
                <a:defRPr/>
              </a:pPr>
              <a:t>‹#›</a:t>
            </a:fld>
            <a:endParaRPr lang="en-US" altLang="en-US" dirty="0"/>
          </a:p>
        </p:txBody>
      </p:sp>
    </p:spTree>
    <p:extLst>
      <p:ext uri="{BB962C8B-B14F-4D97-AF65-F5344CB8AC3E}">
        <p14:creationId xmlns:p14="http://schemas.microsoft.com/office/powerpoint/2010/main" val="1103480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F6B694-1893-4E1D-9C0E-8B16C06439B3}"/>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E63F7379-EF9E-469D-BCF9-6C702988A76B}"/>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A0D82598-BCB7-4B39-AFA4-706FECD7550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D9F0340-0633-469F-AA1A-D1AA92B38482}"/>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594EB7A2-7694-480E-800D-9B077BD5C2B1}"/>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F0A6C0AC-C2D8-487E-84A6-A8DC722126E2}" type="slidenum">
              <a:rPr lang="en-US" altLang="en-US"/>
              <a:pPr>
                <a:defRPr/>
              </a:pPr>
              <a:t>‹#›</a:t>
            </a:fld>
            <a:endParaRPr lang="en-US" altLang="en-US" dirty="0"/>
          </a:p>
        </p:txBody>
      </p:sp>
    </p:spTree>
    <p:extLst>
      <p:ext uri="{BB962C8B-B14F-4D97-AF65-F5344CB8AC3E}">
        <p14:creationId xmlns:p14="http://schemas.microsoft.com/office/powerpoint/2010/main" val="30976903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EC7AFEA-EFE7-4C2E-B0BA-88DEC42EBFB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84C51CFB-83E5-4956-A5F0-698D6FAF6E4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1D5D6450-6CA5-4C77-8E76-61601EBDAA6F}"/>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72926893-7259-44F9-B4F8-A155E1811C91}"/>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53B9B7F7-0B06-4BE6-910B-C276967DCBD6}" type="slidenum">
              <a:rPr lang="en-US" altLang="en-US"/>
              <a:pPr>
                <a:defRPr/>
              </a:pPr>
              <a:t>‹#›</a:t>
            </a:fld>
            <a:endParaRPr lang="en-US" altLang="en-US" dirty="0"/>
          </a:p>
        </p:txBody>
      </p:sp>
    </p:spTree>
    <p:extLst>
      <p:ext uri="{BB962C8B-B14F-4D97-AF65-F5344CB8AC3E}">
        <p14:creationId xmlns:p14="http://schemas.microsoft.com/office/powerpoint/2010/main" val="14304936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B4D16C07-B807-40C4-9C79-8300657DB78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7D351E91-E905-454D-9B32-FC44D26F5414}"/>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85CC4F8-8F7A-4595-A77E-D432F9158BFF}"/>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701FD544-1A64-4748-B800-B37A1942D7C7}"/>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7">
            <a:extLst>
              <a:ext uri="{FF2B5EF4-FFF2-40B4-BE49-F238E27FC236}">
                <a16:creationId xmlns:a16="http://schemas.microsoft.com/office/drawing/2014/main" id="{AEE87B40-7867-41AA-BA4C-7CACB8D1430A}"/>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22A40F11-A82D-4418-9367-E1EDD4F344B9}"/>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226EA2AC-F72A-4528-A0E0-083A4554D0DB}"/>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F9FB9122-5852-4651-B2D1-E64548D2C997}" type="slidenum">
              <a:rPr lang="en-US" altLang="en-US"/>
              <a:pPr>
                <a:defRPr/>
              </a:pPr>
              <a:t>‹#›</a:t>
            </a:fld>
            <a:endParaRPr lang="en-US" altLang="en-US" dirty="0"/>
          </a:p>
        </p:txBody>
      </p:sp>
    </p:spTree>
    <p:extLst>
      <p:ext uri="{BB962C8B-B14F-4D97-AF65-F5344CB8AC3E}">
        <p14:creationId xmlns:p14="http://schemas.microsoft.com/office/powerpoint/2010/main" val="25901278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14A1B49A-63A9-4E5F-ACB1-C2C79314D7D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2BFD509-64EF-4A58-80DE-D899411EC574}"/>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4525D6EB-AA69-43E8-8AB9-3DAD4D6998B4}"/>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D9D4E6D6-3A0B-4C5B-ACF2-18AF4B1743A2}" type="slidenum">
              <a:rPr lang="en-US" altLang="en-US"/>
              <a:pPr>
                <a:defRPr/>
              </a:pPr>
              <a:t>‹#›</a:t>
            </a:fld>
            <a:endParaRPr lang="en-US" altLang="en-US" dirty="0"/>
          </a:p>
        </p:txBody>
      </p:sp>
    </p:spTree>
    <p:extLst>
      <p:ext uri="{BB962C8B-B14F-4D97-AF65-F5344CB8AC3E}">
        <p14:creationId xmlns:p14="http://schemas.microsoft.com/office/powerpoint/2010/main" val="26964075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135AFBEE-B50B-49B3-B309-E2F10C101F7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26A4B4EF-FC47-4E14-AA0B-532BF8A44880}"/>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EF5FAE5-844B-4836-9808-0C7116550636}"/>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C562CB9E-4B21-4E09-9C9B-11B11BF6FC4F}"/>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7">
            <a:extLst>
              <a:ext uri="{FF2B5EF4-FFF2-40B4-BE49-F238E27FC236}">
                <a16:creationId xmlns:a16="http://schemas.microsoft.com/office/drawing/2014/main" id="{E9B19ECD-E052-448C-BE80-7F5964133C56}"/>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7C46B4F3-09A4-41D9-8CF3-F9635BAEED34}"/>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D0CDA8EE-556F-472E-AB64-ED4FAFF7EE2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EDF608D4-93A8-4357-BADC-AE66173EF378}"/>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122CC472-5A6A-4258-91D1-B3C85CADA54D}" type="slidenum">
              <a:rPr lang="en-US" altLang="en-US"/>
              <a:pPr>
                <a:defRPr/>
              </a:pPr>
              <a:t>‹#›</a:t>
            </a:fld>
            <a:endParaRPr lang="en-US" altLang="en-US" dirty="0"/>
          </a:p>
        </p:txBody>
      </p:sp>
    </p:spTree>
    <p:extLst>
      <p:ext uri="{BB962C8B-B14F-4D97-AF65-F5344CB8AC3E}">
        <p14:creationId xmlns:p14="http://schemas.microsoft.com/office/powerpoint/2010/main" val="41528685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7EDA17D4-2F5B-4C6C-8779-6723F06A1AD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434D6F41-2A86-4D05-981A-74EC080A7967}"/>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96CAFC2A-48F5-45B6-A3D0-16A7663A7DF5}"/>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901C5A11-80FD-4574-843B-B9C62BCCB7E9}"/>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1776E758-2361-4736-BEA0-D712EE0480C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C1B808CC-2A63-4076-9D92-1E9FFECFA17D}"/>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F5F8452E-32C3-4323-A344-41C445D775C9}" type="slidenum">
              <a:rPr lang="en-US" altLang="en-US"/>
              <a:pPr>
                <a:defRPr/>
              </a:pPr>
              <a:t>‹#›</a:t>
            </a:fld>
            <a:endParaRPr lang="en-US" altLang="en-US" dirty="0"/>
          </a:p>
        </p:txBody>
      </p:sp>
    </p:spTree>
    <p:extLst>
      <p:ext uri="{BB962C8B-B14F-4D97-AF65-F5344CB8AC3E}">
        <p14:creationId xmlns:p14="http://schemas.microsoft.com/office/powerpoint/2010/main" val="23542547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4BCA453A-3169-482B-A55B-96A8058CA3A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42E5EC3E-8326-4F7C-AEA8-1E18EA21FB77}"/>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0823E90-96AE-4DD9-B160-9A4954CFFC77}"/>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383BF17B-9573-4431-B28D-3AE17A282E83}"/>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BF5A57A8-9F72-44F5-B3E1-738F2CB11BF6}"/>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764151CE-57C6-4CF2-A629-E7609826460C}"/>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A54F8AD4-EEB5-4939-B9B7-CC4E82869506}"/>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423FD422-7333-4CB4-B81E-2D46C9535B24}" type="slidenum">
              <a:rPr lang="en-US" altLang="en-US"/>
              <a:pPr>
                <a:defRPr/>
              </a:pPr>
              <a:t>‹#›</a:t>
            </a:fld>
            <a:endParaRPr lang="en-US" altLang="en-US" dirty="0"/>
          </a:p>
        </p:txBody>
      </p:sp>
    </p:spTree>
    <p:extLst>
      <p:ext uri="{BB962C8B-B14F-4D97-AF65-F5344CB8AC3E}">
        <p14:creationId xmlns:p14="http://schemas.microsoft.com/office/powerpoint/2010/main" val="35811093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F918E69-4F46-4943-AC1A-3FB356260D09}"/>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0C7B0E6E-CC36-45B4-A82B-3323F88EC21D}"/>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83692CE6-5E51-4138-AE35-B83B4874822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E7ED86A-E699-4B25-8454-B7AF5C3A0F5D}"/>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582F579C-C4B8-409D-9601-D733C5BEA47E}"/>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0BCAEF9E-E433-4EBA-8598-1C9B210D0177}" type="slidenum">
              <a:rPr lang="en-US" altLang="en-US"/>
              <a:pPr>
                <a:defRPr/>
              </a:pPr>
              <a:t>‹#›</a:t>
            </a:fld>
            <a:endParaRPr lang="en-US" altLang="en-US" dirty="0"/>
          </a:p>
        </p:txBody>
      </p:sp>
    </p:spTree>
    <p:extLst>
      <p:ext uri="{BB962C8B-B14F-4D97-AF65-F5344CB8AC3E}">
        <p14:creationId xmlns:p14="http://schemas.microsoft.com/office/powerpoint/2010/main" val="14946630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5">
            <a:extLst>
              <a:ext uri="{FF2B5EF4-FFF2-40B4-BE49-F238E27FC236}">
                <a16:creationId xmlns:a16="http://schemas.microsoft.com/office/drawing/2014/main" id="{5208988D-9E19-466E-B174-88441210074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CA3C73F-0ED4-4ECC-9020-8C359AA66A36}"/>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75F0F2C0-62C6-48B7-AC37-75037F922BDA}"/>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05CD147C-F291-41AA-97E9-DCADA55EB6E4}" type="slidenum">
              <a:rPr lang="en-US" altLang="en-US"/>
              <a:pPr>
                <a:defRPr/>
              </a:pPr>
              <a:t>‹#›</a:t>
            </a:fld>
            <a:endParaRPr lang="en-US" altLang="en-US" dirty="0"/>
          </a:p>
        </p:txBody>
      </p:sp>
    </p:spTree>
    <p:extLst>
      <p:ext uri="{BB962C8B-B14F-4D97-AF65-F5344CB8AC3E}">
        <p14:creationId xmlns:p14="http://schemas.microsoft.com/office/powerpoint/2010/main" val="319698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A2EB6BF-A74D-4083-AA8F-35EDC7801243}"/>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F027C1F-B501-420E-B546-A648656E28CE}"/>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0772286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94D88885-DFEB-4F65-B353-6906E8FF4F4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A10BF74E-AF51-4BC8-9CDC-5E55612DEE2B}"/>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B2499DD-39FC-445D-A251-E36B8D8FFBB7}"/>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7CB34D1A-B821-4C09-B92B-C02A39F861BB}"/>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73143B17-A8F3-4F9A-BE1C-823B4D9B10BB}"/>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CA4C735C-25F9-47F4-B073-E45B4AA5CBF0}"/>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DA7E4317-0964-4864-AB18-8872A5A7FD1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9C7730A8-4D44-4246-B91E-AB0904A24A07}"/>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778EF439-6C20-4270-9BD6-12ED8BD3279A}" type="slidenum">
              <a:rPr lang="en-US" altLang="en-US"/>
              <a:pPr>
                <a:defRPr/>
              </a:pPr>
              <a:t>‹#›</a:t>
            </a:fld>
            <a:endParaRPr lang="en-US" altLang="en-US" dirty="0"/>
          </a:p>
        </p:txBody>
      </p:sp>
    </p:spTree>
    <p:extLst>
      <p:ext uri="{BB962C8B-B14F-4D97-AF65-F5344CB8AC3E}">
        <p14:creationId xmlns:p14="http://schemas.microsoft.com/office/powerpoint/2010/main" val="37240062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CA1887F2-DADF-42E0-9925-4F74E78C6A30}"/>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7C9574E-6481-4523-AE0F-D33DEB24D1D8}"/>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6124652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32AC555-7929-4109-92C8-E3B26F38018F}"/>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97401C-0C25-4263-9C06-5C05CD4D09DD}"/>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3439972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123B7196-EAB6-498F-B949-FA14F2DC530D}"/>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F2BC0C0F-BEF0-48B0-85B0-F6CC70010858}"/>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9278591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08E36913-96A5-4416-899D-F756ECD72279}"/>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CC087243-4E09-4E14-8B28-A5663482D78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7480524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B92EE07-4916-4FA6-B908-D173A4687758}"/>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2302148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F094D7BF-B63F-42FE-BE17-006B647A9B4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40116435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8CB748B5-BE29-4DB1-9E61-C9C9E508DE9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545979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C42D702F-C8C4-4292-ACD4-13D8053CCBAA}"/>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15306"/>
            <a:ext cx="8229600" cy="5237894"/>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97286557"/>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633564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D18F8E1D-753A-408D-9FB5-7CE3E7694306}"/>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767C800B-1FE1-4A03-9B70-817B50606885}"/>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522896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609079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5503558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8771497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359154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650389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9733467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863988510"/>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595280298"/>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7968760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060050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3C1333A2-E128-4021-B074-83F56641B53B}"/>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0C966CA-C296-475E-9C9A-AF48907C063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7896286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571861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8338032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674521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4945359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854320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349817715"/>
      </p:ext>
    </p:extLst>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67CA18C6-0A37-4F82-BB4D-3956A47A22D4}"/>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05819715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BD3F2888-ED76-407B-9AC8-D1F4CECB11B5}"/>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61679364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53F8FE4-54ED-497A-86AF-B9ABB4E911DD}"/>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3043590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E83D6206-E4EE-41DD-AA44-AEF149F521D9}"/>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4093041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68454400-CECA-41AE-B2FF-B02915FC0E2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0146409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0709245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1562332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6765942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D30592A-EA8C-4CE6-9F3B-3079CE737D83}"/>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5120162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31F3432C-1233-4621-B900-EBAC5AC260A6}"/>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9766693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A32EFD0B-8F9A-4DA3-9ED9-11E3D42C565F}"/>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12744545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4A89F17A-8515-4B8C-88B7-8F1A70460822}"/>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9781778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3767565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70766455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189256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F8243B8B-F8C5-49DD-85FE-DB40EF643B0E}"/>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191421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310577"/>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2955322"/>
            <a:ext cx="3733800" cy="1616678"/>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
            <a:extLst>
              <a:ext uri="{FF2B5EF4-FFF2-40B4-BE49-F238E27FC236}">
                <a16:creationId xmlns:a16="http://schemas.microsoft.com/office/drawing/2014/main" id="{82F46299-58AA-9A45-8F77-BFF776A0C74A}"/>
              </a:ext>
            </a:extLst>
          </p:cNvPr>
          <p:cNvSpPr>
            <a:spLocks noGrp="1"/>
          </p:cNvSpPr>
          <p:nvPr>
            <p:ph type="body" sz="quarter" idx="13"/>
          </p:nvPr>
        </p:nvSpPr>
        <p:spPr>
          <a:xfrm>
            <a:off x="5334000" y="4648200"/>
            <a:ext cx="3733800" cy="1371600"/>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Tree>
    <p:extLst>
      <p:ext uri="{BB962C8B-B14F-4D97-AF65-F5344CB8AC3E}">
        <p14:creationId xmlns:p14="http://schemas.microsoft.com/office/powerpoint/2010/main" val="305166490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24C2437-CC7A-4BF7-9D7F-FCE1D01F35DE}"/>
              </a:ext>
            </a:extLst>
          </p:cNvPr>
          <p:cNvSpPr txBox="1">
            <a:spLocks/>
          </p:cNvSpPr>
          <p:nvPr userDrawn="1"/>
        </p:nvSpPr>
        <p:spPr>
          <a:xfrm>
            <a:off x="0" y="6705600"/>
            <a:ext cx="9144000" cy="17145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sz="700" dirty="0">
                <a:solidFill>
                  <a:srgbClr val="6A6A6A"/>
                </a:solidFill>
                <a:latin typeface="Arial" panose="020B0604020202020204" pitchFamily="34" charset="0"/>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DA57FBDF-5D6F-4FED-887B-4E9D0DF9CC2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7745D56E-9539-4F12-B309-46D15AFEC043}"/>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311150"/>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B140E6D9-BE86-4A98-8278-7F25BD103B06}"/>
              </a:ext>
            </a:extLst>
          </p:cNvPr>
          <p:cNvSpPr>
            <a:spLocks noGrp="1"/>
          </p:cNvSpPr>
          <p:nvPr>
            <p:ph type="title"/>
          </p:nvPr>
        </p:nvSpPr>
        <p:spPr>
          <a:xfrm>
            <a:off x="609600" y="3392428"/>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94090414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56AC88B2-9451-43CE-8220-2FD197F70C1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atin typeface="Arial" panose="020B0604020202020204" pitchFamily="34" charset="0"/>
              </a:defRPr>
            </a:lvl1pPr>
            <a:lvl2pPr marL="742950" indent="-285750">
              <a:spcAft>
                <a:spcPts val="800"/>
              </a:spcAft>
              <a:buFont typeface="Arial" panose="020B0604020202020204" pitchFamily="34" charset="0"/>
              <a:buChar char="•"/>
              <a:defRPr sz="2600">
                <a:latin typeface="Arial" panose="020B0604020202020204" pitchFamily="34" charset="0"/>
              </a:defRPr>
            </a:lvl2pPr>
            <a:lvl3pPr marL="1143000" indent="-228600">
              <a:spcAft>
                <a:spcPts val="800"/>
              </a:spcAft>
              <a:buFont typeface="Arial" panose="020B0604020202020204" pitchFamily="34" charset="0"/>
              <a:buChar char="•"/>
              <a:defRPr sz="2400">
                <a:latin typeface="Arial" panose="020B0604020202020204" pitchFamily="34" charset="0"/>
              </a:defRPr>
            </a:lvl3pPr>
            <a:lvl4pPr marL="1600200" indent="-228600">
              <a:spcAft>
                <a:spcPts val="800"/>
              </a:spcAft>
              <a:buFont typeface="Arial" panose="020B0604020202020204" pitchFamily="34" charset="0"/>
              <a:buChar char="•"/>
              <a:defRPr sz="1800">
                <a:latin typeface="Arial" panose="020B0604020202020204" pitchFamily="34" charset="0"/>
              </a:defRPr>
            </a:lvl4pPr>
            <a:lvl5pPr marL="2057400" indent="-228600">
              <a:spcAft>
                <a:spcPts val="800"/>
              </a:spcAft>
              <a:buFont typeface="Arial" panose="020B0604020202020204" pitchFamily="34" charset="0"/>
              <a:buChar char="•"/>
              <a:defRPr sz="16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27741617"/>
      </p:ext>
    </p:extLst>
  </p:cSld>
  <p:clrMapOvr>
    <a:masterClrMapping/>
  </p:clrMapOvr>
  <p:transition spd="med">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BB741E1B-7F25-467C-9D85-C5E4600EC3F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0046B597-A2D4-48E7-BDF2-1530CFC1410A}"/>
              </a:ext>
            </a:extLst>
          </p:cNvPr>
          <p:cNvPicPr>
            <a:picLocks noChangeAspect="1"/>
          </p:cNvPicPr>
          <p:nvPr userDrawn="1"/>
        </p:nvPicPr>
        <p:blipFill>
          <a:blip r:embed="rId3">
            <a:extLst>
              <a:ext uri="{28A0092B-C50C-407E-A947-70E740481C1C}">
                <a14:useLocalDpi xmlns:a14="http://schemas.microsoft.com/office/drawing/2010/main" val="0"/>
              </a:ext>
            </a:extLst>
          </a:blip>
          <a:srcRect b="55986"/>
          <a:stretch>
            <a:fillRect/>
          </a:stretch>
        </p:blipFill>
        <p:spPr bwMode="auto">
          <a:xfrm>
            <a:off x="1546225" y="1524000"/>
            <a:ext cx="60515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4076700"/>
            <a:ext cx="9144000"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724907905"/>
      </p:ext>
    </p:extLst>
  </p:cSld>
  <p:clrMapOvr>
    <a:masterClrMapping/>
  </p:clrMapOvr>
  <p:transition spd="med">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47FAC459-B41D-4534-A6A0-ECD694811A1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latin typeface="Arial" panose="020B0604020202020204" pitchFamily="34" charset="0"/>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78250661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216B5195-F2C7-412E-A0D5-8FE90781ECE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025181343"/>
      </p:ext>
    </p:extLst>
  </p:cSld>
  <p:clrMapOvr>
    <a:masterClrMapping/>
  </p:clrMapOvr>
  <p:transition spd="slow"/>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FF53C854-035A-40A7-B550-94B75573D3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065046349"/>
      </p:ext>
    </p:extLst>
  </p:cSld>
  <p:clrMapOvr>
    <a:masterClrMapping/>
  </p:clrMapOvr>
  <p:transition spd="slow"/>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81CA9950-1F65-4F81-8CD3-C7FD7307F5A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atin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Arial" panose="020B0604020202020204" pitchFamily="34" charset="0"/>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atin typeface="Arial" panose="020B0604020202020204" pitchFamily="34" charset="0"/>
              </a:defRPr>
            </a:lvl1pPr>
            <a:lvl2pPr>
              <a:spcAft>
                <a:spcPts val="800"/>
              </a:spcAft>
              <a:defRPr sz="1800">
                <a:latin typeface="Arial" panose="020B0604020202020204" pitchFamily="34" charset="0"/>
              </a:defRPr>
            </a:lvl2pPr>
            <a:lvl3pPr>
              <a:spcAft>
                <a:spcPts val="800"/>
              </a:spcAft>
              <a:defRPr sz="1600">
                <a:latin typeface="Arial" panose="020B0604020202020204" pitchFamily="34" charset="0"/>
              </a:defRPr>
            </a:lvl3pPr>
            <a:lvl4pPr>
              <a:spcAft>
                <a:spcPts val="800"/>
              </a:spcAft>
              <a:defRPr sz="1400">
                <a:latin typeface="Arial" panose="020B0604020202020204" pitchFamily="34" charset="0"/>
              </a:defRPr>
            </a:lvl4pPr>
            <a:lvl5pPr>
              <a:spcAft>
                <a:spcPts val="800"/>
              </a:spcAft>
              <a:defRPr sz="1400">
                <a:latin typeface="Arial" panose="020B0604020202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382607266"/>
      </p:ext>
    </p:extLst>
  </p:cSld>
  <p:clrMapOvr>
    <a:masterClrMapping/>
  </p:clrMapOvr>
  <p:transition spd="slow"/>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D47169A9-50C7-4BA1-B2C2-BD886DA9B73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4157046731"/>
      </p:ext>
    </p:extLst>
  </p:cSld>
  <p:clrMapOvr>
    <a:masterClrMapping/>
  </p:clrMapOvr>
  <p:transition spd="slow"/>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6B83E73C-F00E-47E5-A1E1-5373CD050FE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atin typeface="Arial" panose="020B0604020202020204" pitchFamily="34" charset="0"/>
              </a:defRPr>
            </a:lvl1pPr>
            <a:lvl2pPr>
              <a:spcAft>
                <a:spcPts val="800"/>
              </a:spcAft>
              <a:defRPr sz="2000">
                <a:latin typeface="Arial" panose="020B0604020202020204" pitchFamily="34" charset="0"/>
              </a:defRPr>
            </a:lvl2pPr>
            <a:lvl3pPr>
              <a:spcAft>
                <a:spcPts val="800"/>
              </a:spcAft>
              <a:defRPr sz="1800">
                <a:latin typeface="Arial" panose="020B0604020202020204" pitchFamily="34" charset="0"/>
              </a:defRPr>
            </a:lvl3pPr>
            <a:lvl4pPr>
              <a:spcAft>
                <a:spcPts val="800"/>
              </a:spcAft>
              <a:defRPr sz="1600">
                <a:latin typeface="Arial" panose="020B0604020202020204" pitchFamily="34" charset="0"/>
              </a:defRPr>
            </a:lvl4pPr>
            <a:lvl5pPr>
              <a:spcAft>
                <a:spcPts val="800"/>
              </a:spcAft>
              <a:defRPr sz="1600">
                <a:latin typeface="Arial" panose="020B0604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398337081"/>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316CF6A-3CFF-440A-B9B1-F39748BA60D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5982378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585000F8-D80C-4B68-A3B2-0B935B3C59B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Arial" panose="020B060402020202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atin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atin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atin typeface="Arial" panose="020B060402020202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864310595"/>
      </p:ext>
    </p:extLst>
  </p:cSld>
  <p:clrMapOvr>
    <a:masterClrMapping/>
  </p:clrMapOvr>
  <p:transition spd="slow"/>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A845A739-1AE2-4160-BDA9-F6F9A7C0FD9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latin typeface="Arial" panose="020B0604020202020204" pitchFamily="34" charset="0"/>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lvl1pPr>
              <a:defRPr>
                <a:latin typeface="Arial" panose="020B0604020202020204" pitchFamily="34" charset="0"/>
              </a:defRPr>
            </a:lvl1p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Arial" panose="020B060402020202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3662091629"/>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7589B19D-359B-43E9-849E-DAC0C3E289F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A356F178-E15A-4C3F-97FB-27475DA121DD}"/>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427DAF17-C914-4041-87C6-EA12EE87D9A2}"/>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08EE095B-0612-4E75-ADC0-C700235ED425}"/>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endParaRPr lang="en-US" altLang="en-US"/>
          </a:p>
        </p:txBody>
      </p:sp>
    </p:spTree>
    <p:extLst>
      <p:ext uri="{BB962C8B-B14F-4D97-AF65-F5344CB8AC3E}">
        <p14:creationId xmlns:p14="http://schemas.microsoft.com/office/powerpoint/2010/main" val="3195062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B4FCCC45-C6FC-428C-A3EB-18C15212B88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A3C8CA59-2B9F-44B9-A4A8-A2FE23B698F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B47C3888-156F-49F8-A1A3-40FE498A28DD}"/>
              </a:ext>
            </a:extLst>
          </p:cNvPr>
          <p:cNvSpPr>
            <a:spLocks noGrp="1"/>
          </p:cNvSpPr>
          <p:nvPr>
            <p:ph type="sldNum" sz="quarter" idx="10"/>
          </p:nvPr>
        </p:nvSpPr>
        <p:spPr>
          <a:xfrm>
            <a:off x="0" y="0"/>
            <a:ext cx="0" cy="0"/>
          </a:xfrm>
        </p:spPr>
        <p:txBody>
          <a:bodyPr/>
          <a:lstStyle>
            <a:lvl1pPr>
              <a:defRPr sz="1400">
                <a:latin typeface="Calibri" panose="020F0502020204030204" pitchFamily="34" charset="0"/>
                <a:ea typeface="ヒラギノ角ゴ Pro W3" pitchFamily="122" charset="-128"/>
              </a:defRPr>
            </a:lvl1pPr>
          </a:lstStyle>
          <a:p>
            <a:pPr>
              <a:defRPr/>
            </a:pPr>
            <a:fld id="{DCF574B4-01A9-44FF-BBDA-0FB073BAA535}" type="slidenum">
              <a:rPr lang="en-US" altLang="en-US"/>
              <a:pPr>
                <a:defRPr/>
              </a:pPr>
              <a:t>‹#›</a:t>
            </a:fld>
            <a:endParaRPr lang="en-US" altLang="en-US" dirty="0"/>
          </a:p>
        </p:txBody>
      </p:sp>
    </p:spTree>
    <p:extLst>
      <p:ext uri="{BB962C8B-B14F-4D97-AF65-F5344CB8AC3E}">
        <p14:creationId xmlns:p14="http://schemas.microsoft.com/office/powerpoint/2010/main" val="403794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8.png"/><Relationship Id="rId4" Type="http://schemas.openxmlformats.org/officeDocument/2006/relationships/slideLayout" Target="../slideLayouts/slideLayout24.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10" Type="http://schemas.openxmlformats.org/officeDocument/2006/relationships/theme" Target="../theme/theme3.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10" Type="http://schemas.openxmlformats.org/officeDocument/2006/relationships/theme" Target="../theme/theme4.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4CDD2269-68A9-4872-9BD4-AB90819CCA56}"/>
              </a:ext>
            </a:extLst>
          </p:cNvPr>
          <p:cNvPicPr>
            <a:picLocks noChangeAspect="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8918192D-E9E3-488A-B3C4-D844B0774DA2}"/>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9825C3E3-D6B0-40B3-8F2D-B029DC9CCAC7}"/>
              </a:ext>
            </a:extLst>
          </p:cNvPr>
          <p:cNvPicPr>
            <a:picLocks noChangeAspect="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2A4217F7-AD71-44A9-9F0A-64991A6CEE5B}"/>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5480" r:id="rId1"/>
    <p:sldLayoutId id="2147485481" r:id="rId2"/>
    <p:sldLayoutId id="2147485482" r:id="rId3"/>
    <p:sldLayoutId id="2147485483" r:id="rId4"/>
    <p:sldLayoutId id="2147485484" r:id="rId5"/>
    <p:sldLayoutId id="2147485485" r:id="rId6"/>
    <p:sldLayoutId id="2147485486" r:id="rId7"/>
    <p:sldLayoutId id="2147485487" r:id="rId8"/>
    <p:sldLayoutId id="2147485488" r:id="rId9"/>
    <p:sldLayoutId id="2147485489" r:id="rId10"/>
    <p:sldLayoutId id="2147485490" r:id="rId11"/>
    <p:sldLayoutId id="2147485491" r:id="rId12"/>
    <p:sldLayoutId id="2147485492" r:id="rId13"/>
    <p:sldLayoutId id="2147485493" r:id="rId14"/>
    <p:sldLayoutId id="2147485494" r:id="rId15"/>
    <p:sldLayoutId id="2147485495" r:id="rId16"/>
    <p:sldLayoutId id="2147485496" r:id="rId17"/>
    <p:sldLayoutId id="2147485497" r:id="rId18"/>
    <p:sldLayoutId id="2147485498" r:id="rId19"/>
    <p:sldLayoutId id="2147485499" r:id="rId20"/>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MH Logo" descr="Logo: McGraw-Hill Education">
            <a:extLst>
              <a:ext uri="{FF2B5EF4-FFF2-40B4-BE49-F238E27FC236}">
                <a16:creationId xmlns:a16="http://schemas.microsoft.com/office/drawing/2014/main" id="{E455137F-0198-444F-85EE-CB574BEBBD9F}"/>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MH Tagline" descr="Tag line: Because learning changes everything™">
            <a:extLst>
              <a:ext uri="{FF2B5EF4-FFF2-40B4-BE49-F238E27FC236}">
                <a16:creationId xmlns:a16="http://schemas.microsoft.com/office/drawing/2014/main" id="{BD0766E6-0E85-440C-9CD3-FB8A2AA0BD36}"/>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0353959-273F-47F1-89BD-B5609FFCC2DD}"/>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500" r:id="rId1"/>
    <p:sldLayoutId id="2147485501" r:id="rId2"/>
    <p:sldLayoutId id="2147485502" r:id="rId3"/>
    <p:sldLayoutId id="2147485503" r:id="rId4"/>
    <p:sldLayoutId id="2147485504" r:id="rId5"/>
    <p:sldLayoutId id="2147485505" r:id="rId6"/>
    <p:sldLayoutId id="2147485506"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817621F9-FA24-40A7-84B6-CADADB158825}"/>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
        <p:nvSpPr>
          <p:cNvPr id="3" name="TextBox 2">
            <a:extLst>
              <a:ext uri="{FF2B5EF4-FFF2-40B4-BE49-F238E27FC236}">
                <a16:creationId xmlns:a16="http://schemas.microsoft.com/office/drawing/2014/main" id="{D1E74805-0957-439F-8C79-323E88552BEE}"/>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507" r:id="rId1"/>
    <p:sldLayoutId id="2147485460" r:id="rId2"/>
    <p:sldLayoutId id="2147485461" r:id="rId3"/>
    <p:sldLayoutId id="2147485462" r:id="rId4"/>
    <p:sldLayoutId id="2147485463" r:id="rId5"/>
    <p:sldLayoutId id="2147485464" r:id="rId6"/>
    <p:sldLayoutId id="2147485465" r:id="rId7"/>
    <p:sldLayoutId id="2147485466" r:id="rId8"/>
    <p:sldLayoutId id="2147485508"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9F665924-D75F-48F0-B0E4-38FE494AB00C}"/>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DD786537-C8A2-449B-B3F6-F847A8F95E7C}"/>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
        <p:nvSpPr>
          <p:cNvPr id="4" name="TextBox 3">
            <a:extLst>
              <a:ext uri="{FF2B5EF4-FFF2-40B4-BE49-F238E27FC236}">
                <a16:creationId xmlns:a16="http://schemas.microsoft.com/office/drawing/2014/main" id="{377923A0-F8EB-497A-8B7A-1F1F447FB336}"/>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509" r:id="rId1"/>
    <p:sldLayoutId id="2147485467" r:id="rId2"/>
    <p:sldLayoutId id="2147485468" r:id="rId3"/>
    <p:sldLayoutId id="2147485469" r:id="rId4"/>
    <p:sldLayoutId id="2147485470" r:id="rId5"/>
    <p:sldLayoutId id="2147485471" r:id="rId6"/>
    <p:sldLayoutId id="2147485472" r:id="rId7"/>
    <p:sldLayoutId id="2147485473" r:id="rId8"/>
    <p:sldLayoutId id="2147485510"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EFC9BB9F-33D2-4076-9EC5-94F2D68F9A0A}"/>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511" r:id="rId1"/>
    <p:sldLayoutId id="2147485512" r:id="rId2"/>
    <p:sldLayoutId id="2147485513" r:id="rId3"/>
    <p:sldLayoutId id="2147485514" r:id="rId4"/>
    <p:sldLayoutId id="2147485474" r:id="rId5"/>
    <p:sldLayoutId id="2147485475" r:id="rId6"/>
    <p:sldLayoutId id="2147485476"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A641DE76-FDD4-4F52-90F5-FF5C5DFF90B0}"/>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BAA10713-C649-4C1F-B55C-D75EE7A6F7A6}"/>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rPr>
              <a:t>©McGraw-Hill EducationCopy</a:t>
            </a:r>
          </a:p>
        </p:txBody>
      </p:sp>
    </p:spTree>
  </p:cSld>
  <p:clrMap bg1="lt1" tx1="dk1" bg2="lt2" tx2="dk2" accent1="accent1" accent2="accent2" accent3="accent3" accent4="accent4" accent5="accent5" accent6="accent6" hlink="hlink" folHlink="folHlink"/>
  <p:sldLayoutIdLst>
    <p:sldLayoutId id="2147485515" r:id="rId1"/>
    <p:sldLayoutId id="2147485516" r:id="rId2"/>
    <p:sldLayoutId id="2147485517" r:id="rId3"/>
    <p:sldLayoutId id="2147485518" r:id="rId4"/>
    <p:sldLayoutId id="2147485477" r:id="rId5"/>
    <p:sldLayoutId id="2147485478" r:id="rId6"/>
    <p:sldLayoutId id="2147485479"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B7318343-CC6C-40F2-B7FA-A81FE09A89CC}"/>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latin typeface="Arial" panose="020B0604020202020204" pitchFamily="34" charset="0"/>
              </a:rPr>
              <a:t>©McGraw-Hill Education.</a:t>
            </a:r>
          </a:p>
        </p:txBody>
      </p:sp>
    </p:spTree>
  </p:cSld>
  <p:clrMap bg1="lt1" tx1="dk1" bg2="lt2" tx2="dk2" accent1="accent1" accent2="accent2" accent3="accent3" accent4="accent4" accent5="accent5" accent6="accent6" hlink="hlink" folHlink="folHlink"/>
  <p:sldLayoutIdLst>
    <p:sldLayoutId id="2147485530" r:id="rId1"/>
    <p:sldLayoutId id="2147485519" r:id="rId2"/>
    <p:sldLayoutId id="2147485520" r:id="rId3"/>
    <p:sldLayoutId id="2147485521" r:id="rId4"/>
    <p:sldLayoutId id="2147485522" r:id="rId5"/>
    <p:sldLayoutId id="2147485523" r:id="rId6"/>
    <p:sldLayoutId id="2147485524" r:id="rId7"/>
    <p:sldLayoutId id="2147485525" r:id="rId8"/>
    <p:sldLayoutId id="2147485526" r:id="rId9"/>
    <p:sldLayoutId id="2147485527" r:id="rId10"/>
    <p:sldLayoutId id="2147485528" r:id="rId11"/>
    <p:sldLayoutId id="2147485529" r:id="rId12"/>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6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2.xml"/></Relationships>
</file>

<file path=ppt/slides/_rels/slide30.xml.rels><?xml version="1.0" encoding="UTF-8" standalone="yes"?>
<Relationships xmlns="http://schemas.openxmlformats.org/package/2006/relationships"><Relationship Id="rId3" Type="http://schemas.openxmlformats.org/officeDocument/2006/relationships/hyperlink" Target="http://www.youtube.com/watch?v=CCVy7OxThGo" TargetMode="External"/><Relationship Id="rId2" Type="http://schemas.openxmlformats.org/officeDocument/2006/relationships/notesSlide" Target="../notesSlides/notesSlide24.xml"/><Relationship Id="rId1" Type="http://schemas.openxmlformats.org/officeDocument/2006/relationships/slideLayout" Target="../slideLayouts/slideLayout62.xml"/><Relationship Id="rId4" Type="http://schemas.openxmlformats.org/officeDocument/2006/relationships/hyperlink" Target="https://www.youtube.com/watch?v=8_mlEWJ_nto"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2FbcsfEWEe0" TargetMode="External"/><Relationship Id="rId2" Type="http://schemas.openxmlformats.org/officeDocument/2006/relationships/notesSlide" Target="../notesSlides/notesSlide25.xml"/><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u6XAPnuFjJc" TargetMode="External"/><Relationship Id="rId2" Type="http://schemas.openxmlformats.org/officeDocument/2006/relationships/notesSlide" Target="../notesSlides/notesSlide26.xml"/><Relationship Id="rId1" Type="http://schemas.openxmlformats.org/officeDocument/2006/relationships/slideLayout" Target="../slideLayouts/slideLayout62.xm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rrkrvAUbU9Y" TargetMode="External"/><Relationship Id="rId2" Type="http://schemas.openxmlformats.org/officeDocument/2006/relationships/notesSlide" Target="../notesSlides/notesSlide27.xml"/><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DYigfNJQlg" TargetMode="External"/><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35.xml.rels><?xml version="1.0" encoding="UTF-8" standalone="yes"?>
<Relationships xmlns="http://schemas.openxmlformats.org/package/2006/relationships"><Relationship Id="rId3" Type="http://schemas.openxmlformats.org/officeDocument/2006/relationships/hyperlink" Target="https://www.youtube.com/watch?v=EcHpgsTg458" TargetMode="External"/><Relationship Id="rId2" Type="http://schemas.openxmlformats.org/officeDocument/2006/relationships/notesSlide" Target="../notesSlides/notesSlide29.xml"/><Relationship Id="rId1" Type="http://schemas.openxmlformats.org/officeDocument/2006/relationships/slideLayout" Target="../slideLayouts/slideLayout62.xm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8AhCqmdVAF8" TargetMode="External"/><Relationship Id="rId2" Type="http://schemas.openxmlformats.org/officeDocument/2006/relationships/notesSlide" Target="../notesSlides/notesSlide30.xml"/><Relationship Id="rId1" Type="http://schemas.openxmlformats.org/officeDocument/2006/relationships/slideLayout" Target="../slideLayouts/slideLayout62.xml"/></Relationships>
</file>

<file path=ppt/slides/_rels/slide37.xml.rels><?xml version="1.0" encoding="UTF-8" standalone="yes"?>
<Relationships xmlns="http://schemas.openxmlformats.org/package/2006/relationships"><Relationship Id="rId3" Type="http://schemas.openxmlformats.org/officeDocument/2006/relationships/hyperlink" Target="https://www.youtube.com/watch?v=eSHgFkYEb2o" TargetMode="External"/><Relationship Id="rId2" Type="http://schemas.openxmlformats.org/officeDocument/2006/relationships/notesSlide" Target="../notesSlides/notesSlide31.xml"/><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4A6493E-7853-AA47-88FF-1A2B964C34F7}"/>
              </a:ext>
            </a:extLst>
          </p:cNvPr>
          <p:cNvSpPr>
            <a:spLocks noGrp="1"/>
          </p:cNvSpPr>
          <p:nvPr>
            <p:ph type="body" sz="quarter" idx="10"/>
          </p:nvPr>
        </p:nvSpPr>
        <p:spPr/>
        <p:txBody>
          <a:bodyPr/>
          <a:lstStyle/>
          <a:p>
            <a:r>
              <a:rPr lang="en-US" dirty="0"/>
              <a:t>CHAPTER 11</a:t>
            </a:r>
          </a:p>
        </p:txBody>
      </p:sp>
      <p:sp>
        <p:nvSpPr>
          <p:cNvPr id="5" name="Text Placeholder 4">
            <a:extLst>
              <a:ext uri="{FF2B5EF4-FFF2-40B4-BE49-F238E27FC236}">
                <a16:creationId xmlns:a16="http://schemas.microsoft.com/office/drawing/2014/main" id="{8B7D7FE3-F3D8-B549-83E0-E596D928DBE4}"/>
              </a:ext>
            </a:extLst>
          </p:cNvPr>
          <p:cNvSpPr>
            <a:spLocks noGrp="1"/>
          </p:cNvSpPr>
          <p:nvPr>
            <p:ph type="body" sz="quarter" idx="12"/>
          </p:nvPr>
        </p:nvSpPr>
        <p:spPr>
          <a:xfrm>
            <a:off x="5321554" y="2667000"/>
            <a:ext cx="3733800" cy="1616678"/>
          </a:xfrm>
        </p:spPr>
        <p:txBody>
          <a:bodyPr/>
          <a:lstStyle/>
          <a:p>
            <a:r>
              <a:rPr lang="en-US" dirty="0"/>
              <a:t>Organizational Design, Structure, Culture, and Control</a:t>
            </a:r>
          </a:p>
        </p:txBody>
      </p:sp>
      <p:sp>
        <p:nvSpPr>
          <p:cNvPr id="6" name="Text Placeholder 5">
            <a:extLst>
              <a:ext uri="{FF2B5EF4-FFF2-40B4-BE49-F238E27FC236}">
                <a16:creationId xmlns:a16="http://schemas.microsoft.com/office/drawing/2014/main" id="{C4C2C540-C3CF-664B-89FD-50673F53DB0C}"/>
              </a:ext>
            </a:extLst>
          </p:cNvPr>
          <p:cNvSpPr>
            <a:spLocks noGrp="1"/>
          </p:cNvSpPr>
          <p:nvPr>
            <p:ph type="body" sz="quarter" idx="13"/>
          </p:nvPr>
        </p:nvSpPr>
        <p:spPr/>
        <p:txBody>
          <a:bodyPr/>
          <a:lstStyle/>
          <a:p>
            <a:r>
              <a:rPr lang="en-US" dirty="0"/>
              <a:t>SUPPLEMENTAL LECTURE SLIDES</a:t>
            </a:r>
          </a:p>
        </p:txBody>
      </p:sp>
      <p:pic>
        <p:nvPicPr>
          <p:cNvPr id="7" name="Picture 6">
            <a:extLst>
              <a:ext uri="{FF2B5EF4-FFF2-40B4-BE49-F238E27FC236}">
                <a16:creationId xmlns:a16="http://schemas.microsoft.com/office/drawing/2014/main" id="{75633BC9-A115-414F-8EB5-3E5460BFA0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175504" cy="6514621"/>
          </a:xfrm>
          <a:prstGeom prst="rect">
            <a:avLst/>
          </a:prstGeom>
        </p:spPr>
      </p:pic>
      <p:sp>
        <p:nvSpPr>
          <p:cNvPr id="4" name="Text Placeholder 3">
            <a:extLst>
              <a:ext uri="{FF2B5EF4-FFF2-40B4-BE49-F238E27FC236}">
                <a16:creationId xmlns:a16="http://schemas.microsoft.com/office/drawing/2014/main" id="{CC826DAC-5ED6-D541-92F7-3CB68EE1BF44}"/>
              </a:ext>
            </a:extLst>
          </p:cNvPr>
          <p:cNvSpPr>
            <a:spLocks noGrp="1"/>
          </p:cNvSpPr>
          <p:nvPr>
            <p:ph type="body" sz="quarter" idx="11"/>
          </p:nvPr>
        </p:nvSpPr>
        <p:spPr>
          <a:xfrm>
            <a:off x="5486400" y="6514620"/>
            <a:ext cx="3568954" cy="114779"/>
          </a:xfrm>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3674104C-9D2F-41E3-89D4-5E27FA69E80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a:ea typeface="ヒラギノ角ゴ Pro W3" pitchFamily="122" charset="-128"/>
              </a:rPr>
              <a:t>Strategy Highlight 11.2: What Happened to Sony?</a:t>
            </a:r>
          </a:p>
        </p:txBody>
      </p:sp>
      <p:sp>
        <p:nvSpPr>
          <p:cNvPr id="77827" name="Content Placeholder 2">
            <a:extLst>
              <a:ext uri="{FF2B5EF4-FFF2-40B4-BE49-F238E27FC236}">
                <a16:creationId xmlns:a16="http://schemas.microsoft.com/office/drawing/2014/main" id="{E01F1AFA-0727-4812-B206-36E2DD7E610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spcBef>
                <a:spcPct val="0"/>
              </a:spcBef>
              <a:spcAft>
                <a:spcPts val="600"/>
              </a:spcAft>
            </a:pPr>
            <a:r>
              <a:rPr lang="en-US" altLang="en-US">
                <a:ea typeface="ヒラギノ角ゴ Pro W3" pitchFamily="122" charset="-128"/>
              </a:rPr>
              <a:t>In 2001: </a:t>
            </a:r>
          </a:p>
          <a:p>
            <a:pPr marL="400050" lvl="1" indent="0">
              <a:spcBef>
                <a:spcPct val="0"/>
              </a:spcBef>
              <a:spcAft>
                <a:spcPts val="600"/>
              </a:spcAft>
            </a:pPr>
            <a:r>
              <a:rPr lang="en-US" altLang="en-US">
                <a:ea typeface="ヒラギノ角ゴ Pro W3" pitchFamily="122" charset="-128"/>
                <a:cs typeface="Arial" panose="020B0604020202020204" pitchFamily="34" charset="0"/>
              </a:rPr>
              <a:t>Apple’s Market Cap: $7 billion</a:t>
            </a:r>
          </a:p>
          <a:p>
            <a:pPr marL="400050" lvl="1" indent="0">
              <a:spcBef>
                <a:spcPct val="0"/>
              </a:spcBef>
              <a:spcAft>
                <a:spcPts val="600"/>
              </a:spcAft>
            </a:pPr>
            <a:r>
              <a:rPr lang="en-US" altLang="en-US">
                <a:ea typeface="ヒラギノ角ゴ Pro W3" pitchFamily="122" charset="-128"/>
                <a:cs typeface="Arial" panose="020B0604020202020204" pitchFamily="34" charset="0"/>
              </a:rPr>
              <a:t>Sony’s Market Cap: $55 billion</a:t>
            </a:r>
          </a:p>
          <a:p>
            <a:pPr marL="0" indent="0">
              <a:spcBef>
                <a:spcPct val="0"/>
              </a:spcBef>
              <a:spcAft>
                <a:spcPts val="600"/>
              </a:spcAft>
            </a:pPr>
            <a:r>
              <a:rPr lang="en-US" altLang="en-US">
                <a:ea typeface="ヒラギノ角ゴ Pro W3" pitchFamily="122" charset="-128"/>
                <a:cs typeface="Arial" panose="020B0604020202020204" pitchFamily="34" charset="0"/>
              </a:rPr>
              <a:t>In 2017:</a:t>
            </a:r>
          </a:p>
          <a:p>
            <a:pPr marL="400050" lvl="1" indent="0">
              <a:spcBef>
                <a:spcPct val="0"/>
              </a:spcBef>
              <a:spcAft>
                <a:spcPts val="600"/>
              </a:spcAft>
            </a:pPr>
            <a:r>
              <a:rPr lang="en-US" altLang="en-US">
                <a:ea typeface="ヒラギノ角ゴ Pro W3" pitchFamily="122" charset="-128"/>
                <a:cs typeface="Arial" panose="020B0604020202020204" pitchFamily="34" charset="0"/>
              </a:rPr>
              <a:t>Apple’s Market Cap: $800 billion</a:t>
            </a:r>
          </a:p>
          <a:p>
            <a:pPr marL="400050" lvl="1" indent="0">
              <a:spcBef>
                <a:spcPct val="0"/>
              </a:spcBef>
              <a:spcAft>
                <a:spcPts val="600"/>
              </a:spcAft>
            </a:pPr>
            <a:r>
              <a:rPr lang="en-US" altLang="en-US">
                <a:ea typeface="ヒラギノ角ゴ Pro W3" pitchFamily="122" charset="-128"/>
                <a:cs typeface="Arial" panose="020B0604020202020204" pitchFamily="34" charset="0"/>
              </a:rPr>
              <a:t>Sony’s Market Cap: $45 billion</a:t>
            </a:r>
          </a:p>
          <a:p>
            <a:pPr marL="0" indent="0">
              <a:spcBef>
                <a:spcPct val="0"/>
              </a:spcBef>
              <a:spcAft>
                <a:spcPts val="600"/>
              </a:spcAft>
            </a:pPr>
            <a:r>
              <a:rPr lang="en-US" altLang="en-US">
                <a:cs typeface="Arial" panose="020B0604020202020204" pitchFamily="34" charset="0"/>
              </a:rPr>
              <a:t>Sony:</a:t>
            </a:r>
          </a:p>
          <a:p>
            <a:pPr marL="400050" lvl="1" indent="0">
              <a:spcBef>
                <a:spcPct val="0"/>
              </a:spcBef>
              <a:spcAft>
                <a:spcPts val="600"/>
              </a:spcAft>
            </a:pPr>
            <a:r>
              <a:rPr lang="en-US" altLang="en-US">
                <a:cs typeface="Arial" panose="020B0604020202020204" pitchFamily="34" charset="0"/>
              </a:rPr>
              <a:t>Cooperation among Sony divisions was distributed</a:t>
            </a:r>
          </a:p>
          <a:p>
            <a:pPr marL="400050" lvl="1" indent="0">
              <a:spcBef>
                <a:spcPct val="0"/>
              </a:spcBef>
              <a:spcAft>
                <a:spcPts val="600"/>
              </a:spcAft>
            </a:pPr>
            <a:r>
              <a:rPr lang="en-US" altLang="en-US">
                <a:cs typeface="Arial" panose="020B0604020202020204" pitchFamily="34" charset="0"/>
              </a:rPr>
              <a:t>Alliances were used for collaboration</a:t>
            </a:r>
          </a:p>
          <a:p>
            <a:pPr marL="0" indent="0">
              <a:spcBef>
                <a:spcPct val="0"/>
              </a:spcBef>
              <a:spcAft>
                <a:spcPts val="600"/>
              </a:spcAft>
            </a:pPr>
            <a:r>
              <a:rPr lang="en-US" altLang="en-US">
                <a:cs typeface="Arial" panose="020B0604020202020204" pitchFamily="34" charset="0"/>
              </a:rPr>
              <a:t>Apple:</a:t>
            </a:r>
          </a:p>
          <a:p>
            <a:pPr marL="400050" lvl="1" indent="0">
              <a:spcBef>
                <a:spcPct val="0"/>
              </a:spcBef>
              <a:spcAft>
                <a:spcPts val="600"/>
              </a:spcAft>
            </a:pPr>
            <a:r>
              <a:rPr lang="en-US" altLang="en-US">
                <a:cs typeface="Arial" panose="020B0604020202020204" pitchFamily="34" charset="0"/>
              </a:rPr>
              <a:t>Leveraged open innovation and insourcing</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029BA560-A03B-4E84-BD3D-779CDA232EC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Implications for Strategic Leaders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247D4C26-DA29-42D7-80BF-CAD369B58F0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Strategy Implementation</a:t>
            </a:r>
          </a:p>
        </p:txBody>
      </p:sp>
      <p:sp>
        <p:nvSpPr>
          <p:cNvPr id="80899" name="Content Placeholder 2">
            <a:extLst>
              <a:ext uri="{FF2B5EF4-FFF2-40B4-BE49-F238E27FC236}">
                <a16:creationId xmlns:a16="http://schemas.microsoft.com/office/drawing/2014/main" id="{3F6C2E64-B70B-4DE0-B0FE-BA3942CEFFF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Execution is important for success</a:t>
            </a:r>
          </a:p>
          <a:p>
            <a:r>
              <a:rPr lang="en-US" altLang="en-US">
                <a:ea typeface="ヒラギノ角ゴ Pro W3" pitchFamily="122" charset="-128"/>
              </a:rPr>
              <a:t>Requires managers to design and shape:</a:t>
            </a:r>
          </a:p>
          <a:p>
            <a:pPr lvl="1"/>
            <a:r>
              <a:rPr lang="en-US" altLang="en-US">
                <a:cs typeface="Arial" panose="020B0604020202020204" pitchFamily="34" charset="0"/>
              </a:rPr>
              <a:t>Structure, culture and control mechanisms</a:t>
            </a:r>
          </a:p>
          <a:p>
            <a:r>
              <a:rPr lang="en-US" altLang="en-US">
                <a:ea typeface="ヒラギノ角ゴ Pro W3" pitchFamily="122" charset="-128"/>
              </a:rPr>
              <a:t>Is iterative and interdependent with strategy formulation</a:t>
            </a:r>
          </a:p>
          <a:p>
            <a:r>
              <a:rPr lang="en-US" altLang="en-US">
                <a:ea typeface="ヒラギノ角ゴ Pro W3" pitchFamily="122" charset="-128"/>
              </a:rPr>
              <a:t>Is just as important as strategy formulation</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a:extLst>
              <a:ext uri="{FF2B5EF4-FFF2-40B4-BE49-F238E27FC236}">
                <a16:creationId xmlns:a16="http://schemas.microsoft.com/office/drawing/2014/main" id="{D5B7CF32-34BF-4C4D-B0DC-EE5A741CF99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Organizational Structures Evolve</a:t>
            </a:r>
          </a:p>
        </p:txBody>
      </p:sp>
      <p:sp>
        <p:nvSpPr>
          <p:cNvPr id="82947" name="Content Placeholder 2">
            <a:extLst>
              <a:ext uri="{FF2B5EF4-FFF2-40B4-BE49-F238E27FC236}">
                <a16:creationId xmlns:a16="http://schemas.microsoft.com/office/drawing/2014/main" id="{3FD05A98-3885-424D-AB3C-BF9D8EF46FF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Companies grow and become more complex.</a:t>
            </a:r>
          </a:p>
          <a:p>
            <a:r>
              <a:rPr lang="en-US" altLang="en-US">
                <a:ea typeface="ヒラギノ角ゴ Pro W3" pitchFamily="122" charset="-128"/>
              </a:rPr>
              <a:t>Different organizational structures get adopted.</a:t>
            </a:r>
          </a:p>
          <a:p>
            <a:pPr lvl="1"/>
            <a:r>
              <a:rPr lang="en-US" altLang="en-US">
                <a:cs typeface="Arial" panose="020B0604020202020204" pitchFamily="34" charset="0"/>
              </a:rPr>
              <a:t>Simple structures are used in the beginning</a:t>
            </a:r>
          </a:p>
          <a:p>
            <a:pPr lvl="1"/>
            <a:r>
              <a:rPr lang="en-US" altLang="en-US">
                <a:cs typeface="Arial" panose="020B0604020202020204" pitchFamily="34" charset="0"/>
              </a:rPr>
              <a:t>Then a functional structure</a:t>
            </a:r>
          </a:p>
          <a:p>
            <a:pPr lvl="1"/>
            <a:r>
              <a:rPr lang="en-US" altLang="en-US">
                <a:cs typeface="Arial" panose="020B0604020202020204" pitchFamily="34" charset="0"/>
              </a:rPr>
              <a:t>Followed by a multi-divisional or matrix structure</a:t>
            </a:r>
          </a:p>
          <a:p>
            <a:r>
              <a:rPr lang="en-US" altLang="en-US">
                <a:ea typeface="ヒラギノ角ゴ Pro W3" pitchFamily="122" charset="-128"/>
              </a:rPr>
              <a:t>Organizing for competitive advantage:</a:t>
            </a:r>
          </a:p>
          <a:p>
            <a:pPr lvl="1"/>
            <a:r>
              <a:rPr lang="en-US" altLang="en-US">
                <a:cs typeface="Arial" panose="020B0604020202020204" pitchFamily="34" charset="0"/>
              </a:rPr>
              <a:t>Is a dynamic, not static.</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C207A1AD-2FEE-45E2-97CA-70483E6CC56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Organize for Innovation</a:t>
            </a:r>
          </a:p>
        </p:txBody>
      </p:sp>
      <p:sp>
        <p:nvSpPr>
          <p:cNvPr id="84995" name="Content Placeholder 2">
            <a:extLst>
              <a:ext uri="{FF2B5EF4-FFF2-40B4-BE49-F238E27FC236}">
                <a16:creationId xmlns:a16="http://schemas.microsoft.com/office/drawing/2014/main" id="{5822C7A6-AF66-4032-8AA3-759F35CA986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Many successful companies utilize an open innovation model</a:t>
            </a:r>
          </a:p>
          <a:p>
            <a:pPr lvl="1"/>
            <a:r>
              <a:rPr lang="en-US" altLang="en-US">
                <a:ea typeface="ヒラギノ角ゴ Pro W3" pitchFamily="122" charset="-128"/>
                <a:cs typeface="Arial" panose="020B0604020202020204" pitchFamily="34" charset="0"/>
              </a:rPr>
              <a:t>Internal and external innovation activities must be managed</a:t>
            </a:r>
          </a:p>
          <a:p>
            <a:pPr lvl="1"/>
            <a:r>
              <a:rPr lang="en-US" altLang="en-US">
                <a:ea typeface="ヒラギノ角ゴ Pro W3" pitchFamily="122" charset="-128"/>
                <a:cs typeface="Arial" panose="020B0604020202020204" pitchFamily="34" charset="0"/>
              </a:rPr>
              <a:t>Top-down and bottom-up innovations can take place</a:t>
            </a:r>
          </a:p>
          <a:p>
            <a:pPr lvl="1"/>
            <a:r>
              <a:rPr lang="en-US" altLang="en-US">
                <a:ea typeface="ヒラギノ角ゴ Pro W3" pitchFamily="122" charset="-128"/>
                <a:cs typeface="Arial" panose="020B0604020202020204" pitchFamily="34" charset="0"/>
              </a:rPr>
              <a:t>Structure helps foster innovation</a:t>
            </a:r>
            <a:endParaRPr lang="en-US" altLang="en-US">
              <a:cs typeface="Arial" panose="020B0604020202020204" pitchFamily="34"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a:extLst>
              <a:ext uri="{FF2B5EF4-FFF2-40B4-BE49-F238E27FC236}">
                <a16:creationId xmlns:a16="http://schemas.microsoft.com/office/drawing/2014/main" id="{E3DB5750-C7AF-4649-9646-2BC8B6DBA3A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Exercises</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43DCC613-DB94-4F90-8B2B-B1EBC6DCCCAD}"/>
              </a:ext>
            </a:extLst>
          </p:cNvPr>
          <p:cNvSpPr>
            <a:spLocks noGrp="1"/>
          </p:cNvSpPr>
          <p:nvPr>
            <p:ph type="title"/>
          </p:nvPr>
        </p:nvSpPr>
        <p:spPr bwMode="auto">
          <a:xfrm>
            <a:off x="0" y="762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ea typeface="ヒラギノ角ゴ Pro W3" pitchFamily="122" charset="-128"/>
              </a:rPr>
              <a:t>My Strategy Exercise:</a:t>
            </a:r>
            <a:br>
              <a:rPr lang="en-US" altLang="en-US" sz="2800" dirty="0">
                <a:ea typeface="ヒラギノ角ゴ Pro W3" pitchFamily="122" charset="-128"/>
              </a:rPr>
            </a:br>
            <a:r>
              <a:rPr lang="en-US" altLang="en-US" sz="2800" dirty="0">
                <a:ea typeface="ヒラギノ角ゴ Pro W3" pitchFamily="122" charset="-128"/>
              </a:rPr>
              <a:t>What Organization Best Suits You?</a:t>
            </a:r>
          </a:p>
        </p:txBody>
      </p:sp>
      <p:sp>
        <p:nvSpPr>
          <p:cNvPr id="88067" name="Content Placeholder 2">
            <a:extLst>
              <a:ext uri="{FF2B5EF4-FFF2-40B4-BE49-F238E27FC236}">
                <a16:creationId xmlns:a16="http://schemas.microsoft.com/office/drawing/2014/main" id="{8D39ABCB-F97B-4346-89BD-D56E1FACDE7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It can be helpful to gauge compatibility between career and personality type.</a:t>
            </a:r>
          </a:p>
          <a:p>
            <a:pPr eaLnBrk="1" hangingPunct="1"/>
            <a:r>
              <a:rPr lang="en-US" altLang="en-US">
                <a:ea typeface="ヒラギノ角ゴ Pro W3" pitchFamily="122" charset="-128"/>
              </a:rPr>
              <a:t>Think about your next job and your career plans:</a:t>
            </a:r>
          </a:p>
          <a:p>
            <a:pPr lvl="1" eaLnBrk="1" hangingPunct="1"/>
            <a:r>
              <a:rPr lang="en-US" altLang="en-US">
                <a:cs typeface="Arial" panose="020B0604020202020204" pitchFamily="34" charset="0"/>
              </a:rPr>
              <a:t>Review Exhibit 11.3 and circle what appeals to you, cross out the factors that you don’t like.</a:t>
            </a:r>
          </a:p>
          <a:p>
            <a:pPr lvl="1" eaLnBrk="1" hangingPunct="1"/>
            <a:r>
              <a:rPr lang="en-US" altLang="en-US">
                <a:cs typeface="Arial" panose="020B0604020202020204" pitchFamily="34" charset="0"/>
              </a:rPr>
              <a:t>What values are most important to you as you consider job opportunities?</a:t>
            </a:r>
          </a:p>
          <a:p>
            <a:pPr lvl="1" eaLnBrk="1" hangingPunct="1"/>
            <a:r>
              <a:rPr lang="en-US" altLang="en-US">
                <a:cs typeface="Arial" panose="020B0604020202020204" pitchFamily="34" charset="0"/>
              </a:rPr>
              <a:t>Which control / reward system do you find the most motivating?</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a:extLst>
              <a:ext uri="{FF2B5EF4-FFF2-40B4-BE49-F238E27FC236}">
                <a16:creationId xmlns:a16="http://schemas.microsoft.com/office/drawing/2014/main" id="{6C109B56-D9C7-4DEE-9492-D3D8F22EBF2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Small Group Exercise #1</a:t>
            </a:r>
          </a:p>
        </p:txBody>
      </p:sp>
      <p:sp>
        <p:nvSpPr>
          <p:cNvPr id="90115" name="Content Placeholder 2">
            <a:extLst>
              <a:ext uri="{FF2B5EF4-FFF2-40B4-BE49-F238E27FC236}">
                <a16:creationId xmlns:a16="http://schemas.microsoft.com/office/drawing/2014/main" id="{0968DAD5-A923-40C9-A2C9-061BF17B3C95}"/>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en-US" altLang="en-US" sz="2400">
                <a:ea typeface="ヒラギノ角ゴ Pro W3" pitchFamily="122" charset="-128"/>
              </a:rPr>
              <a:t>You decide to open a small retail shop.</a:t>
            </a:r>
          </a:p>
          <a:p>
            <a:pPr lvl="1">
              <a:spcBef>
                <a:spcPct val="0"/>
              </a:spcBef>
            </a:pPr>
            <a:r>
              <a:rPr lang="en-US" altLang="en-US" sz="2400">
                <a:cs typeface="Arial" panose="020B0604020202020204" pitchFamily="34" charset="0"/>
              </a:rPr>
              <a:t>Concept #1: high end antique store</a:t>
            </a:r>
          </a:p>
          <a:p>
            <a:pPr lvl="2">
              <a:spcBef>
                <a:spcPct val="0"/>
              </a:spcBef>
            </a:pPr>
            <a:r>
              <a:rPr lang="en-US" altLang="en-US" sz="2000">
                <a:cs typeface="Arial" panose="020B0604020202020204" pitchFamily="34" charset="0"/>
              </a:rPr>
              <a:t>Near a coffee shop, items authenticated by an appraiser</a:t>
            </a:r>
          </a:p>
          <a:p>
            <a:pPr lvl="1">
              <a:spcBef>
                <a:spcPct val="0"/>
              </a:spcBef>
            </a:pPr>
            <a:r>
              <a:rPr lang="en-US" altLang="en-US" sz="2400">
                <a:cs typeface="Arial" panose="020B0604020202020204" pitchFamily="34" charset="0"/>
              </a:rPr>
              <a:t>Concept #2: drop-off store for online auctions</a:t>
            </a:r>
          </a:p>
          <a:p>
            <a:pPr lvl="2">
              <a:spcBef>
                <a:spcPct val="0"/>
              </a:spcBef>
            </a:pPr>
            <a:r>
              <a:rPr lang="en-US" altLang="en-US" sz="2000">
                <a:cs typeface="Arial" panose="020B0604020202020204" pitchFamily="34" charset="0"/>
              </a:rPr>
              <a:t>List, sell, and ship the items for a % of the sales price</a:t>
            </a:r>
          </a:p>
          <a:p>
            <a:pPr>
              <a:spcBef>
                <a:spcPct val="0"/>
              </a:spcBef>
            </a:pPr>
            <a:r>
              <a:rPr lang="en-US" altLang="en-US" sz="2400">
                <a:ea typeface="ヒラギノ角ゴ Pro W3" pitchFamily="122" charset="-128"/>
              </a:rPr>
              <a:t>Questions to answer:</a:t>
            </a:r>
          </a:p>
          <a:p>
            <a:pPr lvl="1">
              <a:spcBef>
                <a:spcPct val="0"/>
              </a:spcBef>
            </a:pPr>
            <a:r>
              <a:rPr lang="en-US" altLang="en-US" sz="2400">
                <a:cs typeface="Arial" panose="020B0604020202020204" pitchFamily="34" charset="0"/>
              </a:rPr>
              <a:t>What is the business strategy for these concepts?</a:t>
            </a:r>
          </a:p>
          <a:p>
            <a:pPr lvl="1">
              <a:spcBef>
                <a:spcPct val="0"/>
              </a:spcBef>
            </a:pPr>
            <a:r>
              <a:rPr lang="en-US" altLang="en-US" sz="2400">
                <a:cs typeface="Arial" panose="020B0604020202020204" pitchFamily="34" charset="0"/>
              </a:rPr>
              <a:t>How would the structure be different?</a:t>
            </a:r>
          </a:p>
          <a:p>
            <a:pPr lvl="1">
              <a:spcBef>
                <a:spcPct val="0"/>
              </a:spcBef>
            </a:pPr>
            <a:r>
              <a:rPr lang="en-US" altLang="en-US" sz="2400">
                <a:cs typeface="Arial" panose="020B0604020202020204" pitchFamily="34" charset="0"/>
              </a:rPr>
              <a:t>What would be the cultural differences?</a:t>
            </a:r>
          </a:p>
          <a:p>
            <a:pPr lvl="1">
              <a:spcBef>
                <a:spcPct val="0"/>
              </a:spcBef>
            </a:pPr>
            <a:r>
              <a:rPr lang="en-US" altLang="en-US" sz="2400">
                <a:cs typeface="Arial" panose="020B0604020202020204" pitchFamily="34" charset="0"/>
              </a:rPr>
              <a:t>What are the control-and-reward system differences?</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a:extLst>
              <a:ext uri="{FF2B5EF4-FFF2-40B4-BE49-F238E27FC236}">
                <a16:creationId xmlns:a16="http://schemas.microsoft.com/office/drawing/2014/main" id="{731CE2DB-A428-4F82-84B6-18AA5DAFB8A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Small Group Exercise #2</a:t>
            </a:r>
          </a:p>
        </p:txBody>
      </p:sp>
      <p:sp>
        <p:nvSpPr>
          <p:cNvPr id="92163" name="Content Placeholder 2">
            <a:extLst>
              <a:ext uri="{FF2B5EF4-FFF2-40B4-BE49-F238E27FC236}">
                <a16:creationId xmlns:a16="http://schemas.microsoft.com/office/drawing/2014/main" id="{5F87DF60-8C5A-42FF-8831-17BDA39716CC}"/>
              </a:ext>
            </a:extLst>
          </p:cNvPr>
          <p:cNvSpPr>
            <a:spLocks noGrp="1"/>
          </p:cNvSpPr>
          <p:nvPr>
            <p:ph idx="1"/>
          </p:nvPr>
        </p:nvSpPr>
        <p:spPr bwMode="auto">
          <a:xfrm>
            <a:off x="457200" y="1295400"/>
            <a:ext cx="82296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Daniel Pink developed the ROWE theory:</a:t>
            </a:r>
          </a:p>
          <a:p>
            <a:pPr lvl="1"/>
            <a:r>
              <a:rPr lang="en-US" altLang="en-US" dirty="0">
                <a:cs typeface="Arial" panose="020B0604020202020204" pitchFamily="34" charset="0"/>
              </a:rPr>
              <a:t>Most powerful motivation occurs when:</a:t>
            </a:r>
          </a:p>
          <a:p>
            <a:pPr lvl="2"/>
            <a:r>
              <a:rPr lang="en-US" altLang="en-US" dirty="0">
                <a:cs typeface="Arial" panose="020B0604020202020204" pitchFamily="34" charset="0"/>
              </a:rPr>
              <a:t>There is an interest in the work </a:t>
            </a:r>
          </a:p>
          <a:p>
            <a:pPr lvl="2"/>
            <a:r>
              <a:rPr lang="en-US" altLang="en-US" dirty="0">
                <a:cs typeface="Arial" panose="020B0604020202020204" pitchFamily="34" charset="0"/>
              </a:rPr>
              <a:t>The work itself has meaning</a:t>
            </a:r>
          </a:p>
          <a:p>
            <a:r>
              <a:rPr lang="en-US" altLang="en-US" dirty="0">
                <a:ea typeface="ヒラギノ角ゴ Pro W3" pitchFamily="122" charset="-128"/>
              </a:rPr>
              <a:t>Brainstorm ways the university can apply ROWE</a:t>
            </a:r>
          </a:p>
          <a:p>
            <a:pPr lvl="1"/>
            <a:r>
              <a:rPr lang="en-US" altLang="en-US" dirty="0">
                <a:cs typeface="Arial" panose="020B0604020202020204" pitchFamily="34" charset="0"/>
              </a:rPr>
              <a:t>How might this change allocation of resources?</a:t>
            </a:r>
          </a:p>
          <a:p>
            <a:pPr lvl="1"/>
            <a:r>
              <a:rPr lang="en-US" altLang="en-US" dirty="0">
                <a:cs typeface="Arial" panose="020B0604020202020204" pitchFamily="34" charset="0"/>
              </a:rPr>
              <a:t>What impacts would result if the number of desired online courses increased?</a:t>
            </a:r>
          </a:p>
          <a:p>
            <a:pPr lvl="1"/>
            <a:r>
              <a:rPr lang="en-US" altLang="en-US" dirty="0">
                <a:cs typeface="Arial" panose="020B0604020202020204" pitchFamily="34" charset="0"/>
              </a:rPr>
              <a:t>How might this change your program of study?</a:t>
            </a:r>
          </a:p>
          <a:p>
            <a:pPr lvl="1"/>
            <a:r>
              <a:rPr lang="en-US" altLang="en-US" dirty="0">
                <a:cs typeface="Arial" panose="020B0604020202020204" pitchFamily="34" charset="0"/>
              </a:rPr>
              <a:t>How would you address the pitfalls? </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a:extLst>
              <a:ext uri="{FF2B5EF4-FFF2-40B4-BE49-F238E27FC236}">
                <a16:creationId xmlns:a16="http://schemas.microsoft.com/office/drawing/2014/main" id="{9845A601-D8EA-4AF6-9686-55AE99870BD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Summary</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70D260DA-86C7-4B17-9740-BF6A33EA2FCF}"/>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Case: Zappo’s</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Title 1">
            <a:extLst>
              <a:ext uri="{FF2B5EF4-FFF2-40B4-BE49-F238E27FC236}">
                <a16:creationId xmlns:a16="http://schemas.microsoft.com/office/drawing/2014/main" id="{C10C6AC8-D1ED-4908-9969-BEE1E46953A3}"/>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Take Away Concepts</a:t>
            </a:r>
            <a:r>
              <a:rPr lang="en-US" altLang="en-US" dirty="0">
                <a:ea typeface="ヒラギノ角ゴ Pro W3" pitchFamily="121" charset="-128"/>
              </a:rPr>
              <a:t> </a:t>
            </a:r>
            <a:r>
              <a:rPr lang="en-US" altLang="en-US" sz="2200" dirty="0">
                <a:ea typeface="ヒラギノ角ゴ Pro W3" pitchFamily="121" charset="-128"/>
              </a:rPr>
              <a:t>(1 of 8)</a:t>
            </a:r>
          </a:p>
        </p:txBody>
      </p:sp>
      <p:sp>
        <p:nvSpPr>
          <p:cNvPr id="87041" name="Content Placeholder 2">
            <a:extLst>
              <a:ext uri="{FF2B5EF4-FFF2-40B4-BE49-F238E27FC236}">
                <a16:creationId xmlns:a16="http://schemas.microsoft.com/office/drawing/2014/main" id="{950A8D98-1C9E-4B34-A126-1E20D8162AE2}"/>
              </a:ext>
            </a:extLst>
          </p:cNvPr>
          <p:cNvSpPr>
            <a:spLocks noGrp="1"/>
          </p:cNvSpPr>
          <p:nvPr>
            <p:ph idx="1"/>
          </p:nvPr>
        </p:nvSpPr>
        <p:spPr>
          <a:xfrm>
            <a:off x="457200" y="1316038"/>
            <a:ext cx="8229600" cy="5237162"/>
          </a:xfrm>
        </p:spPr>
        <p:txBody>
          <a:bodyPr/>
          <a:lstStyle/>
          <a:p>
            <a:pPr marL="0" indent="0" algn="ctr" eaLnBrk="1" hangingPunct="1">
              <a:buFont typeface="Arial" panose="020B0604020202020204" pitchFamily="34" charset="0"/>
              <a:buNone/>
              <a:defRPr/>
            </a:pPr>
            <a:r>
              <a:rPr lang="en-US" altLang="en-US" sz="2000" b="1" dirty="0">
                <a:ea typeface="ヒラギノ角ゴ Pro W3" pitchFamily="121" charset="-128"/>
              </a:rPr>
              <a:t>LO 11-1 Define organizational design and list its three components.</a:t>
            </a:r>
          </a:p>
          <a:p>
            <a:pPr marL="342900" indent="-342900" eaLnBrk="1" hangingPunct="1">
              <a:buFont typeface="Arial" panose="020B0604020202020204" pitchFamily="34" charset="0"/>
              <a:buChar char="•"/>
              <a:defRPr/>
            </a:pPr>
            <a:r>
              <a:rPr lang="en-US" altLang="en-US" sz="2000" dirty="0">
                <a:ea typeface="ヒラギノ角ゴ Pro W3" pitchFamily="121" charset="-128"/>
              </a:rPr>
              <a:t>Organizational design is the process of creating, implementing, monitoring, and modifying the structure, processes, and procedures of an organization.</a:t>
            </a:r>
          </a:p>
          <a:p>
            <a:pPr marL="342900" indent="-342900" eaLnBrk="1" hangingPunct="1">
              <a:buFont typeface="Arial" panose="020B0604020202020204" pitchFamily="34" charset="0"/>
              <a:buChar char="•"/>
              <a:defRPr/>
            </a:pPr>
            <a:r>
              <a:rPr lang="en-US" altLang="en-US" sz="2000" dirty="0">
                <a:ea typeface="ヒラギノ角ゴ Pro W3" pitchFamily="121" charset="-128"/>
              </a:rPr>
              <a:t>The key components of organizational design are structure, culture, and control.</a:t>
            </a:r>
          </a:p>
          <a:p>
            <a:pPr marL="342900" indent="-342900" eaLnBrk="1" hangingPunct="1">
              <a:buFont typeface="Arial" panose="020B0604020202020204" pitchFamily="34" charset="0"/>
              <a:buChar char="•"/>
              <a:defRPr/>
            </a:pPr>
            <a:r>
              <a:rPr lang="en-US" altLang="en-US" sz="2000" dirty="0">
                <a:ea typeface="ヒラギノ角ゴ Pro W3" pitchFamily="121" charset="-128"/>
              </a:rPr>
              <a:t>The goal is to design an organization that allows managers to effectively translate their chosen strategy into a realized one.</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a:extLst>
              <a:ext uri="{FF2B5EF4-FFF2-40B4-BE49-F238E27FC236}">
                <a16:creationId xmlns:a16="http://schemas.microsoft.com/office/drawing/2014/main" id="{1AE13B79-6530-41A2-A522-B2A8B9D99710}"/>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Take Away Concepts </a:t>
            </a:r>
            <a:r>
              <a:rPr lang="en-US" altLang="en-US" sz="2200" dirty="0">
                <a:ea typeface="ヒラギノ角ゴ Pro W3" pitchFamily="121" charset="-128"/>
              </a:rPr>
              <a:t>(2 of 8)</a:t>
            </a:r>
            <a:endParaRPr lang="en-US" altLang="en-US" dirty="0">
              <a:ea typeface="ヒラギノ角ゴ Pro W3" pitchFamily="121" charset="-128"/>
            </a:endParaRPr>
          </a:p>
        </p:txBody>
      </p:sp>
      <p:sp>
        <p:nvSpPr>
          <p:cNvPr id="88066" name="Content Placeholder 2">
            <a:extLst>
              <a:ext uri="{FF2B5EF4-FFF2-40B4-BE49-F238E27FC236}">
                <a16:creationId xmlns:a16="http://schemas.microsoft.com/office/drawing/2014/main" id="{7A71D7A2-B55D-4B2C-9D7D-29C26DAF4A64}"/>
              </a:ext>
            </a:extLst>
          </p:cNvPr>
          <p:cNvSpPr>
            <a:spLocks noGrp="1"/>
          </p:cNvSpPr>
          <p:nvPr>
            <p:ph idx="1"/>
          </p:nvPr>
        </p:nvSpPr>
        <p:spPr>
          <a:xfrm>
            <a:off x="457200" y="1316038"/>
            <a:ext cx="8229600" cy="5237162"/>
          </a:xfrm>
        </p:spPr>
        <p:txBody>
          <a:bodyPr/>
          <a:lstStyle/>
          <a:p>
            <a:pPr marL="0" indent="0" algn="ctr" eaLnBrk="1" hangingPunct="1">
              <a:buFont typeface="Arial" panose="020B0604020202020204" pitchFamily="34" charset="0"/>
              <a:buNone/>
              <a:defRPr/>
            </a:pPr>
            <a:r>
              <a:rPr lang="en-US" altLang="en-US" sz="2000" b="1" dirty="0">
                <a:ea typeface="ヒラギノ角ゴ Pro W3" pitchFamily="121" charset="-128"/>
              </a:rPr>
              <a:t>LO 11-2 Explain how organizational inertia can lead established firms to failure.</a:t>
            </a:r>
            <a:endParaRPr lang="en-US" altLang="en-US" sz="1800" dirty="0">
              <a:ea typeface="ヒラギノ角ゴ Pro W3" pitchFamily="121" charset="-128"/>
            </a:endParaRPr>
          </a:p>
          <a:p>
            <a:pPr marL="342900" indent="-342900" eaLnBrk="1" hangingPunct="1">
              <a:buFont typeface="Arial" panose="020B0604020202020204" pitchFamily="34" charset="0"/>
              <a:buChar char="•"/>
              <a:defRPr/>
            </a:pPr>
            <a:r>
              <a:rPr lang="en-US" altLang="en-US" sz="2400" dirty="0">
                <a:ea typeface="ヒラギノ角ゴ Pro W3" pitchFamily="121" charset="-128"/>
              </a:rPr>
              <a:t>Organizational inertia can lead to the failure of established firms when a tightly coupled system of strategy and structure experiences internal or external shifts.</a:t>
            </a:r>
          </a:p>
          <a:p>
            <a:pPr marL="342900" indent="-342900" eaLnBrk="1" hangingPunct="1">
              <a:buFont typeface="Arial" panose="020B0604020202020204" pitchFamily="34" charset="0"/>
              <a:buChar char="•"/>
              <a:defRPr/>
            </a:pPr>
            <a:r>
              <a:rPr lang="en-US" altLang="en-US" sz="2400" dirty="0">
                <a:ea typeface="ヒラギノ角ゴ Pro W3" pitchFamily="121" charset="-128"/>
              </a:rPr>
              <a:t>Firm failure happens through a dynamic, four-step process (see Exhibit 11.2).</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Title 1">
            <a:extLst>
              <a:ext uri="{FF2B5EF4-FFF2-40B4-BE49-F238E27FC236}">
                <a16:creationId xmlns:a16="http://schemas.microsoft.com/office/drawing/2014/main" id="{5D440694-2EAF-4266-9317-9FA59AA52276}"/>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Take Away Concepts </a:t>
            </a:r>
            <a:r>
              <a:rPr lang="en-US" altLang="en-US" sz="2200" dirty="0">
                <a:ea typeface="ヒラギノ角ゴ Pro W3" pitchFamily="121" charset="-128"/>
              </a:rPr>
              <a:t>(3 of 8)</a:t>
            </a:r>
            <a:endParaRPr lang="en-US" altLang="en-US" dirty="0">
              <a:ea typeface="ヒラギノ角ゴ Pro W3" pitchFamily="121" charset="-128"/>
            </a:endParaRPr>
          </a:p>
        </p:txBody>
      </p:sp>
      <p:sp>
        <p:nvSpPr>
          <p:cNvPr id="99331" name="Content Placeholder 2">
            <a:extLst>
              <a:ext uri="{FF2B5EF4-FFF2-40B4-BE49-F238E27FC236}">
                <a16:creationId xmlns:a16="http://schemas.microsoft.com/office/drawing/2014/main" id="{AA32FF2F-CCD3-447F-AA36-6F48C4DEF3C7}"/>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11-3 Define organizational structure and describe its four elements.</a:t>
            </a:r>
          </a:p>
          <a:p>
            <a:pPr marL="342900" indent="-342900" eaLnBrk="1" hangingPunct="1">
              <a:buFont typeface="Arial" panose="020B0604020202020204" pitchFamily="34" charset="0"/>
              <a:buChar char="•"/>
            </a:pPr>
            <a:r>
              <a:rPr lang="en-US" altLang="en-US" sz="2400" dirty="0">
                <a:ea typeface="ヒラギノ角ゴ Pro W3" pitchFamily="122" charset="-128"/>
              </a:rPr>
              <a:t>An organizational structure determines how firms orchestrate employees’ work efforts and distribute resources. It defines how firms divide and integrate tasks, delineates the reporting relationships up and down the hierarchy, defines formal communication channels, and prescribes how employees coordinate work efforts.</a:t>
            </a:r>
          </a:p>
          <a:p>
            <a:pPr marL="342900" indent="-342900" eaLnBrk="1" hangingPunct="1">
              <a:buFont typeface="Arial" panose="020B0604020202020204" pitchFamily="34" charset="0"/>
              <a:buChar char="•"/>
            </a:pPr>
            <a:r>
              <a:rPr lang="en-US" altLang="en-US" sz="2400" dirty="0">
                <a:ea typeface="ヒラギノ角ゴ Pro W3" pitchFamily="122" charset="-128"/>
              </a:rPr>
              <a:t>The four building blocks of an organizational structure are specialization, formalization, centralization, and hierarchy (see Exhibit 11.3).</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Title 1">
            <a:extLst>
              <a:ext uri="{FF2B5EF4-FFF2-40B4-BE49-F238E27FC236}">
                <a16:creationId xmlns:a16="http://schemas.microsoft.com/office/drawing/2014/main" id="{E1F7F388-D673-443F-B15E-866DC93EF1E3}"/>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Take Away Concepts </a:t>
            </a:r>
            <a:r>
              <a:rPr lang="en-US" altLang="en-US" sz="2200" dirty="0">
                <a:ea typeface="ヒラギノ角ゴ Pro W3" pitchFamily="121" charset="-128"/>
              </a:rPr>
              <a:t>(4 of 8)</a:t>
            </a:r>
            <a:endParaRPr lang="en-US" altLang="en-US" dirty="0">
              <a:ea typeface="ヒラギノ角ゴ Pro W3" pitchFamily="121" charset="-128"/>
            </a:endParaRPr>
          </a:p>
        </p:txBody>
      </p:sp>
      <p:sp>
        <p:nvSpPr>
          <p:cNvPr id="90113" name="Content Placeholder 2">
            <a:extLst>
              <a:ext uri="{FF2B5EF4-FFF2-40B4-BE49-F238E27FC236}">
                <a16:creationId xmlns:a16="http://schemas.microsoft.com/office/drawing/2014/main" id="{BA67E3F3-A4EE-42A5-938B-97C0F92DBD48}"/>
              </a:ext>
            </a:extLst>
          </p:cNvPr>
          <p:cNvSpPr>
            <a:spLocks noGrp="1"/>
          </p:cNvSpPr>
          <p:nvPr>
            <p:ph idx="1"/>
          </p:nvPr>
        </p:nvSpPr>
        <p:spPr>
          <a:xfrm>
            <a:off x="457200" y="1316038"/>
            <a:ext cx="8229600" cy="5237162"/>
          </a:xfrm>
        </p:spPr>
        <p:txBody>
          <a:bodyPr/>
          <a:lstStyle/>
          <a:p>
            <a:pPr marL="0" indent="0" algn="ctr" eaLnBrk="1" hangingPunct="1">
              <a:buFont typeface="Arial" panose="020B0604020202020204" pitchFamily="34" charset="0"/>
              <a:buNone/>
              <a:defRPr/>
            </a:pPr>
            <a:r>
              <a:rPr lang="en-US" altLang="en-US" sz="2000" b="1" dirty="0">
                <a:ea typeface="ヒラギノ角ゴ Pro W3" pitchFamily="121" charset="-128"/>
              </a:rPr>
              <a:t>LO 11-4 Compare and contrast mechanistic versus organic organizations.</a:t>
            </a:r>
          </a:p>
          <a:p>
            <a:pPr marL="342900" indent="-342900" eaLnBrk="1" hangingPunct="1">
              <a:buFont typeface="Arial" panose="020B0604020202020204" pitchFamily="34" charset="0"/>
              <a:buChar char="•"/>
              <a:defRPr/>
            </a:pPr>
            <a:r>
              <a:rPr lang="en-US" altLang="en-US" sz="2400" dirty="0">
                <a:ea typeface="ヒラギノ角ゴ Pro W3" pitchFamily="121" charset="-128"/>
              </a:rPr>
              <a:t>Organic organizations are characterized by a low degree of specialization and formalization, a flat organizational structure, and decentralized decision making.</a:t>
            </a:r>
          </a:p>
          <a:p>
            <a:pPr marL="342900" indent="-342900" eaLnBrk="1" hangingPunct="1">
              <a:buFont typeface="Arial" panose="020B0604020202020204" pitchFamily="34" charset="0"/>
              <a:buChar char="•"/>
              <a:defRPr/>
            </a:pPr>
            <a:r>
              <a:rPr lang="en-US" altLang="en-US" sz="2400" dirty="0">
                <a:ea typeface="ヒラギノ角ゴ Pro W3" pitchFamily="121" charset="-128"/>
              </a:rPr>
              <a:t>Mechanistic organizations are described by a high degree of specialization and formalization, and a tall hierarchy that relies on centralized decision making.</a:t>
            </a:r>
          </a:p>
          <a:p>
            <a:pPr marL="342900" indent="-342900" eaLnBrk="1" hangingPunct="1">
              <a:buFont typeface="Arial" panose="020B0604020202020204" pitchFamily="34" charset="0"/>
              <a:buChar char="•"/>
              <a:defRPr/>
            </a:pPr>
            <a:r>
              <a:rPr lang="en-US" altLang="en-US" sz="2400" dirty="0">
                <a:ea typeface="ヒラギノ角ゴ Pro W3" pitchFamily="121" charset="-128"/>
              </a:rPr>
              <a:t>The comparative effectiveness of mechanistic versus organic organizational forms depends on the context.</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Title 1">
            <a:extLst>
              <a:ext uri="{FF2B5EF4-FFF2-40B4-BE49-F238E27FC236}">
                <a16:creationId xmlns:a16="http://schemas.microsoft.com/office/drawing/2014/main" id="{15A31357-AB15-4EF1-AC19-94446AE2F136}"/>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Take Away Concepts </a:t>
            </a:r>
            <a:r>
              <a:rPr lang="en-US" altLang="en-US" sz="2200" dirty="0">
                <a:ea typeface="ヒラギノ角ゴ Pro W3" pitchFamily="121" charset="-128"/>
              </a:rPr>
              <a:t>(5 of 8)</a:t>
            </a:r>
            <a:endParaRPr lang="en-US" altLang="en-US" dirty="0">
              <a:ea typeface="ヒラギノ角ゴ Pro W3" pitchFamily="121" charset="-128"/>
            </a:endParaRPr>
          </a:p>
        </p:txBody>
      </p:sp>
      <p:sp>
        <p:nvSpPr>
          <p:cNvPr id="103427" name="Content Placeholder 2">
            <a:extLst>
              <a:ext uri="{FF2B5EF4-FFF2-40B4-BE49-F238E27FC236}">
                <a16:creationId xmlns:a16="http://schemas.microsoft.com/office/drawing/2014/main" id="{F072856D-4E6F-4804-9D6B-A8A1A201CBD6}"/>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11-5 Describe different organizational structures and match them with appropriate strategies.</a:t>
            </a:r>
          </a:p>
          <a:p>
            <a:pPr marL="285750" indent="-285750" eaLnBrk="1" hangingPunct="1">
              <a:buFont typeface="Arial" panose="020B0604020202020204" pitchFamily="34" charset="0"/>
              <a:buChar char="•"/>
            </a:pPr>
            <a:r>
              <a:rPr lang="en-US" altLang="en-US" sz="1300" dirty="0">
                <a:ea typeface="ヒラギノ角ゴ Pro W3" pitchFamily="122" charset="-128"/>
              </a:rPr>
              <a:t>To gain and sustain competitive advantage, not only must structure follow strategy, but also the chosen organizational form must match the firm’s business strategy.</a:t>
            </a:r>
          </a:p>
          <a:p>
            <a:pPr marL="285750" indent="-285750" eaLnBrk="1" hangingPunct="1">
              <a:buFont typeface="Arial" panose="020B0604020202020204" pitchFamily="34" charset="0"/>
              <a:buChar char="•"/>
            </a:pPr>
            <a:r>
              <a:rPr lang="en-US" altLang="en-US" sz="1300" dirty="0">
                <a:ea typeface="ヒラギノ角ゴ Pro W3" pitchFamily="122" charset="-128"/>
              </a:rPr>
              <a:t>The strategy–-structure relationship is dynamic, changing in a predictable pattern—from simple to functional structure, then to multidivisional (M-form) and matrix structure—as firms grow in size and complexity.</a:t>
            </a:r>
          </a:p>
          <a:p>
            <a:pPr marL="285750" indent="-285750" eaLnBrk="1" hangingPunct="1">
              <a:buFont typeface="Arial" panose="020B0604020202020204" pitchFamily="34" charset="0"/>
              <a:buChar char="•"/>
            </a:pPr>
            <a:r>
              <a:rPr lang="en-US" altLang="en-US" sz="1300" dirty="0">
                <a:ea typeface="ヒラギノ角ゴ Pro W3" pitchFamily="122" charset="-128"/>
              </a:rPr>
              <a:t>In a simple structure, the founder tends to make all the important strategic decisions as well as run the day-to-day operations.</a:t>
            </a:r>
          </a:p>
          <a:p>
            <a:pPr marL="285750" indent="-285750" eaLnBrk="1" hangingPunct="1">
              <a:buFont typeface="Arial" panose="020B0604020202020204" pitchFamily="34" charset="0"/>
              <a:buChar char="•"/>
            </a:pPr>
            <a:r>
              <a:rPr lang="en-US" altLang="en-US" sz="1300" dirty="0">
                <a:ea typeface="ヒラギノ角ゴ Pro W3" pitchFamily="122" charset="-128"/>
              </a:rPr>
              <a:t>A functional structure groups employees into distinct functional areas based on domain expertise. Its different variations are matched with different business strategies: cost leadership, differentiation, and blue ocean (see Exhibit 11.6).</a:t>
            </a:r>
          </a:p>
          <a:p>
            <a:pPr marL="285750" indent="-285750" eaLnBrk="1" hangingPunct="1">
              <a:buFont typeface="Arial" panose="020B0604020202020204" pitchFamily="34" charset="0"/>
              <a:buChar char="•"/>
            </a:pPr>
            <a:r>
              <a:rPr lang="en-US" altLang="en-US" sz="1300" dirty="0">
                <a:ea typeface="ヒラギノ角ゴ Pro W3" pitchFamily="122" charset="-128"/>
              </a:rPr>
              <a:t>The multidivisional (M-form) structure consists of several distinct SBUs, each with its own profit-and-loss responsibility. Each SBU operates more or less independently from one another, led by a CEO responsible for the business strategy of the unit and its day-to-day operations (see Exhibit 11.7).</a:t>
            </a:r>
          </a:p>
          <a:p>
            <a:pPr marL="285750" indent="-285750" eaLnBrk="1" hangingPunct="1">
              <a:buFont typeface="Arial" panose="020B0604020202020204" pitchFamily="34" charset="0"/>
              <a:buChar char="•"/>
            </a:pPr>
            <a:r>
              <a:rPr lang="en-US" altLang="en-US" sz="1300" dirty="0">
                <a:ea typeface="ヒラギノ角ゴ Pro W3" pitchFamily="122" charset="-128"/>
              </a:rPr>
              <a:t>The matrix structure is a mixture of two organizational forms: the M-form and the functional structure (see Exhibit 11.9).</a:t>
            </a:r>
          </a:p>
          <a:p>
            <a:pPr marL="285750" indent="-285750" eaLnBrk="1" hangingPunct="1">
              <a:buFont typeface="Arial" panose="020B0604020202020204" pitchFamily="34" charset="0"/>
              <a:buChar char="•"/>
            </a:pPr>
            <a:r>
              <a:rPr lang="en-US" altLang="en-US" sz="1300" dirty="0">
                <a:ea typeface="ヒラギノ角ゴ Pro W3" pitchFamily="122" charset="-128"/>
              </a:rPr>
              <a:t>Exhibits 11.8 and 11.10 show how best to match different corporate and global strategies with respective organizational structures.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Title 1">
            <a:extLst>
              <a:ext uri="{FF2B5EF4-FFF2-40B4-BE49-F238E27FC236}">
                <a16:creationId xmlns:a16="http://schemas.microsoft.com/office/drawing/2014/main" id="{0F84D0D2-D5BA-4F12-A340-F838326EAA3F}"/>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Take Away Concepts </a:t>
            </a:r>
            <a:r>
              <a:rPr lang="en-US" altLang="en-US" sz="2200" dirty="0">
                <a:ea typeface="ヒラギノ角ゴ Pro W3" pitchFamily="121" charset="-128"/>
              </a:rPr>
              <a:t>(6 of 8)</a:t>
            </a:r>
            <a:endParaRPr lang="en-US" altLang="en-US" dirty="0">
              <a:ea typeface="ヒラギノ角ゴ Pro W3" pitchFamily="121" charset="-128"/>
            </a:endParaRPr>
          </a:p>
        </p:txBody>
      </p:sp>
      <p:sp>
        <p:nvSpPr>
          <p:cNvPr id="105475" name="Content Placeholder 2">
            <a:extLst>
              <a:ext uri="{FF2B5EF4-FFF2-40B4-BE49-F238E27FC236}">
                <a16:creationId xmlns:a16="http://schemas.microsoft.com/office/drawing/2014/main" id="{63B34E05-2E3C-49F1-B115-1A507ACEA85E}"/>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11-6 Evaluate closed and open innovation, and derive implications for organizational structure.</a:t>
            </a:r>
          </a:p>
          <a:p>
            <a:pPr marL="0" indent="0" eaLnBrk="1" hangingPunct="1"/>
            <a:endParaRPr lang="en-US" altLang="en-US" sz="1300" dirty="0">
              <a:ea typeface="ヒラギノ角ゴ Pro W3" pitchFamily="122" charset="-128"/>
            </a:endParaRPr>
          </a:p>
          <a:p>
            <a:pPr marL="285750" indent="-285750" eaLnBrk="1" hangingPunct="1">
              <a:buFont typeface="Arial" panose="020B0604020202020204" pitchFamily="34" charset="0"/>
              <a:buChar char="•"/>
            </a:pPr>
            <a:r>
              <a:rPr lang="en-US" altLang="en-US" sz="1300" dirty="0">
                <a:ea typeface="ヒラギノ角ゴ Pro W3" pitchFamily="122" charset="-128"/>
              </a:rPr>
              <a:t>Closed innovation is a framework for R&amp;D that proposes impenetrable firm boundaries. Key to success in the closed innovation model is that the firm discovers, develops, and commercializes new products internally. </a:t>
            </a:r>
          </a:p>
          <a:p>
            <a:pPr marL="285750" indent="-285750" eaLnBrk="1" hangingPunct="1">
              <a:buFont typeface="Arial" panose="020B0604020202020204" pitchFamily="34" charset="0"/>
              <a:buChar char="•"/>
            </a:pPr>
            <a:r>
              <a:rPr lang="en-US" altLang="en-US" sz="1300" dirty="0">
                <a:ea typeface="ヒラギノ角ゴ Pro W3" pitchFamily="122" charset="-128"/>
              </a:rPr>
              <a:t>Open innovation is a framework for R&amp;D that proposes permeable firm boundaries to allow a firm to benefit not only from internal ideas and inventions, but also from external ones. The sharing goes both ways: some external ideas and inventions are insourced while others are spun out. </a:t>
            </a:r>
          </a:p>
          <a:p>
            <a:pPr marL="285750" indent="-285750" eaLnBrk="1" hangingPunct="1">
              <a:buFont typeface="Arial" panose="020B0604020202020204" pitchFamily="34" charset="0"/>
              <a:buChar char="•"/>
            </a:pPr>
            <a:r>
              <a:rPr lang="en-US" altLang="en-US" sz="1300" dirty="0">
                <a:ea typeface="ヒラギノ角ゴ Pro W3" pitchFamily="122" charset="-128"/>
              </a:rPr>
              <a:t>Exhibit 11.13 compares and contrasts principles of closed and open innovation.</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3" name="Title 1">
            <a:extLst>
              <a:ext uri="{FF2B5EF4-FFF2-40B4-BE49-F238E27FC236}">
                <a16:creationId xmlns:a16="http://schemas.microsoft.com/office/drawing/2014/main" id="{2BFBB857-939E-437A-A769-D157B67700EF}"/>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Take Away Concepts </a:t>
            </a:r>
            <a:r>
              <a:rPr lang="en-US" altLang="en-US" sz="2200" dirty="0">
                <a:ea typeface="ヒラギノ角ゴ Pro W3" pitchFamily="121" charset="-128"/>
              </a:rPr>
              <a:t>(7 of 8)</a:t>
            </a:r>
            <a:endParaRPr lang="en-US" altLang="en-US" dirty="0">
              <a:ea typeface="ヒラギノ角ゴ Pro W3" pitchFamily="121" charset="-128"/>
            </a:endParaRPr>
          </a:p>
        </p:txBody>
      </p:sp>
      <p:sp>
        <p:nvSpPr>
          <p:cNvPr id="107523" name="Content Placeholder 2">
            <a:extLst>
              <a:ext uri="{FF2B5EF4-FFF2-40B4-BE49-F238E27FC236}">
                <a16:creationId xmlns:a16="http://schemas.microsoft.com/office/drawing/2014/main" id="{4C6ABC15-E081-43A8-B4C0-7CCC9986E99C}"/>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11-7 Describe the elements of organizational culture, and explain where organizational cultures can come from and how they can be changed.</a:t>
            </a:r>
            <a:endParaRPr lang="en-US" altLang="en-US" sz="2000" dirty="0">
              <a:ea typeface="ヒラギノ角ゴ Pro W3" pitchFamily="122" charset="-128"/>
            </a:endParaRPr>
          </a:p>
          <a:p>
            <a:pPr marL="342900" indent="-342900" eaLnBrk="1" hangingPunct="1">
              <a:buFont typeface="Arial" panose="020B0604020202020204" pitchFamily="34" charset="0"/>
              <a:buChar char="•"/>
            </a:pPr>
            <a:r>
              <a:rPr lang="en-US" altLang="en-US" sz="2000" dirty="0">
                <a:ea typeface="ヒラギノ角ゴ Pro W3" pitchFamily="122" charset="-128"/>
              </a:rPr>
              <a:t>Organizational culture describes the collectively shared values and norms of its members.</a:t>
            </a:r>
          </a:p>
          <a:p>
            <a:pPr marL="342900" indent="-342900" eaLnBrk="1" hangingPunct="1">
              <a:buFont typeface="Arial" panose="020B0604020202020204" pitchFamily="34" charset="0"/>
              <a:buChar char="•"/>
            </a:pPr>
            <a:r>
              <a:rPr lang="en-US" altLang="en-US" sz="2000" dirty="0">
                <a:ea typeface="ヒラギノ角ゴ Pro W3" pitchFamily="122" charset="-128"/>
              </a:rPr>
              <a:t>Values define what is considered important, and norms define appropriate employee attitudes and behaviors.</a:t>
            </a:r>
          </a:p>
          <a:p>
            <a:pPr marL="342900" indent="-342900" eaLnBrk="1" hangingPunct="1">
              <a:buFont typeface="Arial" panose="020B0604020202020204" pitchFamily="34" charset="0"/>
              <a:buChar char="•"/>
            </a:pPr>
            <a:r>
              <a:rPr lang="en-US" altLang="en-US" sz="2000" dirty="0">
                <a:ea typeface="ヒラギノ角ゴ Pro W3" pitchFamily="122" charset="-128"/>
              </a:rPr>
              <a:t>Corporate culture finds its expression in artifacts, which are observable expressions of an organization’s culture.</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Title 1">
            <a:extLst>
              <a:ext uri="{FF2B5EF4-FFF2-40B4-BE49-F238E27FC236}">
                <a16:creationId xmlns:a16="http://schemas.microsoft.com/office/drawing/2014/main" id="{A9C92DC1-A49C-4DDB-81E0-F0F4E28872BF}"/>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Take Away Concepts </a:t>
            </a:r>
            <a:r>
              <a:rPr lang="en-US" altLang="en-US" sz="2200" dirty="0">
                <a:ea typeface="ヒラギノ角ゴ Pro W3" pitchFamily="121" charset="-128"/>
              </a:rPr>
              <a:t>(8 of 8)</a:t>
            </a:r>
            <a:endParaRPr lang="en-US" altLang="en-US" dirty="0">
              <a:ea typeface="ヒラギノ角ゴ Pro W3" pitchFamily="121" charset="-128"/>
            </a:endParaRPr>
          </a:p>
        </p:txBody>
      </p:sp>
      <p:sp>
        <p:nvSpPr>
          <p:cNvPr id="109571" name="Content Placeholder 2">
            <a:extLst>
              <a:ext uri="{FF2B5EF4-FFF2-40B4-BE49-F238E27FC236}">
                <a16:creationId xmlns:a16="http://schemas.microsoft.com/office/drawing/2014/main" id="{4F006841-9D83-44A3-A7A6-47AA3C4CAF4E}"/>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11-8 Compare and contrast different strategic control-and-reward systems.</a:t>
            </a:r>
            <a:endParaRPr lang="en-US" altLang="en-US" sz="2000" dirty="0">
              <a:ea typeface="ヒラギノ角ゴ Pro W3" pitchFamily="122" charset="-128"/>
            </a:endParaRPr>
          </a:p>
          <a:p>
            <a:pPr marL="285750" indent="-285750" eaLnBrk="1" hangingPunct="1">
              <a:buFont typeface="Arial" panose="020B0604020202020204" pitchFamily="34" charset="0"/>
              <a:buChar char="•"/>
            </a:pPr>
            <a:r>
              <a:rPr lang="en-US" altLang="en-US" sz="1800" dirty="0">
                <a:ea typeface="ヒラギノ角ゴ Pro W3" pitchFamily="122" charset="-128"/>
              </a:rPr>
              <a:t>Strategic control-and-reward systems are internal governance mechanisms put in place to align the incentives of principals (shareholders) and agents (employees).</a:t>
            </a:r>
          </a:p>
          <a:p>
            <a:pPr marL="285750" indent="-285750" eaLnBrk="1" hangingPunct="1">
              <a:buFont typeface="Arial" panose="020B0604020202020204" pitchFamily="34" charset="0"/>
              <a:buChar char="•"/>
            </a:pPr>
            <a:r>
              <a:rPr lang="en-US" altLang="en-US" sz="1800" dirty="0">
                <a:ea typeface="ヒラギノ角ゴ Pro W3" pitchFamily="122" charset="-128"/>
              </a:rPr>
              <a:t>Strategic control-and-reward systems allow managers to specify goals, measure progress, and provide performance feedback.</a:t>
            </a:r>
          </a:p>
          <a:p>
            <a:pPr marL="285750" indent="-285750" eaLnBrk="1" hangingPunct="1">
              <a:buFont typeface="Arial" panose="020B0604020202020204" pitchFamily="34" charset="0"/>
              <a:buChar char="•"/>
            </a:pPr>
            <a:r>
              <a:rPr lang="en-US" altLang="en-US" sz="1800" dirty="0">
                <a:ea typeface="ヒラギノ角ゴ Pro W3" pitchFamily="122" charset="-128"/>
              </a:rPr>
              <a:t>In addition to the balanced-scorecard framework, managers can use organizational culture, input controls, and output controls as part of the firm’s strategic control-and-reward systems.</a:t>
            </a:r>
          </a:p>
          <a:p>
            <a:pPr marL="285750" indent="-285750" eaLnBrk="1" hangingPunct="1">
              <a:buFont typeface="Arial" panose="020B0604020202020204" pitchFamily="34" charset="0"/>
              <a:buChar char="•"/>
            </a:pPr>
            <a:r>
              <a:rPr lang="en-US" altLang="en-US" sz="1800" dirty="0">
                <a:ea typeface="ヒラギノ角ゴ Pro W3" pitchFamily="122" charset="-128"/>
              </a:rPr>
              <a:t>Input controls define and direct employee behavior through explicit and codified rules and standard operating procedures.</a:t>
            </a:r>
          </a:p>
          <a:p>
            <a:pPr marL="285750" indent="-285750" eaLnBrk="1" hangingPunct="1">
              <a:buFont typeface="Arial" panose="020B0604020202020204" pitchFamily="34" charset="0"/>
              <a:buChar char="•"/>
            </a:pPr>
            <a:r>
              <a:rPr lang="en-US" altLang="en-US" sz="1800" dirty="0">
                <a:ea typeface="ヒラギノ角ゴ Pro W3" pitchFamily="122" charset="-128"/>
              </a:rPr>
              <a:t>Output controls guide employee behavior by defining expected results, but leave the means to those results open to individual employees, groups, or SBUs.</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a:extLst>
              <a:ext uri="{FF2B5EF4-FFF2-40B4-BE49-F238E27FC236}">
                <a16:creationId xmlns:a16="http://schemas.microsoft.com/office/drawing/2014/main" id="{804EC771-59F8-4FD6-A817-54DA86A02EB8}"/>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Key Terms</a:t>
            </a:r>
          </a:p>
        </p:txBody>
      </p:sp>
      <p:sp>
        <p:nvSpPr>
          <p:cNvPr id="111619" name="Content Placeholder 2">
            <a:extLst>
              <a:ext uri="{FF2B5EF4-FFF2-40B4-BE49-F238E27FC236}">
                <a16:creationId xmlns:a16="http://schemas.microsoft.com/office/drawing/2014/main" id="{0CDA0CC7-5B22-4C73-AA9C-8C43C5B17947}"/>
              </a:ext>
            </a:extLst>
          </p:cNvPr>
          <p:cNvSpPr>
            <a:spLocks noGrp="1"/>
          </p:cNvSpPr>
          <p:nvPr>
            <p:ph sz="half" idx="1"/>
          </p:nvPr>
        </p:nvSpPr>
        <p:spPr bwMode="auto">
          <a:xfrm>
            <a:off x="457200" y="1317625"/>
            <a:ext cx="40386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1600">
                <a:latin typeface="Calibri" panose="020F0502020204030204" pitchFamily="34" charset="0"/>
                <a:cs typeface="Arial" panose="020B0604020202020204" pitchFamily="34" charset="0"/>
              </a:rPr>
              <a:t>Absorptive capacity</a:t>
            </a:r>
          </a:p>
          <a:p>
            <a:pPr eaLnBrk="1" hangingPunct="1"/>
            <a:r>
              <a:rPr lang="en-US" altLang="en-US" sz="1600">
                <a:latin typeface="Calibri" panose="020F0502020204030204" pitchFamily="34" charset="0"/>
                <a:cs typeface="Arial" panose="020B0604020202020204" pitchFamily="34" charset="0"/>
              </a:rPr>
              <a:t>Ambidexterity </a:t>
            </a:r>
          </a:p>
          <a:p>
            <a:pPr eaLnBrk="1" hangingPunct="1"/>
            <a:r>
              <a:rPr lang="en-US" altLang="en-US" sz="1600">
                <a:latin typeface="Calibri" panose="020F0502020204030204" pitchFamily="34" charset="0"/>
                <a:cs typeface="Arial" panose="020B0604020202020204" pitchFamily="34" charset="0"/>
              </a:rPr>
              <a:t>Ambidextrous organization </a:t>
            </a:r>
          </a:p>
          <a:p>
            <a:pPr eaLnBrk="1" hangingPunct="1"/>
            <a:r>
              <a:rPr lang="en-US" altLang="en-US" sz="1600">
                <a:latin typeface="Calibri" panose="020F0502020204030204" pitchFamily="34" charset="0"/>
                <a:cs typeface="Arial" panose="020B0604020202020204" pitchFamily="34" charset="0"/>
              </a:rPr>
              <a:t>Centralization </a:t>
            </a:r>
          </a:p>
          <a:p>
            <a:pPr eaLnBrk="1" hangingPunct="1"/>
            <a:r>
              <a:rPr lang="en-US" altLang="en-US" sz="1600">
                <a:latin typeface="Calibri" panose="020F0502020204030204" pitchFamily="34" charset="0"/>
                <a:cs typeface="Arial" panose="020B0604020202020204" pitchFamily="34" charset="0"/>
              </a:rPr>
              <a:t>Exploitation </a:t>
            </a:r>
          </a:p>
          <a:p>
            <a:pPr eaLnBrk="1" hangingPunct="1"/>
            <a:r>
              <a:rPr lang="en-US" altLang="en-US" sz="1600">
                <a:latin typeface="Calibri" panose="020F0502020204030204" pitchFamily="34" charset="0"/>
                <a:cs typeface="Arial" panose="020B0604020202020204" pitchFamily="34" charset="0"/>
              </a:rPr>
              <a:t>Exploration </a:t>
            </a:r>
          </a:p>
          <a:p>
            <a:pPr eaLnBrk="1" hangingPunct="1"/>
            <a:r>
              <a:rPr lang="en-US" altLang="en-US" sz="1600">
                <a:latin typeface="Calibri" panose="020F0502020204030204" pitchFamily="34" charset="0"/>
                <a:cs typeface="Arial" panose="020B0604020202020204" pitchFamily="34" charset="0"/>
              </a:rPr>
              <a:t>Formalization </a:t>
            </a:r>
          </a:p>
          <a:p>
            <a:pPr eaLnBrk="1" hangingPunct="1"/>
            <a:r>
              <a:rPr lang="en-US" altLang="en-US" sz="1600">
                <a:latin typeface="Calibri" panose="020F0502020204030204" pitchFamily="34" charset="0"/>
                <a:cs typeface="Arial" panose="020B0604020202020204" pitchFamily="34" charset="0"/>
              </a:rPr>
              <a:t>Founder imprinting </a:t>
            </a:r>
          </a:p>
          <a:p>
            <a:pPr eaLnBrk="1" hangingPunct="1"/>
            <a:r>
              <a:rPr lang="en-US" altLang="en-US" sz="1600">
                <a:latin typeface="Calibri" panose="020F0502020204030204" pitchFamily="34" charset="0"/>
                <a:cs typeface="Arial" panose="020B0604020202020204" pitchFamily="34" charset="0"/>
              </a:rPr>
              <a:t>Functional structure </a:t>
            </a:r>
          </a:p>
          <a:p>
            <a:pPr eaLnBrk="1" hangingPunct="1"/>
            <a:r>
              <a:rPr lang="en-US" altLang="en-US" sz="1600">
                <a:latin typeface="Calibri" panose="020F0502020204030204" pitchFamily="34" charset="0"/>
                <a:cs typeface="Arial" panose="020B0604020202020204" pitchFamily="34" charset="0"/>
              </a:rPr>
              <a:t>Groupthink </a:t>
            </a:r>
          </a:p>
          <a:p>
            <a:pPr eaLnBrk="1" hangingPunct="1"/>
            <a:r>
              <a:rPr lang="en-US" altLang="en-US" sz="1600">
                <a:latin typeface="Calibri" panose="020F0502020204030204" pitchFamily="34" charset="0"/>
                <a:cs typeface="Arial" panose="020B0604020202020204" pitchFamily="34" charset="0"/>
              </a:rPr>
              <a:t>Hierarchy </a:t>
            </a:r>
          </a:p>
          <a:p>
            <a:pPr eaLnBrk="1" hangingPunct="1"/>
            <a:r>
              <a:rPr lang="en-US" altLang="en-US" sz="1600">
                <a:latin typeface="Calibri" panose="020F0502020204030204" pitchFamily="34" charset="0"/>
                <a:cs typeface="Arial" panose="020B0604020202020204" pitchFamily="34" charset="0"/>
              </a:rPr>
              <a:t>Holacracy</a:t>
            </a:r>
          </a:p>
          <a:p>
            <a:pPr eaLnBrk="1" hangingPunct="1"/>
            <a:r>
              <a:rPr lang="en-US" altLang="en-US" sz="1600">
                <a:latin typeface="Calibri" panose="020F0502020204030204" pitchFamily="34" charset="0"/>
                <a:cs typeface="Arial" panose="020B0604020202020204" pitchFamily="34" charset="0"/>
              </a:rPr>
              <a:t>Inertia </a:t>
            </a:r>
          </a:p>
          <a:p>
            <a:pPr eaLnBrk="1" hangingPunct="1"/>
            <a:r>
              <a:rPr lang="en-US" altLang="en-US" sz="1600">
                <a:latin typeface="Calibri" panose="020F0502020204030204" pitchFamily="34" charset="0"/>
                <a:cs typeface="Arial" panose="020B0604020202020204" pitchFamily="34" charset="0"/>
              </a:rPr>
              <a:t>Input controls </a:t>
            </a:r>
          </a:p>
          <a:p>
            <a:pPr eaLnBrk="1" hangingPunct="1"/>
            <a:endParaRPr lang="en-US" altLang="en-US" sz="1600">
              <a:cs typeface="Arial" panose="020B0604020202020204" pitchFamily="34" charset="0"/>
            </a:endParaRPr>
          </a:p>
          <a:p>
            <a:pPr>
              <a:buFont typeface="Arial" panose="020B0604020202020204" pitchFamily="34" charset="0"/>
              <a:buNone/>
            </a:pPr>
            <a:endParaRPr lang="en-US" altLang="en-US" sz="1600">
              <a:cs typeface="Arial" panose="020B0604020202020204" pitchFamily="34" charset="0"/>
            </a:endParaRPr>
          </a:p>
          <a:p>
            <a:pPr eaLnBrk="1" hangingPunct="1"/>
            <a:endParaRPr lang="en-US" altLang="en-US" sz="1600">
              <a:cs typeface="Arial" panose="020B0604020202020204" pitchFamily="34" charset="0"/>
            </a:endParaRPr>
          </a:p>
        </p:txBody>
      </p:sp>
      <p:sp>
        <p:nvSpPr>
          <p:cNvPr id="111620" name="Content Placeholder 2">
            <a:extLst>
              <a:ext uri="{FF2B5EF4-FFF2-40B4-BE49-F238E27FC236}">
                <a16:creationId xmlns:a16="http://schemas.microsoft.com/office/drawing/2014/main" id="{6C30A801-731D-48D3-8BE9-0CBBA6FBCA41}"/>
              </a:ext>
            </a:extLst>
          </p:cNvPr>
          <p:cNvSpPr>
            <a:spLocks noGrp="1"/>
          </p:cNvSpPr>
          <p:nvPr>
            <p:ph sz="half" idx="2"/>
          </p:nvPr>
        </p:nvSpPr>
        <p:spPr bwMode="auto">
          <a:xfrm>
            <a:off x="4648200" y="1317625"/>
            <a:ext cx="4038600" cy="561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1600">
                <a:latin typeface="Calibri" panose="020F0502020204030204" pitchFamily="34" charset="0"/>
                <a:cs typeface="Arial" panose="020B0604020202020204" pitchFamily="34" charset="0"/>
              </a:rPr>
              <a:t>Matrix structure </a:t>
            </a:r>
          </a:p>
          <a:p>
            <a:r>
              <a:rPr lang="en-US" altLang="en-US" sz="1600">
                <a:latin typeface="Calibri" panose="020F0502020204030204" pitchFamily="34" charset="0"/>
                <a:cs typeface="Arial" panose="020B0604020202020204" pitchFamily="34" charset="0"/>
              </a:rPr>
              <a:t>Mechanistic organization </a:t>
            </a:r>
          </a:p>
          <a:p>
            <a:r>
              <a:rPr lang="en-US" altLang="en-US" sz="1600">
                <a:latin typeface="Calibri" panose="020F0502020204030204" pitchFamily="34" charset="0"/>
                <a:cs typeface="Arial" panose="020B0604020202020204" pitchFamily="34" charset="0"/>
              </a:rPr>
              <a:t>Multidivisional structure (M-form) </a:t>
            </a:r>
          </a:p>
          <a:p>
            <a:r>
              <a:rPr lang="en-US" altLang="en-US" sz="1600">
                <a:latin typeface="Calibri" panose="020F0502020204030204" pitchFamily="34" charset="0"/>
                <a:cs typeface="Arial" panose="020B0604020202020204" pitchFamily="34" charset="0"/>
              </a:rPr>
              <a:t>Open innovation</a:t>
            </a:r>
          </a:p>
          <a:p>
            <a:r>
              <a:rPr lang="en-US" altLang="en-US" sz="1600">
                <a:latin typeface="Calibri" panose="020F0502020204030204" pitchFamily="34" charset="0"/>
                <a:cs typeface="Arial" panose="020B0604020202020204" pitchFamily="34" charset="0"/>
              </a:rPr>
              <a:t>Organic organization </a:t>
            </a:r>
          </a:p>
          <a:p>
            <a:r>
              <a:rPr lang="en-US" altLang="en-US" sz="1600">
                <a:latin typeface="Calibri" panose="020F0502020204030204" pitchFamily="34" charset="0"/>
                <a:cs typeface="Arial" panose="020B0604020202020204" pitchFamily="34" charset="0"/>
              </a:rPr>
              <a:t>Organizational culture </a:t>
            </a:r>
          </a:p>
          <a:p>
            <a:r>
              <a:rPr lang="en-US" altLang="en-US" sz="1600">
                <a:latin typeface="Calibri" panose="020F0502020204030204" pitchFamily="34" charset="0"/>
                <a:cs typeface="Arial" panose="020B0604020202020204" pitchFamily="34" charset="0"/>
              </a:rPr>
              <a:t>Organizational design </a:t>
            </a:r>
          </a:p>
          <a:p>
            <a:r>
              <a:rPr lang="en-US" altLang="en-US" sz="1600">
                <a:latin typeface="Calibri" panose="020F0502020204030204" pitchFamily="34" charset="0"/>
                <a:cs typeface="Arial" panose="020B0604020202020204" pitchFamily="34" charset="0"/>
              </a:rPr>
              <a:t>Organizational structure </a:t>
            </a:r>
          </a:p>
          <a:p>
            <a:r>
              <a:rPr lang="en-US" altLang="en-US" sz="1600">
                <a:latin typeface="Calibri" panose="020F0502020204030204" pitchFamily="34" charset="0"/>
                <a:cs typeface="Arial" panose="020B0604020202020204" pitchFamily="34" charset="0"/>
              </a:rPr>
              <a:t>Output controls </a:t>
            </a:r>
          </a:p>
          <a:p>
            <a:r>
              <a:rPr lang="en-US" altLang="en-US" sz="1600">
                <a:latin typeface="Calibri" panose="020F0502020204030204" pitchFamily="34" charset="0"/>
                <a:cs typeface="Arial" panose="020B0604020202020204" pitchFamily="34" charset="0"/>
              </a:rPr>
              <a:t>Simple structure </a:t>
            </a:r>
          </a:p>
          <a:p>
            <a:r>
              <a:rPr lang="en-US" altLang="en-US" sz="1600">
                <a:latin typeface="Calibri" panose="020F0502020204030204" pitchFamily="34" charset="0"/>
                <a:cs typeface="Arial" panose="020B0604020202020204" pitchFamily="34" charset="0"/>
              </a:rPr>
              <a:t>Span of control </a:t>
            </a:r>
          </a:p>
          <a:p>
            <a:r>
              <a:rPr lang="en-US" altLang="en-US" sz="1600">
                <a:latin typeface="Calibri" panose="020F0502020204030204" pitchFamily="34" charset="0"/>
                <a:cs typeface="Arial" panose="020B0604020202020204" pitchFamily="34" charset="0"/>
              </a:rPr>
              <a:t>Specialization </a:t>
            </a:r>
          </a:p>
          <a:p>
            <a:r>
              <a:rPr lang="en-US" altLang="en-US" sz="1600">
                <a:latin typeface="Calibri" panose="020F0502020204030204" pitchFamily="34" charset="0"/>
                <a:cs typeface="Arial" panose="020B0604020202020204" pitchFamily="34" charset="0"/>
              </a:rPr>
              <a:t>Strategic control-and-reward systems  </a:t>
            </a:r>
            <a:endParaRPr lang="en-US" altLang="en-US" sz="2000">
              <a:latin typeface="Calibri" panose="020F0502020204030204" pitchFamily="34"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a:extLst>
              <a:ext uri="{FF2B5EF4-FFF2-40B4-BE49-F238E27FC236}">
                <a16:creationId xmlns:a16="http://schemas.microsoft.com/office/drawing/2014/main" id="{17A884C4-7F75-4EAE-A47B-5A8C8186419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Smart Videos</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D6CC7994-F3D8-4DFE-BE9F-6EDFA6ED72B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Chapter Case 11: Zappo’s </a:t>
            </a:r>
            <a:r>
              <a:rPr lang="en-US" altLang="en-US" sz="2000">
                <a:ea typeface="ヒラギノ角ゴ Pro W3" pitchFamily="122" charset="-128"/>
              </a:rPr>
              <a:t>(1 of 2)</a:t>
            </a:r>
          </a:p>
        </p:txBody>
      </p:sp>
      <p:sp>
        <p:nvSpPr>
          <p:cNvPr id="64515" name="Content Placeholder 2">
            <a:extLst>
              <a:ext uri="{FF2B5EF4-FFF2-40B4-BE49-F238E27FC236}">
                <a16:creationId xmlns:a16="http://schemas.microsoft.com/office/drawing/2014/main" id="{F7C5005B-6E54-4BC8-82F9-65F9CDDD0BA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An online shoe and clothing store </a:t>
            </a:r>
          </a:p>
          <a:p>
            <a:pPr lvl="1" eaLnBrk="1" hangingPunct="1"/>
            <a:r>
              <a:rPr lang="en-US" altLang="en-US">
                <a:cs typeface="Arial" panose="020B0604020202020204" pitchFamily="34" charset="0"/>
              </a:rPr>
              <a:t>The world’s largest shoe store</a:t>
            </a:r>
          </a:p>
          <a:p>
            <a:pPr lvl="1" eaLnBrk="1" hangingPunct="1"/>
            <a:r>
              <a:rPr lang="en-US" altLang="en-US">
                <a:cs typeface="Arial" panose="020B0604020202020204" pitchFamily="34" charset="0"/>
              </a:rPr>
              <a:t>Mission: deliver happiness</a:t>
            </a:r>
          </a:p>
          <a:p>
            <a:pPr eaLnBrk="1" hangingPunct="1"/>
            <a:r>
              <a:rPr lang="en-US" altLang="en-US">
                <a:ea typeface="ヒラギノ角ゴ Pro W3" pitchFamily="122" charset="-128"/>
              </a:rPr>
              <a:t>Zappo’s has also made investors happy</a:t>
            </a:r>
          </a:p>
          <a:p>
            <a:pPr lvl="1" eaLnBrk="1" hangingPunct="1"/>
            <a:r>
              <a:rPr lang="en-US" altLang="en-US">
                <a:cs typeface="Arial" panose="020B0604020202020204" pitchFamily="34" charset="0"/>
              </a:rPr>
              <a:t>10 years after founding, has achieved $1 billion in annual sales</a:t>
            </a:r>
          </a:p>
          <a:p>
            <a:pPr lvl="1" eaLnBrk="1" hangingPunct="1"/>
            <a:r>
              <a:rPr lang="en-US" altLang="en-US">
                <a:cs typeface="Arial" panose="020B0604020202020204" pitchFamily="34" charset="0"/>
              </a:rPr>
              <a:t>Amazon.com acquired the company for $1.2 billion</a:t>
            </a:r>
            <a:endParaRPr lang="en-US" altLang="en-US">
              <a:ea typeface="ヒラギノ角ゴ Pro W3" pitchFamily="122" charset="-128"/>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1">
            <a:extLst>
              <a:ext uri="{FF2B5EF4-FFF2-40B4-BE49-F238E27FC236}">
                <a16:creationId xmlns:a16="http://schemas.microsoft.com/office/drawing/2014/main" id="{3F791B34-1E2A-46AE-997C-3CD66DD15EB4}"/>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Strategy Smart Videos </a:t>
            </a:r>
            <a:r>
              <a:rPr lang="en-US" altLang="en-US" sz="2200" dirty="0">
                <a:ea typeface="ヒラギノ角ゴ Pro W3" pitchFamily="121" charset="-128"/>
              </a:rPr>
              <a:t>(1 of 8)</a:t>
            </a:r>
          </a:p>
        </p:txBody>
      </p:sp>
      <p:sp>
        <p:nvSpPr>
          <p:cNvPr id="114691" name="Content Placeholder 2">
            <a:extLst>
              <a:ext uri="{FF2B5EF4-FFF2-40B4-BE49-F238E27FC236}">
                <a16:creationId xmlns:a16="http://schemas.microsoft.com/office/drawing/2014/main" id="{F7FD2131-394E-48D2-9867-4C7E239D6E95}"/>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Talent Reviews at GE</a:t>
            </a:r>
          </a:p>
          <a:p>
            <a:r>
              <a:rPr lang="en-US" altLang="en-US">
                <a:ea typeface="ヒラギノ角ゴ Pro W3" pitchFamily="122" charset="-128"/>
              </a:rPr>
              <a:t>As Discussed with Jeff Immelt &amp; Jack Welch</a:t>
            </a:r>
          </a:p>
          <a:p>
            <a:r>
              <a:rPr lang="en-US" altLang="en-US">
                <a:ea typeface="ヒラギノ角ゴ Pro W3" pitchFamily="122" charset="-128"/>
              </a:rPr>
              <a:t>Part 1 Link:</a:t>
            </a:r>
          </a:p>
          <a:p>
            <a:pPr lvl="1"/>
            <a:r>
              <a:rPr lang="en-US" altLang="en-US">
                <a:cs typeface="Arial" panose="020B0604020202020204" pitchFamily="34" charset="0"/>
                <a:hlinkClick r:id="rId3"/>
              </a:rPr>
              <a:t>http://www.youtube.com/watch?v=CCVy7OxThGo</a:t>
            </a:r>
            <a:endParaRPr lang="en-US" altLang="en-US">
              <a:cs typeface="Arial" panose="020B0604020202020204" pitchFamily="34" charset="0"/>
            </a:endParaRPr>
          </a:p>
          <a:p>
            <a:r>
              <a:rPr lang="en-US" altLang="en-US">
                <a:ea typeface="ヒラギノ角ゴ Pro W3" pitchFamily="122" charset="-128"/>
              </a:rPr>
              <a:t>10:32 Minutes</a:t>
            </a:r>
          </a:p>
          <a:p>
            <a:r>
              <a:rPr lang="en-US" altLang="en-US">
                <a:ea typeface="ヒラギノ角ゴ Pro W3" pitchFamily="122" charset="-128"/>
              </a:rPr>
              <a:t>Part 2 Link:</a:t>
            </a:r>
          </a:p>
          <a:p>
            <a:pPr lvl="1"/>
            <a:r>
              <a:rPr lang="en-US" altLang="en-US">
                <a:cs typeface="Arial" panose="020B0604020202020204" pitchFamily="34" charset="0"/>
                <a:hlinkClick r:id="rId4"/>
              </a:rPr>
              <a:t>https://www.youtube.com/watch?v=8_mlEWJ_nto</a:t>
            </a:r>
            <a:endParaRPr lang="en-US" altLang="en-US">
              <a:cs typeface="Arial" panose="020B0604020202020204" pitchFamily="34" charset="0"/>
            </a:endParaRPr>
          </a:p>
          <a:p>
            <a:r>
              <a:rPr lang="en-US" altLang="en-US">
                <a:ea typeface="ヒラギノ角ゴ Pro W3" pitchFamily="122" charset="-128"/>
              </a:rPr>
              <a:t>6:24 Minutes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a:extLst>
              <a:ext uri="{FF2B5EF4-FFF2-40B4-BE49-F238E27FC236}">
                <a16:creationId xmlns:a16="http://schemas.microsoft.com/office/drawing/2014/main" id="{5034D42E-5623-443B-A346-201D038DF406}"/>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Strategy Smart Videos </a:t>
            </a:r>
            <a:r>
              <a:rPr lang="en-US" altLang="en-US" sz="2200" dirty="0">
                <a:ea typeface="ヒラギノ角ゴ Pro W3" pitchFamily="121" charset="-128"/>
              </a:rPr>
              <a:t>(2 of 8)</a:t>
            </a:r>
            <a:endParaRPr lang="en-US" altLang="en-US" dirty="0">
              <a:ea typeface="ヒラギノ角ゴ Pro W3" pitchFamily="121" charset="-128"/>
            </a:endParaRPr>
          </a:p>
        </p:txBody>
      </p:sp>
      <p:sp>
        <p:nvSpPr>
          <p:cNvPr id="116739" name="Content Placeholder 2">
            <a:extLst>
              <a:ext uri="{FF2B5EF4-FFF2-40B4-BE49-F238E27FC236}">
                <a16:creationId xmlns:a16="http://schemas.microsoft.com/office/drawing/2014/main" id="{1DC200E4-0EC2-44D3-8CD3-F8CA078E88F0}"/>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Amy Kates, Managing Partner at Kates Kesler Organization Consulting</a:t>
            </a:r>
          </a:p>
          <a:p>
            <a:r>
              <a:rPr lang="en-US" altLang="en-US">
                <a:ea typeface="ヒラギノ角ゴ Pro W3" pitchFamily="122" charset="-128"/>
              </a:rPr>
              <a:t>Organization design and how it affects business innovation</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https://www.youtube.com/watch?v=2FbcsfEWEe0</a:t>
            </a:r>
            <a:endParaRPr lang="en-US" altLang="en-US">
              <a:cs typeface="Arial" panose="020B0604020202020204" pitchFamily="34" charset="0"/>
            </a:endParaRPr>
          </a:p>
          <a:p>
            <a:r>
              <a:rPr lang="en-US" altLang="en-US">
                <a:ea typeface="ヒラギノ角ゴ Pro W3" pitchFamily="122" charset="-128"/>
              </a:rPr>
              <a:t>2:29 Minutes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1">
            <a:extLst>
              <a:ext uri="{FF2B5EF4-FFF2-40B4-BE49-F238E27FC236}">
                <a16:creationId xmlns:a16="http://schemas.microsoft.com/office/drawing/2014/main" id="{14DF169F-9AEF-4B88-AA7B-E643C4A53B30}"/>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Strategy Smart Videos </a:t>
            </a:r>
            <a:r>
              <a:rPr lang="en-US" altLang="en-US" sz="2200" dirty="0">
                <a:ea typeface="ヒラギノ角ゴ Pro W3" pitchFamily="121" charset="-128"/>
              </a:rPr>
              <a:t>(3 of 8)</a:t>
            </a:r>
            <a:endParaRPr lang="en-US" altLang="en-US" dirty="0">
              <a:ea typeface="ヒラギノ角ゴ Pro W3" pitchFamily="121" charset="-128"/>
            </a:endParaRPr>
          </a:p>
        </p:txBody>
      </p:sp>
      <p:sp>
        <p:nvSpPr>
          <p:cNvPr id="118787" name="Content Placeholder 2">
            <a:extLst>
              <a:ext uri="{FF2B5EF4-FFF2-40B4-BE49-F238E27FC236}">
                <a16:creationId xmlns:a16="http://schemas.microsoft.com/office/drawing/2014/main" id="{CEAF358A-3A33-48E7-A09E-000BFC966F18}"/>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Dan Pink</a:t>
            </a:r>
          </a:p>
          <a:p>
            <a:r>
              <a:rPr lang="en-US" altLang="en-US">
                <a:ea typeface="ヒラギノ角ゴ Pro W3" pitchFamily="122" charset="-128"/>
              </a:rPr>
              <a:t>The Surprising Truth About What Motivates Us</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https://www.youtube.com/watch?v=u6XAPnuFjJc</a:t>
            </a:r>
            <a:endParaRPr lang="en-US" altLang="en-US">
              <a:cs typeface="Arial" panose="020B0604020202020204" pitchFamily="34" charset="0"/>
            </a:endParaRPr>
          </a:p>
          <a:p>
            <a:r>
              <a:rPr lang="en-US" altLang="en-US" sz="2400">
                <a:ea typeface="ヒラギノ角ゴ Pro W3" pitchFamily="122" charset="-128"/>
              </a:rPr>
              <a:t>10:47 Minutes</a:t>
            </a:r>
            <a:endParaRPr lang="en-US" altLang="en-US">
              <a:ea typeface="ヒラギノ角ゴ Pro W3" pitchFamily="122" charset="-128"/>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a:extLst>
              <a:ext uri="{FF2B5EF4-FFF2-40B4-BE49-F238E27FC236}">
                <a16:creationId xmlns:a16="http://schemas.microsoft.com/office/drawing/2014/main" id="{C5FA01D8-34EE-4282-80B8-4C12E7461467}"/>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Strategy Smart Videos </a:t>
            </a:r>
            <a:r>
              <a:rPr lang="en-US" altLang="en-US" sz="2200" dirty="0">
                <a:ea typeface="ヒラギノ角ゴ Pro W3" pitchFamily="121" charset="-128"/>
              </a:rPr>
              <a:t>(4 of 8)</a:t>
            </a:r>
            <a:endParaRPr lang="en-US" altLang="en-US" dirty="0">
              <a:ea typeface="ヒラギノ角ゴ Pro W3" pitchFamily="121" charset="-128"/>
            </a:endParaRPr>
          </a:p>
        </p:txBody>
      </p:sp>
      <p:sp>
        <p:nvSpPr>
          <p:cNvPr id="120835" name="Content Placeholder 2">
            <a:extLst>
              <a:ext uri="{FF2B5EF4-FFF2-40B4-BE49-F238E27FC236}">
                <a16:creationId xmlns:a16="http://schemas.microsoft.com/office/drawing/2014/main" id="{99F64ECE-242A-43B0-81AA-62CB83016749}"/>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Daniel Pink</a:t>
            </a:r>
          </a:p>
          <a:p>
            <a:r>
              <a:rPr lang="en-US" altLang="en-US">
                <a:ea typeface="ヒラギノ角ゴ Pro W3" pitchFamily="122" charset="-128"/>
              </a:rPr>
              <a:t>TED Talk: The Puzzle of Motivation</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https://www.youtube.com/watch?v=rrkrvAUbU9Y</a:t>
            </a:r>
            <a:endParaRPr lang="en-US" altLang="en-US">
              <a:cs typeface="Arial" panose="020B0604020202020204" pitchFamily="34" charset="0"/>
            </a:endParaRPr>
          </a:p>
          <a:p>
            <a:r>
              <a:rPr lang="en-US" altLang="en-US">
                <a:ea typeface="ヒラギノ角ゴ Pro W3" pitchFamily="122" charset="-128"/>
              </a:rPr>
              <a:t>18:36 Minutes</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1">
            <a:extLst>
              <a:ext uri="{FF2B5EF4-FFF2-40B4-BE49-F238E27FC236}">
                <a16:creationId xmlns:a16="http://schemas.microsoft.com/office/drawing/2014/main" id="{03F97AC5-AC4D-4F87-814F-E707734EAA4B}"/>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Strategy Smart Videos </a:t>
            </a:r>
            <a:r>
              <a:rPr lang="en-US" altLang="en-US" sz="2200" dirty="0">
                <a:ea typeface="ヒラギノ角ゴ Pro W3" pitchFamily="121" charset="-128"/>
              </a:rPr>
              <a:t>(5 of 8)</a:t>
            </a:r>
            <a:endParaRPr lang="en-US" altLang="en-US" dirty="0">
              <a:ea typeface="ヒラギノ角ゴ Pro W3" pitchFamily="121" charset="-128"/>
            </a:endParaRPr>
          </a:p>
        </p:txBody>
      </p:sp>
      <p:sp>
        <p:nvSpPr>
          <p:cNvPr id="122883" name="Content Placeholder 2">
            <a:extLst>
              <a:ext uri="{FF2B5EF4-FFF2-40B4-BE49-F238E27FC236}">
                <a16:creationId xmlns:a16="http://schemas.microsoft.com/office/drawing/2014/main" id="{1769282A-250A-4694-BEC9-5A725EACD89F}"/>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How Zappos will run with no job titles</a:t>
            </a:r>
          </a:p>
          <a:p>
            <a:r>
              <a:rPr lang="en-US" altLang="en-US">
                <a:ea typeface="ヒラギノ角ゴ Pro W3" pitchFamily="122" charset="-128"/>
              </a:rPr>
              <a:t>Aligns with the Chapter Case</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https://www.youtube.com/watch?v=-DYigfNJQlg</a:t>
            </a:r>
            <a:endParaRPr lang="en-US" altLang="en-US">
              <a:cs typeface="Arial" panose="020B0604020202020204" pitchFamily="34" charset="0"/>
            </a:endParaRPr>
          </a:p>
          <a:p>
            <a:r>
              <a:rPr lang="en-US" altLang="en-US">
                <a:ea typeface="ヒラギノ角ゴ Pro W3" pitchFamily="122" charset="-128"/>
              </a:rPr>
              <a:t>3:44 Minutes</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a:extLst>
              <a:ext uri="{FF2B5EF4-FFF2-40B4-BE49-F238E27FC236}">
                <a16:creationId xmlns:a16="http://schemas.microsoft.com/office/drawing/2014/main" id="{796C2869-AE66-4ACD-B62F-4FAC33E1BF7E}"/>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Strategy Smart Videos </a:t>
            </a:r>
            <a:r>
              <a:rPr lang="en-US" altLang="en-US" sz="2200" dirty="0">
                <a:ea typeface="ヒラギノ角ゴ Pro W3" pitchFamily="121" charset="-128"/>
              </a:rPr>
              <a:t>(6 of 8)</a:t>
            </a:r>
            <a:endParaRPr lang="en-US" altLang="en-US" dirty="0">
              <a:ea typeface="ヒラギノ角ゴ Pro W3" pitchFamily="121" charset="-128"/>
            </a:endParaRPr>
          </a:p>
        </p:txBody>
      </p:sp>
      <p:sp>
        <p:nvSpPr>
          <p:cNvPr id="124931" name="Content Placeholder 2">
            <a:extLst>
              <a:ext uri="{FF2B5EF4-FFF2-40B4-BE49-F238E27FC236}">
                <a16:creationId xmlns:a16="http://schemas.microsoft.com/office/drawing/2014/main" id="{45FE448F-E7E5-4949-B108-1EF7EC55BDD0}"/>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Corporate Culture at Apple</a:t>
            </a:r>
          </a:p>
          <a:p>
            <a:r>
              <a:rPr lang="en-US" altLang="en-US">
                <a:ea typeface="ヒラギノ角ゴ Pro W3" pitchFamily="122" charset="-128"/>
              </a:rPr>
              <a:t>The cultural artifacts and inferring underlying beliefs and value structures at Apple</a:t>
            </a:r>
          </a:p>
          <a:p>
            <a:r>
              <a:rPr lang="en-US" altLang="en-US">
                <a:ea typeface="ヒラギノ角ゴ Pro W3" pitchFamily="122" charset="-128"/>
              </a:rPr>
              <a:t>Link:</a:t>
            </a:r>
          </a:p>
          <a:p>
            <a:pPr lvl="1"/>
            <a:r>
              <a:rPr lang="en-US" altLang="en-US">
                <a:cs typeface="Arial" panose="020B0604020202020204" pitchFamily="34" charset="0"/>
                <a:hlinkClick r:id="rId3"/>
              </a:rPr>
              <a:t>https://www.youtube.com/watch?v=EcHpgsTg458</a:t>
            </a:r>
            <a:endParaRPr lang="en-US" altLang="en-US">
              <a:cs typeface="Arial" panose="020B0604020202020204" pitchFamily="34" charset="0"/>
            </a:endParaRPr>
          </a:p>
          <a:p>
            <a:r>
              <a:rPr lang="en-US" altLang="en-US">
                <a:ea typeface="ヒラギノ角ゴ Pro W3" pitchFamily="122" charset="-128"/>
              </a:rPr>
              <a:t>4:35 Minutes</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a:extLst>
              <a:ext uri="{FF2B5EF4-FFF2-40B4-BE49-F238E27FC236}">
                <a16:creationId xmlns:a16="http://schemas.microsoft.com/office/drawing/2014/main" id="{9B37A7BF-B569-410A-BBA3-2EB17827EE3D}"/>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Strategy Smart Videos </a:t>
            </a:r>
            <a:r>
              <a:rPr lang="en-US" altLang="en-US" sz="2200" dirty="0">
                <a:ea typeface="ヒラギノ角ゴ Pro W3" pitchFamily="121" charset="-128"/>
              </a:rPr>
              <a:t>(7 of 8)</a:t>
            </a:r>
            <a:endParaRPr lang="en-US" altLang="en-US" dirty="0">
              <a:ea typeface="ヒラギノ角ゴ Pro W3" pitchFamily="121" charset="-128"/>
            </a:endParaRPr>
          </a:p>
        </p:txBody>
      </p:sp>
      <p:sp>
        <p:nvSpPr>
          <p:cNvPr id="126979" name="Content Placeholder 2">
            <a:extLst>
              <a:ext uri="{FF2B5EF4-FFF2-40B4-BE49-F238E27FC236}">
                <a16:creationId xmlns:a16="http://schemas.microsoft.com/office/drawing/2014/main" id="{3DA2687F-6B7B-498C-8F01-BCCEC7C454FE}"/>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WL Gore and Associates</a:t>
            </a:r>
          </a:p>
          <a:p>
            <a:r>
              <a:rPr lang="en-US" altLang="en-US" dirty="0">
                <a:ea typeface="ヒラギノ角ゴ Pro W3" pitchFamily="122" charset="-128"/>
              </a:rPr>
              <a:t>Underscores Strategy Highlight 11.1</a:t>
            </a:r>
          </a:p>
          <a:p>
            <a:r>
              <a:rPr lang="en-US" altLang="en-US" dirty="0">
                <a:ea typeface="ヒラギノ角ゴ Pro W3" pitchFamily="122" charset="-128"/>
              </a:rPr>
              <a:t>Link:</a:t>
            </a:r>
          </a:p>
          <a:p>
            <a:pPr lvl="1"/>
            <a:r>
              <a:rPr lang="en-US" altLang="en-US" sz="2400" dirty="0">
                <a:cs typeface="Arial" panose="020B0604020202020204" pitchFamily="34" charset="0"/>
                <a:hlinkClick r:id="rId3"/>
              </a:rPr>
              <a:t>https://www.youtube.com/watch?v=8AhCqmdVAF8</a:t>
            </a:r>
            <a:endParaRPr lang="en-US" altLang="en-US" sz="2400" dirty="0">
              <a:cs typeface="Arial" panose="020B0604020202020204" pitchFamily="34" charset="0"/>
            </a:endParaRPr>
          </a:p>
          <a:p>
            <a:r>
              <a:rPr lang="en-US" altLang="en-US" dirty="0">
                <a:ea typeface="ヒラギノ角ゴ Pro W3" pitchFamily="122" charset="-128"/>
              </a:rPr>
              <a:t>4:00 Minutes</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1">
            <a:extLst>
              <a:ext uri="{FF2B5EF4-FFF2-40B4-BE49-F238E27FC236}">
                <a16:creationId xmlns:a16="http://schemas.microsoft.com/office/drawing/2014/main" id="{4E58D71D-D9F5-4FC5-A7D8-4D8F03B98805}"/>
              </a:ext>
            </a:extLst>
          </p:cNvPr>
          <p:cNvSpPr>
            <a:spLocks noGrp="1"/>
          </p:cNvSpPr>
          <p:nvPr>
            <p:ph type="title"/>
          </p:nvPr>
        </p:nvSpPr>
        <p:spPr/>
        <p:txBody>
          <a:bodyPr>
            <a:normAutofit fontScale="90000"/>
          </a:bodyPr>
          <a:lstStyle/>
          <a:p>
            <a:pPr>
              <a:defRPr/>
            </a:pPr>
            <a:r>
              <a:rPr lang="en-US" altLang="en-US" sz="4000" dirty="0">
                <a:ea typeface="ヒラギノ角ゴ Pro W3" pitchFamily="121" charset="-128"/>
              </a:rPr>
              <a:t>Strategy Smart Videos </a:t>
            </a:r>
            <a:r>
              <a:rPr lang="en-US" altLang="en-US" sz="2200" dirty="0">
                <a:ea typeface="ヒラギノ角ゴ Pro W3" pitchFamily="121" charset="-128"/>
              </a:rPr>
              <a:t>(8 of 8)</a:t>
            </a:r>
            <a:endParaRPr lang="en-US" altLang="en-US" dirty="0">
              <a:ea typeface="ヒラギノ角ゴ Pro W3" pitchFamily="121" charset="-128"/>
            </a:endParaRPr>
          </a:p>
        </p:txBody>
      </p:sp>
      <p:sp>
        <p:nvSpPr>
          <p:cNvPr id="129027" name="Content Placeholder 2">
            <a:extLst>
              <a:ext uri="{FF2B5EF4-FFF2-40B4-BE49-F238E27FC236}">
                <a16:creationId xmlns:a16="http://schemas.microsoft.com/office/drawing/2014/main" id="{5BD128F7-9A70-4DCE-A7DB-0056698DA740}"/>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What’s Happening to Sony? </a:t>
            </a:r>
          </a:p>
          <a:p>
            <a:r>
              <a:rPr lang="en-US" altLang="en-US" dirty="0">
                <a:ea typeface="ヒラギノ角ゴ Pro W3" pitchFamily="122" charset="-128"/>
              </a:rPr>
              <a:t>Underscores Strategy Highlight 11.2</a:t>
            </a:r>
          </a:p>
          <a:p>
            <a:r>
              <a:rPr lang="en-US" altLang="en-US" dirty="0">
                <a:ea typeface="ヒラギノ角ゴ Pro W3" pitchFamily="122" charset="-128"/>
              </a:rPr>
              <a:t>Link:</a:t>
            </a:r>
          </a:p>
          <a:p>
            <a:pPr lvl="1"/>
            <a:r>
              <a:rPr lang="en-US" altLang="en-US" sz="2400" dirty="0">
                <a:cs typeface="Arial" panose="020B0604020202020204" pitchFamily="34" charset="0"/>
                <a:hlinkClick r:id="rId3"/>
              </a:rPr>
              <a:t>https://www.youtube.com/watch?v=eSHgFkYEb2o</a:t>
            </a:r>
            <a:endParaRPr lang="en-US" altLang="en-US" sz="2400" dirty="0">
              <a:cs typeface="Arial" panose="020B0604020202020204" pitchFamily="34" charset="0"/>
            </a:endParaRPr>
          </a:p>
          <a:p>
            <a:r>
              <a:rPr lang="en-US" altLang="en-US" dirty="0">
                <a:ea typeface="ヒラギノ角ゴ Pro W3" pitchFamily="122" charset="-128"/>
                <a:cs typeface="Arial" panose="020B0604020202020204" pitchFamily="34" charset="0"/>
              </a:rPr>
              <a:t>1</a:t>
            </a:r>
            <a:r>
              <a:rPr lang="en-US" altLang="en-US" dirty="0">
                <a:ea typeface="ヒラギノ角ゴ Pro W3" pitchFamily="122" charset="-128"/>
              </a:rPr>
              <a:t>4:32 Minutes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ABC1D15A-710E-44AB-B9B4-B59C68E5138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Chapter Case 11: Zappo’s</a:t>
            </a:r>
            <a:r>
              <a:rPr lang="en-US" altLang="en-US" sz="3200">
                <a:ea typeface="ヒラギノ角ゴ Pro W3" pitchFamily="122" charset="-128"/>
              </a:rPr>
              <a:t> </a:t>
            </a:r>
            <a:r>
              <a:rPr lang="en-US" altLang="en-US" sz="2000">
                <a:ea typeface="ヒラギノ角ゴ Pro W3" pitchFamily="122" charset="-128"/>
              </a:rPr>
              <a:t>(2 of 2)</a:t>
            </a:r>
            <a:endParaRPr lang="en-US" altLang="en-US" sz="3200">
              <a:ea typeface="ヒラギノ角ゴ Pro W3" pitchFamily="122" charset="-128"/>
            </a:endParaRPr>
          </a:p>
        </p:txBody>
      </p:sp>
      <p:sp>
        <p:nvSpPr>
          <p:cNvPr id="66563" name="Content Placeholder 2">
            <a:extLst>
              <a:ext uri="{FF2B5EF4-FFF2-40B4-BE49-F238E27FC236}">
                <a16:creationId xmlns:a16="http://schemas.microsoft.com/office/drawing/2014/main" id="{9145A7FF-441B-4462-A1AA-33247F8E61D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Zappo’s has experienced rapid growth.</a:t>
            </a:r>
          </a:p>
          <a:p>
            <a:pPr lvl="1" eaLnBrk="1" hangingPunct="1"/>
            <a:r>
              <a:rPr lang="en-US" altLang="en-US">
                <a:cs typeface="Arial" panose="020B0604020202020204" pitchFamily="34" charset="0"/>
              </a:rPr>
              <a:t>20 million unique visitors a month </a:t>
            </a:r>
          </a:p>
          <a:p>
            <a:pPr eaLnBrk="1" hangingPunct="1"/>
            <a:r>
              <a:rPr lang="en-US" altLang="en-US">
                <a:ea typeface="ヒラギノ角ゴ Pro W3" pitchFamily="122" charset="-128"/>
              </a:rPr>
              <a:t>Is reorganizing to a holacracy </a:t>
            </a:r>
          </a:p>
          <a:p>
            <a:pPr lvl="1" eaLnBrk="1" hangingPunct="1"/>
            <a:r>
              <a:rPr lang="en-US" altLang="en-US">
                <a:cs typeface="Arial" panose="020B0604020202020204" pitchFamily="34" charset="0"/>
              </a:rPr>
              <a:t>Employees self-direct their work instead of reporting to a manager who tells them what to do.</a:t>
            </a:r>
          </a:p>
          <a:p>
            <a:pPr lvl="2" eaLnBrk="1" hangingPunct="1"/>
            <a:r>
              <a:rPr lang="en-US" altLang="en-US">
                <a:cs typeface="Arial" panose="020B0604020202020204" pitchFamily="34" charset="0"/>
              </a:rPr>
              <a:t>The goal is to provide excellent customer service</a:t>
            </a:r>
          </a:p>
          <a:p>
            <a:pPr eaLnBrk="1" hangingPunct="1"/>
            <a:r>
              <a:rPr lang="en-US" altLang="en-US">
                <a:ea typeface="ヒラギノ角ゴ Pro W3" pitchFamily="122" charset="-128"/>
              </a:rPr>
              <a:t>This structure can be hard to implement.</a:t>
            </a:r>
          </a:p>
          <a:p>
            <a:pPr lvl="1" eaLnBrk="1" hangingPunct="1"/>
            <a:r>
              <a:rPr lang="en-US" altLang="en-US">
                <a:cs typeface="Arial" panose="020B0604020202020204" pitchFamily="34" charset="0"/>
              </a:rPr>
              <a:t>Zappo’s is the first large corporation to try it.</a:t>
            </a:r>
            <a:endParaRPr lang="en-US" altLang="en-US">
              <a:ea typeface="ヒラギノ角ゴ Pro W3" pitchFamily="122" charset="-128"/>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446AAF34-A578-4666-881D-3A8F6E80EE1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Chapter Case 11: Consider This… </a:t>
            </a:r>
            <a:r>
              <a:rPr lang="en-US" altLang="en-US" sz="2000">
                <a:ea typeface="ヒラギノ角ゴ Pro W3" pitchFamily="122" charset="-128"/>
              </a:rPr>
              <a:t>(1 of 2)</a:t>
            </a:r>
          </a:p>
        </p:txBody>
      </p:sp>
      <p:sp>
        <p:nvSpPr>
          <p:cNvPr id="68611" name="Content Placeholder 2">
            <a:extLst>
              <a:ext uri="{FF2B5EF4-FFF2-40B4-BE49-F238E27FC236}">
                <a16:creationId xmlns:a16="http://schemas.microsoft.com/office/drawing/2014/main" id="{F58B528D-3002-4088-8EB1-49D82B7351B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Zappos’ implementation of holacracy is not going well.</a:t>
            </a:r>
          </a:p>
          <a:p>
            <a:pPr lvl="1" eaLnBrk="1" hangingPunct="1"/>
            <a:r>
              <a:rPr lang="en-US" altLang="en-US">
                <a:cs typeface="Arial" panose="020B0604020202020204" pitchFamily="34" charset="0"/>
              </a:rPr>
              <a:t>Holacracy distributes power to self-managed teams.</a:t>
            </a:r>
          </a:p>
          <a:p>
            <a:pPr lvl="1" eaLnBrk="1" hangingPunct="1"/>
            <a:r>
              <a:rPr lang="en-US" altLang="en-US">
                <a:cs typeface="Arial" panose="020B0604020202020204" pitchFamily="34" charset="0"/>
              </a:rPr>
              <a:t>Zappos has dropped from 6</a:t>
            </a:r>
            <a:r>
              <a:rPr lang="en-US" altLang="en-US" baseline="30000">
                <a:cs typeface="Arial" panose="020B0604020202020204" pitchFamily="34" charset="0"/>
              </a:rPr>
              <a:t>th</a:t>
            </a:r>
            <a:r>
              <a:rPr lang="en-US" altLang="en-US">
                <a:cs typeface="Arial" panose="020B0604020202020204" pitchFamily="34" charset="0"/>
              </a:rPr>
              <a:t> to 86</a:t>
            </a:r>
            <a:r>
              <a:rPr lang="en-US" altLang="en-US" baseline="30000">
                <a:cs typeface="Arial" panose="020B0604020202020204" pitchFamily="34" charset="0"/>
              </a:rPr>
              <a:t>th</a:t>
            </a:r>
            <a:r>
              <a:rPr lang="en-US" altLang="en-US">
                <a:cs typeface="Arial" panose="020B0604020202020204" pitchFamily="34" charset="0"/>
              </a:rPr>
              <a:t> place in the 100 Best Companies to Work list</a:t>
            </a:r>
          </a:p>
          <a:p>
            <a:pPr eaLnBrk="1" hangingPunct="1"/>
            <a:r>
              <a:rPr lang="en-US" altLang="en-US">
                <a:ea typeface="ヒラギノ角ゴ Pro W3" pitchFamily="122" charset="-128"/>
              </a:rPr>
              <a:t>Reasons why the implementation was difficult: </a:t>
            </a:r>
          </a:p>
          <a:p>
            <a:pPr lvl="1" eaLnBrk="1" hangingPunct="1"/>
            <a:r>
              <a:rPr lang="en-US" altLang="en-US">
                <a:cs typeface="Arial" panose="020B0604020202020204" pitchFamily="34" charset="0"/>
              </a:rPr>
              <a:t>Removed paths for clear advancement</a:t>
            </a:r>
          </a:p>
          <a:p>
            <a:pPr lvl="1" eaLnBrk="1" hangingPunct="1"/>
            <a:r>
              <a:rPr lang="en-US" altLang="en-US">
                <a:cs typeface="Arial" panose="020B0604020202020204" pitchFamily="34" charset="0"/>
              </a:rPr>
              <a:t>Employee circles introduced paralysis</a:t>
            </a:r>
          </a:p>
          <a:p>
            <a:pPr lvl="1" eaLnBrk="1" hangingPunct="1"/>
            <a:r>
              <a:rPr lang="en-US" altLang="en-US">
                <a:cs typeface="Arial" panose="020B0604020202020204" pitchFamily="34" charset="0"/>
              </a:rPr>
              <a:t>Made the organization more political</a:t>
            </a:r>
          </a:p>
          <a:p>
            <a:pPr lvl="1" eaLnBrk="1" hangingPunct="1"/>
            <a:r>
              <a:rPr lang="en-US" altLang="en-US">
                <a:cs typeface="Arial" panose="020B0604020202020204" pitchFamily="34" charset="0"/>
              </a:rPr>
              <a:t>200 employees quit.</a:t>
            </a:r>
            <a:endParaRPr lang="en-US" altLang="en-US">
              <a:ea typeface="ヒラギノ角ゴ Pro W3" pitchFamily="122" charset="-128"/>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8941381E-E6EA-4616-9A99-A91019D59D0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Chapter Case 11: Consider This… </a:t>
            </a:r>
            <a:r>
              <a:rPr lang="en-US" altLang="en-US" sz="2000">
                <a:ea typeface="ヒラギノ角ゴ Pro W3" pitchFamily="122" charset="-128"/>
              </a:rPr>
              <a:t>(2 of 2)</a:t>
            </a:r>
            <a:endParaRPr lang="en-US" altLang="en-US" sz="3200">
              <a:ea typeface="ヒラギノ角ゴ Pro W3" pitchFamily="122" charset="-128"/>
            </a:endParaRPr>
          </a:p>
        </p:txBody>
      </p:sp>
      <p:sp>
        <p:nvSpPr>
          <p:cNvPr id="70659" name="Content Placeholder 2">
            <a:extLst>
              <a:ext uri="{FF2B5EF4-FFF2-40B4-BE49-F238E27FC236}">
                <a16:creationId xmlns:a16="http://schemas.microsoft.com/office/drawing/2014/main" id="{1DBE4F74-B4CF-4BD6-AE4E-832C266FE87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What elements of an organic organization are apparent from the chapter material?</a:t>
            </a:r>
          </a:p>
          <a:p>
            <a:pPr eaLnBrk="1" hangingPunct="1"/>
            <a:r>
              <a:rPr lang="en-US" altLang="en-US">
                <a:ea typeface="ヒラギノ角ゴ Pro W3" pitchFamily="122" charset="-128"/>
              </a:rPr>
              <a:t>What is holacracy, and how does this structure differ from others discussed in this chapter?</a:t>
            </a:r>
          </a:p>
          <a:p>
            <a:pPr eaLnBrk="1" hangingPunct="1"/>
            <a:r>
              <a:rPr lang="en-US" altLang="en-US">
                <a:ea typeface="ヒラギノ角ゴ Pro W3" pitchFamily="122" charset="-128"/>
              </a:rPr>
              <a:t>Why is Zappos’ experiencing significant implementation problems with holacracy? What should they do for it to be more effective?</a:t>
            </a:r>
          </a:p>
          <a:p>
            <a:pPr eaLnBrk="1" hangingPunct="1"/>
            <a:r>
              <a:rPr lang="en-US" altLang="en-US">
                <a:ea typeface="ヒラギノ角ゴ Pro W3" pitchFamily="122" charset="-128"/>
              </a:rPr>
              <a:t>Do you think that holacracy is good match with Zappos’ business strategy?</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684C9A33-BDFB-4324-BBD4-E9824E06A44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Highlights</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D12B3465-9850-451F-9DC7-8B6E1599B39D}"/>
              </a:ext>
            </a:extLst>
          </p:cNvPr>
          <p:cNvSpPr>
            <a:spLocks noGrp="1"/>
          </p:cNvSpPr>
          <p:nvPr>
            <p:ph type="title"/>
          </p:nvPr>
        </p:nvSpPr>
        <p:spPr/>
        <p:txBody>
          <a:bodyPr>
            <a:noAutofit/>
          </a:bodyPr>
          <a:lstStyle/>
          <a:p>
            <a:pPr>
              <a:defRPr/>
            </a:pPr>
            <a:r>
              <a:rPr lang="en-US" sz="2800" dirty="0">
                <a:latin typeface="Arial" charset="0"/>
                <a:cs typeface="Arial" charset="0"/>
              </a:rPr>
              <a:t>Strategy Highlight 11.1: WL Gore &amp; Associates </a:t>
            </a:r>
            <a:r>
              <a:rPr lang="en-US" sz="1600" dirty="0">
                <a:latin typeface="Arial" charset="0"/>
                <a:cs typeface="Arial" charset="0"/>
              </a:rPr>
              <a:t>(1 of 2)</a:t>
            </a:r>
          </a:p>
        </p:txBody>
      </p:sp>
      <p:sp>
        <p:nvSpPr>
          <p:cNvPr id="73731" name="Content Placeholder 2">
            <a:extLst>
              <a:ext uri="{FF2B5EF4-FFF2-40B4-BE49-F238E27FC236}">
                <a16:creationId xmlns:a16="http://schemas.microsoft.com/office/drawing/2014/main" id="{C7BC5366-EC62-4CFE-83A6-2C3D8C1259B8}"/>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Inventor of path-breaking new products</a:t>
            </a:r>
          </a:p>
          <a:p>
            <a:pPr lvl="1"/>
            <a:r>
              <a:rPr lang="en-US" altLang="en-US"/>
              <a:t>GORE-TEX fabrics, Glide dental floss, and Elixir guitar strings</a:t>
            </a:r>
          </a:p>
          <a:p>
            <a:pPr lvl="1"/>
            <a:r>
              <a:rPr lang="en-US" altLang="en-US"/>
              <a:t>No formal job titles, job descriptions, chains of command, formal communication channels, written rules or standard operating procedures</a:t>
            </a:r>
          </a:p>
          <a:p>
            <a:r>
              <a:rPr lang="en-US" altLang="en-US">
                <a:cs typeface="Arial" panose="020B0604020202020204" pitchFamily="34" charset="0"/>
              </a:rPr>
              <a:t>Use a boundaryless organization form</a:t>
            </a:r>
          </a:p>
          <a:p>
            <a:pPr lvl="1"/>
            <a:r>
              <a:rPr lang="en-US" altLang="en-US"/>
              <a:t>Everyone is empowered</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C4DA4B3D-D751-4059-BDDC-F71959D369D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800" dirty="0">
                <a:cs typeface="Arial" panose="020B0604020202020204" pitchFamily="34" charset="0"/>
              </a:rPr>
              <a:t>Strategy Highlight 11.1: WL Gore &amp; Associates </a:t>
            </a:r>
            <a:r>
              <a:rPr lang="en-US" altLang="en-US" sz="1600" dirty="0">
                <a:cs typeface="Arial" panose="020B0604020202020204" pitchFamily="34" charset="0"/>
              </a:rPr>
              <a:t>(2 of 2)</a:t>
            </a:r>
            <a:endParaRPr lang="en-US" altLang="en-US" sz="2800" dirty="0">
              <a:cs typeface="Arial" panose="020B0604020202020204" pitchFamily="34" charset="0"/>
            </a:endParaRPr>
          </a:p>
        </p:txBody>
      </p:sp>
      <p:sp>
        <p:nvSpPr>
          <p:cNvPr id="75779" name="Content Placeholder 2">
            <a:extLst>
              <a:ext uri="{FF2B5EF4-FFF2-40B4-BE49-F238E27FC236}">
                <a16:creationId xmlns:a16="http://schemas.microsoft.com/office/drawing/2014/main" id="{0B37EE6A-ECA3-42A6-ADEF-9DAB32F1AB61}"/>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r>
              <a:rPr lang="en-US" altLang="en-US">
                <a:ea typeface="ヒラギノ角ゴ Pro W3" pitchFamily="122" charset="-128"/>
              </a:rPr>
              <a:t>Organized in project-based teams</a:t>
            </a:r>
          </a:p>
          <a:p>
            <a:pPr lvl="1"/>
            <a:r>
              <a:rPr lang="en-US" altLang="en-US">
                <a:cs typeface="Arial" panose="020B0604020202020204" pitchFamily="34" charset="0"/>
              </a:rPr>
              <a:t>Led by sponsors, not bosses</a:t>
            </a:r>
          </a:p>
          <a:p>
            <a:pPr lvl="1"/>
            <a:r>
              <a:rPr lang="en-US" altLang="en-US">
                <a:cs typeface="Arial" panose="020B0604020202020204" pitchFamily="34" charset="0"/>
              </a:rPr>
              <a:t>Peer control enhances productivity</a:t>
            </a:r>
          </a:p>
          <a:p>
            <a:pPr lvl="1"/>
            <a:r>
              <a:rPr lang="en-US" altLang="en-US">
                <a:cs typeface="Arial" panose="020B0604020202020204" pitchFamily="34" charset="0"/>
              </a:rPr>
              <a:t>Group members evaluate each other</a:t>
            </a:r>
            <a:r>
              <a:rPr lang="ja-JP" altLang="en-US"/>
              <a:t>’</a:t>
            </a:r>
            <a:r>
              <a:rPr lang="en-US" altLang="ja-JP"/>
              <a:t>s performance</a:t>
            </a:r>
          </a:p>
          <a:p>
            <a:pPr marL="0" indent="0"/>
            <a:r>
              <a:rPr lang="en-US" altLang="en-US">
                <a:ea typeface="ヒラギノ角ゴ Pro W3" pitchFamily="122" charset="-128"/>
              </a:rPr>
              <a:t>This type of culture has been linked to:</a:t>
            </a:r>
          </a:p>
          <a:p>
            <a:pPr lvl="1"/>
            <a:r>
              <a:rPr lang="en-US" altLang="en-US">
                <a:cs typeface="Arial" panose="020B0604020202020204" pitchFamily="34" charset="0"/>
              </a:rPr>
              <a:t>Greater employee satisfaction &amp; retention</a:t>
            </a:r>
          </a:p>
          <a:p>
            <a:pPr lvl="1"/>
            <a:r>
              <a:rPr lang="en-US" altLang="en-US">
                <a:cs typeface="Arial" panose="020B0604020202020204" pitchFamily="34" charset="0"/>
              </a:rPr>
              <a:t>Higher personal initiative &amp; creativity</a:t>
            </a:r>
          </a:p>
          <a:p>
            <a:pPr lvl="1"/>
            <a:r>
              <a:rPr lang="en-US" altLang="en-US">
                <a:cs typeface="Arial" panose="020B0604020202020204" pitchFamily="34" charset="0"/>
              </a:rPr>
              <a:t>Innovation at the firm level</a:t>
            </a: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32809</TotalTime>
  <Words>1677</Words>
  <Application>Microsoft Macintosh PowerPoint</Application>
  <PresentationFormat>On-screen Show (4:3)</PresentationFormat>
  <Paragraphs>275</Paragraphs>
  <Slides>37</Slides>
  <Notes>31</Notes>
  <HiddenSlides>0</HiddenSlides>
  <MMClips>0</MMClips>
  <ScaleCrop>false</ScaleCrop>
  <HeadingPairs>
    <vt:vector size="6" baseType="variant">
      <vt:variant>
        <vt:lpstr>Fonts Used</vt:lpstr>
      </vt:variant>
      <vt:variant>
        <vt:i4>7</vt:i4>
      </vt:variant>
      <vt:variant>
        <vt:lpstr>Theme</vt:lpstr>
      </vt:variant>
      <vt:variant>
        <vt:i4>7</vt:i4>
      </vt:variant>
      <vt:variant>
        <vt:lpstr>Slide Titles</vt:lpstr>
      </vt:variant>
      <vt:variant>
        <vt:i4>37</vt:i4>
      </vt:variant>
    </vt:vector>
  </HeadingPairs>
  <TitlesOfParts>
    <vt:vector size="51" baseType="lpstr">
      <vt:lpstr>ＭＳ Ｐゴシック</vt: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2_Plain BODY/MAIN CONTENT</vt:lpstr>
      <vt:lpstr>PowerPoint Presentation</vt:lpstr>
      <vt:lpstr>Chapter Case: Zappo’s</vt:lpstr>
      <vt:lpstr>Chapter Case 11: Zappo’s (1 of 2)</vt:lpstr>
      <vt:lpstr>Chapter Case 11: Zappo’s (2 of 2)</vt:lpstr>
      <vt:lpstr>Chapter Case 11: Consider This… (1 of 2)</vt:lpstr>
      <vt:lpstr>Chapter Case 11: Consider This… (2 of 2)</vt:lpstr>
      <vt:lpstr>Strategy Highlights</vt:lpstr>
      <vt:lpstr>Strategy Highlight 11.1: WL Gore &amp; Associates (1 of 2)</vt:lpstr>
      <vt:lpstr>Strategy Highlight 11.1: WL Gore &amp; Associates (2 of 2)</vt:lpstr>
      <vt:lpstr>Strategy Highlight 11.2: What Happened to Sony?</vt:lpstr>
      <vt:lpstr>Implications for Strategic Leaders</vt:lpstr>
      <vt:lpstr>Strategy Implementation</vt:lpstr>
      <vt:lpstr>Organizational Structures Evolve</vt:lpstr>
      <vt:lpstr>Organize for Innovation</vt:lpstr>
      <vt:lpstr>Exercises</vt:lpstr>
      <vt:lpstr>My Strategy Exercise: What Organization Best Suits You?</vt:lpstr>
      <vt:lpstr>Small Group Exercise #1</vt:lpstr>
      <vt:lpstr>Small Group Exercise #2</vt:lpstr>
      <vt:lpstr>Chapter Summary</vt:lpstr>
      <vt:lpstr>Take Away Concepts (1 of 8)</vt:lpstr>
      <vt:lpstr>Take Away Concepts (2 of 8)</vt:lpstr>
      <vt:lpstr>Take Away Concepts (3 of 8)</vt:lpstr>
      <vt:lpstr>Take Away Concepts (4 of 8)</vt:lpstr>
      <vt:lpstr>Take Away Concepts (5 of 8)</vt:lpstr>
      <vt:lpstr>Take Away Concepts (6 of 8)</vt:lpstr>
      <vt:lpstr>Take Away Concepts (7 of 8)</vt:lpstr>
      <vt:lpstr>Take Away Concepts (8 of 8)</vt:lpstr>
      <vt:lpstr>Key Terms</vt:lpstr>
      <vt:lpstr>Strategy Smart Videos</vt:lpstr>
      <vt:lpstr>Strategy Smart Videos (1 of 8)</vt:lpstr>
      <vt:lpstr>Strategy Smart Videos (2 of 8)</vt:lpstr>
      <vt:lpstr>Strategy Smart Videos (3 of 8)</vt:lpstr>
      <vt:lpstr>Strategy Smart Videos (4 of 8)</vt:lpstr>
      <vt:lpstr>Strategy Smart Videos (5 of 8)</vt:lpstr>
      <vt:lpstr>Strategy Smart Videos (6 of 8)</vt:lpstr>
      <vt:lpstr>Strategy Smart Videos (7 of 8)</vt:lpstr>
      <vt:lpstr>Strategy Smart Videos (8 of 8)</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 Organizational Design: Structure, Culture, and Control</dc:title>
  <dc:subject>Chapter 11</dc:subject>
  <dc:creator>McGraw Hill Education</dc:creator>
  <cp:lastModifiedBy>Teresa Ward</cp:lastModifiedBy>
  <cp:revision>589</cp:revision>
  <dcterms:created xsi:type="dcterms:W3CDTF">2015-09-24T21:11:41Z</dcterms:created>
  <dcterms:modified xsi:type="dcterms:W3CDTF">2018-03-19T21:33:09Z</dcterms:modified>
</cp:coreProperties>
</file>