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4.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 id="2147483832" r:id="rId2"/>
    <p:sldMasterId id="2147483840" r:id="rId3"/>
    <p:sldMasterId id="2147483850" r:id="rId4"/>
    <p:sldMasterId id="2147483860" r:id="rId5"/>
    <p:sldMasterId id="2147483868" r:id="rId6"/>
    <p:sldMasterId id="2147484824" r:id="rId7"/>
  </p:sldMasterIdLst>
  <p:notesMasterIdLst>
    <p:notesMasterId r:id="rId42"/>
  </p:notesMasterIdLst>
  <p:handoutMasterIdLst>
    <p:handoutMasterId r:id="rId43"/>
  </p:handoutMasterIdLst>
  <p:sldIdLst>
    <p:sldId id="674" r:id="rId8"/>
    <p:sldId id="675" r:id="rId9"/>
    <p:sldId id="751" r:id="rId10"/>
    <p:sldId id="752" r:id="rId11"/>
    <p:sldId id="749" r:id="rId12"/>
    <p:sldId id="750" r:id="rId13"/>
    <p:sldId id="679" r:id="rId14"/>
    <p:sldId id="762" r:id="rId15"/>
    <p:sldId id="764" r:id="rId16"/>
    <p:sldId id="763" r:id="rId17"/>
    <p:sldId id="682" r:id="rId18"/>
    <p:sldId id="745" r:id="rId19"/>
    <p:sldId id="746" r:id="rId20"/>
    <p:sldId id="747" r:id="rId21"/>
    <p:sldId id="748" r:id="rId22"/>
    <p:sldId id="686" r:id="rId23"/>
    <p:sldId id="753" r:id="rId24"/>
    <p:sldId id="754" r:id="rId25"/>
    <p:sldId id="755" r:id="rId26"/>
    <p:sldId id="690" r:id="rId27"/>
    <p:sldId id="738" r:id="rId28"/>
    <p:sldId id="739" r:id="rId29"/>
    <p:sldId id="740" r:id="rId30"/>
    <p:sldId id="741" r:id="rId31"/>
    <p:sldId id="742" r:id="rId32"/>
    <p:sldId id="743" r:id="rId33"/>
    <p:sldId id="744" r:id="rId34"/>
    <p:sldId id="700" r:id="rId35"/>
    <p:sldId id="756" r:id="rId36"/>
    <p:sldId id="757" r:id="rId37"/>
    <p:sldId id="758" r:id="rId38"/>
    <p:sldId id="759" r:id="rId39"/>
    <p:sldId id="760" r:id="rId40"/>
    <p:sldId id="761" r:id="rId4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EFF"/>
    <a:srgbClr val="BDBCA7"/>
    <a:srgbClr val="F6DB8E"/>
    <a:srgbClr val="FF6600"/>
    <a:srgbClr val="749BCA"/>
    <a:srgbClr val="D66D5C"/>
    <a:srgbClr val="F2CD64"/>
    <a:srgbClr val="D25D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68" autoAdjust="0"/>
    <p:restoredTop sz="86331" autoAdjust="0"/>
  </p:normalViewPr>
  <p:slideViewPr>
    <p:cSldViewPr>
      <p:cViewPr varScale="1">
        <p:scale>
          <a:sx n="89" d="100"/>
          <a:sy n="89" d="100"/>
        </p:scale>
        <p:origin x="168" y="960"/>
      </p:cViewPr>
      <p:guideLst>
        <p:guide orient="horz" pos="2160"/>
        <p:guide pos="2880"/>
      </p:guideLst>
    </p:cSldViewPr>
  </p:slideViewPr>
  <p:outlineViewPr>
    <p:cViewPr>
      <p:scale>
        <a:sx n="33" d="100"/>
        <a:sy n="33" d="100"/>
      </p:scale>
      <p:origin x="0" y="-9001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CC49ECD-9432-40A8-B9D7-C1DA1DE7E928}"/>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3" name="Date Placeholder 2">
            <a:extLst>
              <a:ext uri="{FF2B5EF4-FFF2-40B4-BE49-F238E27FC236}">
                <a16:creationId xmlns:a16="http://schemas.microsoft.com/office/drawing/2014/main" id="{03E2FEAA-3C5F-4D36-8CCA-58FED0F32510}"/>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EB8AC8AA-29EF-45D6-93FF-E7BABFC0D914}" type="datetimeFigureOut">
              <a:rPr lang="en-US" altLang="en-US"/>
              <a:pPr/>
              <a:t>3/19/18</a:t>
            </a:fld>
            <a:endParaRPr lang="en-US" altLang="en-US"/>
          </a:p>
        </p:txBody>
      </p:sp>
      <p:sp>
        <p:nvSpPr>
          <p:cNvPr id="4" name="Footer Placeholder 3">
            <a:extLst>
              <a:ext uri="{FF2B5EF4-FFF2-40B4-BE49-F238E27FC236}">
                <a16:creationId xmlns:a16="http://schemas.microsoft.com/office/drawing/2014/main" id="{85ED420F-5527-400F-B21A-EE8E8E561EE0}"/>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5" name="Slide Number Placeholder 4">
            <a:extLst>
              <a:ext uri="{FF2B5EF4-FFF2-40B4-BE49-F238E27FC236}">
                <a16:creationId xmlns:a16="http://schemas.microsoft.com/office/drawing/2014/main" id="{625BC705-4891-4649-8E18-EB9649D2842F}"/>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F3210AE-609C-487D-98CC-07290A7F171A}"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6E8AAE-108A-40E4-AC31-DD79575EE48F}"/>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en-US"/>
          </a:p>
        </p:txBody>
      </p:sp>
      <p:sp>
        <p:nvSpPr>
          <p:cNvPr id="3" name="Date Placeholder 2">
            <a:extLst>
              <a:ext uri="{FF2B5EF4-FFF2-40B4-BE49-F238E27FC236}">
                <a16:creationId xmlns:a16="http://schemas.microsoft.com/office/drawing/2014/main" id="{1C9D6C39-F4A0-40A6-A082-4E1340EEFA90}"/>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A3E50D71-2727-4D43-A383-FC403CF3CF01}" type="datetimeFigureOut">
              <a:rPr lang="en-US" altLang="en-US"/>
              <a:pPr/>
              <a:t>3/19/18</a:t>
            </a:fld>
            <a:endParaRPr lang="en-US" altLang="en-US"/>
          </a:p>
        </p:txBody>
      </p:sp>
      <p:sp>
        <p:nvSpPr>
          <p:cNvPr id="4" name="Slide Image Placeholder 3">
            <a:extLst>
              <a:ext uri="{FF2B5EF4-FFF2-40B4-BE49-F238E27FC236}">
                <a16:creationId xmlns:a16="http://schemas.microsoft.com/office/drawing/2014/main" id="{89D045CC-EB00-46EA-AB72-60BF2760B04E}"/>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276D5750-29F7-4638-98A5-AD2C91BA6D87}"/>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AE84577-B813-4B24-907B-8650FBE84564}"/>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en-US"/>
          </a:p>
        </p:txBody>
      </p:sp>
      <p:sp>
        <p:nvSpPr>
          <p:cNvPr id="7" name="Slide Number Placeholder 6">
            <a:extLst>
              <a:ext uri="{FF2B5EF4-FFF2-40B4-BE49-F238E27FC236}">
                <a16:creationId xmlns:a16="http://schemas.microsoft.com/office/drawing/2014/main" id="{87AABD2D-02F5-4917-952B-83D9C70AF931}"/>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27A8EBC6-26C5-4046-BC66-0D4192515B94}"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a:extLst>
              <a:ext uri="{FF2B5EF4-FFF2-40B4-BE49-F238E27FC236}">
                <a16:creationId xmlns:a16="http://schemas.microsoft.com/office/drawing/2014/main" id="{5C6D34D8-10EB-4855-BEE9-E5387FA78D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4" name="Notes Placeholder 2">
            <a:extLst>
              <a:ext uri="{FF2B5EF4-FFF2-40B4-BE49-F238E27FC236}">
                <a16:creationId xmlns:a16="http://schemas.microsoft.com/office/drawing/2014/main" id="{ECFB7016-8556-4D25-9465-5509590E1F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ヒラギノ角ゴ Pro W3" pitchFamily="122" charset="-128"/>
              </a:rPr>
              <a:t>Be sure to see the NEW Teacher’s Resource Manual </a:t>
            </a:r>
            <a:r>
              <a:rPr lang="en-US" altLang="ja-JP">
                <a:latin typeface="Arial" panose="020B0604020202020204" pitchFamily="34" charset="0"/>
                <a:ea typeface="ヒラギノ角ゴ Pro W3" pitchFamily="122" charset="-128"/>
              </a:rPr>
              <a:t>located in the Connect Library under Instructor’s Resources.</a:t>
            </a:r>
            <a:endParaRPr lang="en-US" altLang="ja-JP">
              <a:ea typeface="ヒラギノ角ゴ Pro W3" pitchFamily="122" charset="-128"/>
            </a:endParaRPr>
          </a:p>
          <a:p>
            <a:endParaRPr lang="en-US" altLang="en-US">
              <a:ea typeface="ヒラギノ角ゴ Pro W3" pitchFamily="122" charset="-128"/>
              <a:cs typeface="Arial" panose="020B0604020202020204" pitchFamily="34" charset="0"/>
            </a:endParaRPr>
          </a:p>
        </p:txBody>
      </p:sp>
      <p:sp>
        <p:nvSpPr>
          <p:cNvPr id="90115" name="Slide Number Placeholder 3">
            <a:extLst>
              <a:ext uri="{FF2B5EF4-FFF2-40B4-BE49-F238E27FC236}">
                <a16:creationId xmlns:a16="http://schemas.microsoft.com/office/drawing/2014/main" id="{D1939298-1BB1-4EEB-85FC-FB463F95A0F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5597F80-F132-43BE-87F0-D02E305A3F53}" type="slidenum">
              <a:rPr lang="en-US" altLang="en-US">
                <a:solidFill>
                  <a:srgbClr val="000000"/>
                </a:solidFill>
                <a:latin typeface="Arial" panose="020B0604020202020204" pitchFamily="34" charset="0"/>
                <a:ea typeface="ヒラギノ角ゴ Pro W3" pitchFamily="122" charset="-128"/>
              </a:rPr>
              <a:pPr/>
              <a:t>1</a:t>
            </a:fld>
            <a:endParaRPr lang="en-US" altLang="en-US">
              <a:solidFill>
                <a:srgbClr val="000000"/>
              </a:solidFill>
              <a:latin typeface="Arial" panose="020B0604020202020204" pitchFamily="34" charset="0"/>
              <a:ea typeface="ヒラギノ角ゴ Pro W3" pitchFamily="122"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a:extLst>
              <a:ext uri="{FF2B5EF4-FFF2-40B4-BE49-F238E27FC236}">
                <a16:creationId xmlns:a16="http://schemas.microsoft.com/office/drawing/2014/main" id="{50681382-7256-4FD5-94BB-62993EBCAD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4" name="Notes Placeholder 2">
            <a:extLst>
              <a:ext uri="{FF2B5EF4-FFF2-40B4-BE49-F238E27FC236}">
                <a16:creationId xmlns:a16="http://schemas.microsoft.com/office/drawing/2014/main" id="{28CC3FEB-6BBA-43DF-AFBB-F812442684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31075" name="Slide Number Placeholder 3">
            <a:extLst>
              <a:ext uri="{FF2B5EF4-FFF2-40B4-BE49-F238E27FC236}">
                <a16:creationId xmlns:a16="http://schemas.microsoft.com/office/drawing/2014/main" id="{6C60857D-8C12-4117-8485-57D0C69CE80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4145AE1-CE09-4F01-8D6E-51074B4AC358}" type="slidenum">
              <a:rPr lang="en-US" altLang="en-US"/>
              <a:pPr/>
              <a:t>32</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a:extLst>
              <a:ext uri="{FF2B5EF4-FFF2-40B4-BE49-F238E27FC236}">
                <a16:creationId xmlns:a16="http://schemas.microsoft.com/office/drawing/2014/main" id="{FB76335D-AB13-4687-B1EB-C939992BAE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2" name="Notes Placeholder 2">
            <a:extLst>
              <a:ext uri="{FF2B5EF4-FFF2-40B4-BE49-F238E27FC236}">
                <a16:creationId xmlns:a16="http://schemas.microsoft.com/office/drawing/2014/main" id="{2CB48C23-5E98-4438-B27E-6799E287FC1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33123" name="Slide Number Placeholder 3">
            <a:extLst>
              <a:ext uri="{FF2B5EF4-FFF2-40B4-BE49-F238E27FC236}">
                <a16:creationId xmlns:a16="http://schemas.microsoft.com/office/drawing/2014/main" id="{11D00172-E9C0-452D-BE8E-63827480F5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9F39F0B-BD8C-4849-9136-E581E6A2DAFC}" type="slidenum">
              <a:rPr lang="en-US" altLang="en-US"/>
              <a:pPr/>
              <a:t>33</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a:extLst>
              <a:ext uri="{FF2B5EF4-FFF2-40B4-BE49-F238E27FC236}">
                <a16:creationId xmlns:a16="http://schemas.microsoft.com/office/drawing/2014/main" id="{8A369678-F92B-4F7D-8DA6-E259A16793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0" name="Notes Placeholder 2">
            <a:extLst>
              <a:ext uri="{FF2B5EF4-FFF2-40B4-BE49-F238E27FC236}">
                <a16:creationId xmlns:a16="http://schemas.microsoft.com/office/drawing/2014/main" id="{9E712B77-DD52-4F64-AC1B-33023F97C0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35171" name="Slide Number Placeholder 3">
            <a:extLst>
              <a:ext uri="{FF2B5EF4-FFF2-40B4-BE49-F238E27FC236}">
                <a16:creationId xmlns:a16="http://schemas.microsoft.com/office/drawing/2014/main" id="{EF7197F3-EF80-4F21-AC21-FE26D861BA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EF660F6-A6C9-4DEC-AE03-947D488EE945}" type="slidenum">
              <a:rPr lang="en-US" altLang="en-US"/>
              <a:pPr/>
              <a:t>34</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a:extLst>
              <a:ext uri="{FF2B5EF4-FFF2-40B4-BE49-F238E27FC236}">
                <a16:creationId xmlns:a16="http://schemas.microsoft.com/office/drawing/2014/main" id="{275929CC-4D36-48F4-A604-4D6C4FD83E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6" name="Notes Placeholder 2">
            <a:extLst>
              <a:ext uri="{FF2B5EF4-FFF2-40B4-BE49-F238E27FC236}">
                <a16:creationId xmlns:a16="http://schemas.microsoft.com/office/drawing/2014/main" id="{461DA932-089E-4FC2-8034-A5BAD5E15E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Note: the world’s most profitable retailer is IKEA, not Walmart! Reference Exhibit 10.1 for a summary of IKEA stores and revenues from 1974-2016</a:t>
            </a:r>
          </a:p>
        </p:txBody>
      </p:sp>
      <p:sp>
        <p:nvSpPr>
          <p:cNvPr id="93187" name="Slide Number Placeholder 3">
            <a:extLst>
              <a:ext uri="{FF2B5EF4-FFF2-40B4-BE49-F238E27FC236}">
                <a16:creationId xmlns:a16="http://schemas.microsoft.com/office/drawing/2014/main" id="{88DE985A-DD85-45D3-8E80-346F3D048C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116FF51-033A-4E6A-90C4-297ACEB8DA9E}" type="slidenum">
              <a:rPr lang="en-US" altLang="en-US"/>
              <a:pPr/>
              <a:t>3</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a:extLst>
              <a:ext uri="{FF2B5EF4-FFF2-40B4-BE49-F238E27FC236}">
                <a16:creationId xmlns:a16="http://schemas.microsoft.com/office/drawing/2014/main" id="{452549B7-98BB-450C-942D-15D54EFF843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4" name="Notes Placeholder 2">
            <a:extLst>
              <a:ext uri="{FF2B5EF4-FFF2-40B4-BE49-F238E27FC236}">
                <a16:creationId xmlns:a16="http://schemas.microsoft.com/office/drawing/2014/main" id="{E4DAC1C9-14BD-433D-851C-003B5117B2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95235" name="Slide Number Placeholder 3">
            <a:extLst>
              <a:ext uri="{FF2B5EF4-FFF2-40B4-BE49-F238E27FC236}">
                <a16:creationId xmlns:a16="http://schemas.microsoft.com/office/drawing/2014/main" id="{09D28453-680C-44A9-AE41-642FC83593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6CA93A2-A2F4-4B88-A7C4-F5486CFE371A}" type="slidenum">
              <a:rPr lang="en-US" altLang="en-US"/>
              <a:pPr/>
              <a:t>4</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a:extLst>
              <a:ext uri="{FF2B5EF4-FFF2-40B4-BE49-F238E27FC236}">
                <a16:creationId xmlns:a16="http://schemas.microsoft.com/office/drawing/2014/main" id="{B06D3DFF-F55F-4076-956D-26D152BDAFA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0" name="Notes Placeholder 2">
            <a:extLst>
              <a:ext uri="{FF2B5EF4-FFF2-40B4-BE49-F238E27FC236}">
                <a16:creationId xmlns:a16="http://schemas.microsoft.com/office/drawing/2014/main" id="{41F86EBD-89EE-4843-BE13-4D0D719EB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9571" name="Slide Number Placeholder 3">
            <a:extLst>
              <a:ext uri="{FF2B5EF4-FFF2-40B4-BE49-F238E27FC236}">
                <a16:creationId xmlns:a16="http://schemas.microsoft.com/office/drawing/2014/main" id="{004FE2D9-84D5-457D-9BCB-29C2310CBFE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5283A28-DE83-4062-96B6-E4A5C4152386}" type="slidenum">
              <a:rPr lang="en-US" altLang="en-US"/>
              <a:pPr/>
              <a:t>17</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a:extLst>
              <a:ext uri="{FF2B5EF4-FFF2-40B4-BE49-F238E27FC236}">
                <a16:creationId xmlns:a16="http://schemas.microsoft.com/office/drawing/2014/main" id="{DFBFEAAD-4F3B-4FA9-8E47-FFDF16514A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8" name="Notes Placeholder 2">
            <a:extLst>
              <a:ext uri="{FF2B5EF4-FFF2-40B4-BE49-F238E27FC236}">
                <a16:creationId xmlns:a16="http://schemas.microsoft.com/office/drawing/2014/main" id="{5DB60492-92DC-4D63-8CF9-927934BBC5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11619" name="Slide Number Placeholder 3">
            <a:extLst>
              <a:ext uri="{FF2B5EF4-FFF2-40B4-BE49-F238E27FC236}">
                <a16:creationId xmlns:a16="http://schemas.microsoft.com/office/drawing/2014/main" id="{1324CFF6-1D53-492A-9FFB-E0E064D10C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42984BA-6859-4D29-9BED-951150EDE3A9}" type="slidenum">
              <a:rPr lang="en-US" altLang="en-US"/>
              <a:pPr/>
              <a:t>18</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a:extLst>
              <a:ext uri="{FF2B5EF4-FFF2-40B4-BE49-F238E27FC236}">
                <a16:creationId xmlns:a16="http://schemas.microsoft.com/office/drawing/2014/main" id="{051B4412-1DF4-4C8A-B06A-B4233DA200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6" name="Notes Placeholder 2">
            <a:extLst>
              <a:ext uri="{FF2B5EF4-FFF2-40B4-BE49-F238E27FC236}">
                <a16:creationId xmlns:a16="http://schemas.microsoft.com/office/drawing/2014/main" id="{92DA79E0-0254-412E-AB9D-4F530FBFF92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N" altLang="en-US"/>
              <a:t>www.clifbar.com</a:t>
            </a:r>
          </a:p>
          <a:p>
            <a:endParaRPr lang="en-IN" altLang="en-US"/>
          </a:p>
          <a:p>
            <a:r>
              <a:rPr lang="en-US" altLang="en-US"/>
              <a:t>Clif Bar is a privately held company with some 400 employees. About 20 percent of the company is owned by the employees through an employee stock ownership plan (ESOP). The vast majority of Clif Bar’s sales are in the United States. The firm has some distribution set up in Canada (since 1996) and the United Kingdom (since 2007). As of 2017, Clif Bar sells limited products in only 11 other countries: Australia, Austria, Belgium, Finland, France, Germany, Ireland, Italy, Luxembourg, Netherlands, and New Zealand.</a:t>
            </a:r>
          </a:p>
        </p:txBody>
      </p:sp>
      <p:sp>
        <p:nvSpPr>
          <p:cNvPr id="113667" name="Slide Number Placeholder 3">
            <a:extLst>
              <a:ext uri="{FF2B5EF4-FFF2-40B4-BE49-F238E27FC236}">
                <a16:creationId xmlns:a16="http://schemas.microsoft.com/office/drawing/2014/main" id="{D713A125-9BBF-43E5-BA94-EECB165960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D8C7998-AD5D-4E33-B261-7DAA874C83CB}" type="slidenum">
              <a:rPr lang="en-US" altLang="en-US"/>
              <a:pPr/>
              <a:t>19</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a:extLst>
              <a:ext uri="{FF2B5EF4-FFF2-40B4-BE49-F238E27FC236}">
                <a16:creationId xmlns:a16="http://schemas.microsoft.com/office/drawing/2014/main" id="{DA815103-51AF-4B74-874C-474FFA1D1F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0" name="Notes Placeholder 2">
            <a:extLst>
              <a:ext uri="{FF2B5EF4-FFF2-40B4-BE49-F238E27FC236}">
                <a16:creationId xmlns:a16="http://schemas.microsoft.com/office/drawing/2014/main" id="{67B119F2-1410-4892-8C49-603778522A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24931" name="Slide Number Placeholder 3">
            <a:extLst>
              <a:ext uri="{FF2B5EF4-FFF2-40B4-BE49-F238E27FC236}">
                <a16:creationId xmlns:a16="http://schemas.microsoft.com/office/drawing/2014/main" id="{C2861BA3-5540-4BD7-A2E5-43884F4566B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1D81F09-8F2E-4B13-B14D-5285C73DEEE1}" type="slidenum">
              <a:rPr lang="en-US" altLang="en-US"/>
              <a:pPr/>
              <a:t>29</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a:extLst>
              <a:ext uri="{FF2B5EF4-FFF2-40B4-BE49-F238E27FC236}">
                <a16:creationId xmlns:a16="http://schemas.microsoft.com/office/drawing/2014/main" id="{166E00A5-BBBA-4561-9006-C87859D813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8" name="Notes Placeholder 2">
            <a:extLst>
              <a:ext uri="{FF2B5EF4-FFF2-40B4-BE49-F238E27FC236}">
                <a16:creationId xmlns:a16="http://schemas.microsoft.com/office/drawing/2014/main" id="{1C37C48E-478D-425D-801C-B0B6234470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26979" name="Slide Number Placeholder 3">
            <a:extLst>
              <a:ext uri="{FF2B5EF4-FFF2-40B4-BE49-F238E27FC236}">
                <a16:creationId xmlns:a16="http://schemas.microsoft.com/office/drawing/2014/main" id="{23FEA710-A08F-4BC5-88E2-F57BBF31EA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7E2158A-A270-4E0C-993B-C8E2B3D03DA8}" type="slidenum">
              <a:rPr lang="en-US" altLang="en-US"/>
              <a:pPr/>
              <a:t>30</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a:extLst>
              <a:ext uri="{FF2B5EF4-FFF2-40B4-BE49-F238E27FC236}">
                <a16:creationId xmlns:a16="http://schemas.microsoft.com/office/drawing/2014/main" id="{EDD75F98-A4CB-4A1F-8583-456B49D213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6" name="Notes Placeholder 2">
            <a:extLst>
              <a:ext uri="{FF2B5EF4-FFF2-40B4-BE49-F238E27FC236}">
                <a16:creationId xmlns:a16="http://schemas.microsoft.com/office/drawing/2014/main" id="{42DB2814-46CF-4AC9-98E0-D1C49D554B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29027" name="Slide Number Placeholder 3">
            <a:extLst>
              <a:ext uri="{FF2B5EF4-FFF2-40B4-BE49-F238E27FC236}">
                <a16:creationId xmlns:a16="http://schemas.microsoft.com/office/drawing/2014/main" id="{88DA2969-B4A5-47AE-92E0-FAE24583887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2DCED29-EC7F-4804-B07E-E539A9656BC9}" type="slidenum">
              <a:rPr lang="en-US" altLang="en-US"/>
              <a:pPr/>
              <a:t>31</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E8A27540-DA07-4103-A85E-9E8061D48020}"/>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E5DF653-B66A-42FB-AE10-6AE7029A63A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71457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20EA10-97D7-4069-BFA0-912C49D6748A}"/>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sp>
        <p:nvSpPr>
          <p:cNvPr id="4" name="TextBox 3">
            <a:extLst>
              <a:ext uri="{FF2B5EF4-FFF2-40B4-BE49-F238E27FC236}">
                <a16:creationId xmlns:a16="http://schemas.microsoft.com/office/drawing/2014/main" id="{45BCFE1A-3F25-4535-ABF3-5F7C4EDE8DF4}"/>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pic>
        <p:nvPicPr>
          <p:cNvPr id="5" name="Picture 7">
            <a:extLst>
              <a:ext uri="{FF2B5EF4-FFF2-40B4-BE49-F238E27FC236}">
                <a16:creationId xmlns:a16="http://schemas.microsoft.com/office/drawing/2014/main" id="{9526E5EA-FE42-422F-980A-727ED09C746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AB3E73E-44B1-4F7C-8E89-6F6D68AE30D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905833F8-8DB9-4A88-9124-66DC01EFF44B}"/>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262F1E03-5416-4EF7-B974-1A09A487E23A}" type="slidenum">
              <a:rPr lang="en-US" altLang="en-US"/>
              <a:pPr/>
              <a:t>‹#›</a:t>
            </a:fld>
            <a:endParaRPr lang="en-US" altLang="en-US"/>
          </a:p>
        </p:txBody>
      </p:sp>
    </p:spTree>
    <p:extLst>
      <p:ext uri="{BB962C8B-B14F-4D97-AF65-F5344CB8AC3E}">
        <p14:creationId xmlns:p14="http://schemas.microsoft.com/office/powerpoint/2010/main" val="364653057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F8683963-CE40-43F2-91A3-200E0605D0D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466231543"/>
      </p:ext>
    </p:extLst>
  </p:cSld>
  <p:clrMapOvr>
    <a:masterClrMapping/>
  </p:clrMapOvr>
  <p:transition spd="slow"/>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09132317-76EA-4DC1-84EF-70FA43647BE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lvl1pPr>
              <a:defRPr>
                <a:latin typeface="Arial" panose="020B0604020202020204" pitchFamily="34" charset="0"/>
              </a:defRPr>
            </a:lvl1p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84247999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2E1A76F-7422-4F34-92C7-AC0BD933997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DCEEFE0E-F053-445B-BA2A-836CED01DA9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EC323F3-3483-4BA3-8AB4-344345BE6E8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A130DD51-1F68-4012-883E-4B930DD4BC59}"/>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CB8EDFBA-61E2-4C3A-B4FF-111C37E91BE8}" type="slidenum">
              <a:rPr lang="en-US" altLang="en-US"/>
              <a:pPr/>
              <a:t>‹#›</a:t>
            </a:fld>
            <a:endParaRPr lang="en-US" altLang="en-US"/>
          </a:p>
        </p:txBody>
      </p:sp>
    </p:spTree>
    <p:extLst>
      <p:ext uri="{BB962C8B-B14F-4D97-AF65-F5344CB8AC3E}">
        <p14:creationId xmlns:p14="http://schemas.microsoft.com/office/powerpoint/2010/main" val="40687014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9248591-25D3-4DBE-928D-00D52A7EC4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B5761906-C61C-40EE-9F8B-22A4B436BC0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61FF326-23C2-438A-B75A-6EBB740871A3}"/>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7B31D2B9-2E2C-472F-9103-C851ABEA04B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ECD53D7A-A1C4-488A-B223-AEF2ECD05CC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1B7D2C22-3129-4998-A192-8FE0A9FC381D}"/>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DC9446E5-214C-437E-A4C8-3752D5D45DBC}"/>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1FF937D4-76EE-4261-9A8D-58888BC41677}" type="slidenum">
              <a:rPr lang="en-US" altLang="en-US"/>
              <a:pPr/>
              <a:t>‹#›</a:t>
            </a:fld>
            <a:endParaRPr lang="en-US" altLang="en-US"/>
          </a:p>
        </p:txBody>
      </p:sp>
    </p:spTree>
    <p:extLst>
      <p:ext uri="{BB962C8B-B14F-4D97-AF65-F5344CB8AC3E}">
        <p14:creationId xmlns:p14="http://schemas.microsoft.com/office/powerpoint/2010/main" val="1985402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D8FD357-B9A7-4486-A64C-45E021CA177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C8D3FDC-F97D-4FBE-B18F-77C9A0030287}"/>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4183D0DB-4B4C-486E-8CC8-2857E33E33CB}"/>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90DC26C4-DA35-4565-9B01-2669710BDB83}" type="slidenum">
              <a:rPr lang="en-US" altLang="en-US"/>
              <a:pPr/>
              <a:t>‹#›</a:t>
            </a:fld>
            <a:endParaRPr lang="en-US" altLang="en-US"/>
          </a:p>
        </p:txBody>
      </p:sp>
    </p:spTree>
    <p:extLst>
      <p:ext uri="{BB962C8B-B14F-4D97-AF65-F5344CB8AC3E}">
        <p14:creationId xmlns:p14="http://schemas.microsoft.com/office/powerpoint/2010/main" val="15382638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8236A48-7AE8-447A-8910-FB9B818012A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13B9229-E46C-46D0-8359-865BAE84BF5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15FAF63-18B9-4F20-B852-85B0DADA2A6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50F37526-3127-49F1-AD87-07932A42C78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81EDD288-881E-4801-9E40-ED550E85341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E72E9559-3416-4A4B-8FCE-5E017D1A8BB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46E112B-5B7C-438C-ADD8-7414239C2C1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F552B107-A409-4544-95A7-7830D8A59904}"/>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7C90669A-7B4F-487F-8586-199B36643DE8}" type="slidenum">
              <a:rPr lang="en-US" altLang="en-US"/>
              <a:pPr/>
              <a:t>‹#›</a:t>
            </a:fld>
            <a:endParaRPr lang="en-US" altLang="en-US"/>
          </a:p>
        </p:txBody>
      </p:sp>
    </p:spTree>
    <p:extLst>
      <p:ext uri="{BB962C8B-B14F-4D97-AF65-F5344CB8AC3E}">
        <p14:creationId xmlns:p14="http://schemas.microsoft.com/office/powerpoint/2010/main" val="6509349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2DE7EC90-6B76-49EC-8308-EF339F4B60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552B89B-4B07-4484-B8CA-77A64332DBBC}"/>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5" name="TextBox 4">
            <a:extLst>
              <a:ext uri="{FF2B5EF4-FFF2-40B4-BE49-F238E27FC236}">
                <a16:creationId xmlns:a16="http://schemas.microsoft.com/office/drawing/2014/main" id="{4563C9F9-28B7-4584-BD06-A8D78D619E70}"/>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6" name="TextBox 5">
            <a:extLst>
              <a:ext uri="{FF2B5EF4-FFF2-40B4-BE49-F238E27FC236}">
                <a16:creationId xmlns:a16="http://schemas.microsoft.com/office/drawing/2014/main" id="{3113F78C-F8EA-4D0D-BC2B-E319B0C8ACD5}"/>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035B0F38-E6AE-4863-AF81-4114795BC4B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0D6BB233-E868-4969-85F2-394205BBA2E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5DE1EB5C-81C1-41E8-95D4-719BD2B7F53E}" type="slidenum">
              <a:rPr lang="en-US" altLang="en-US"/>
              <a:pPr/>
              <a:t>‹#›</a:t>
            </a:fld>
            <a:endParaRPr lang="en-US" altLang="en-US"/>
          </a:p>
        </p:txBody>
      </p:sp>
    </p:spTree>
    <p:extLst>
      <p:ext uri="{BB962C8B-B14F-4D97-AF65-F5344CB8AC3E}">
        <p14:creationId xmlns:p14="http://schemas.microsoft.com/office/powerpoint/2010/main" val="2712594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05EF6BF-24FE-47AF-9D4E-DF329F609DA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3CB6825-3279-4186-BE2F-566C1825B9E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5AFEB1E-211C-4154-86B4-62B19A9C362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2ABCE090-F589-48E4-AC05-89FC625BE1A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80985EE0-2D44-4554-8BD8-BE2D5547FAC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6CDE2150-8CFB-4A57-A7FB-E7ADE54576DB}"/>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CF4C1EA-10C1-45BE-A37F-E6135D4FE5C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75F495C-29E8-46A0-829F-F60C365812FD}" type="slidenum">
              <a:rPr lang="en-US" altLang="en-US"/>
              <a:pPr/>
              <a:t>‹#›</a:t>
            </a:fld>
            <a:endParaRPr lang="en-US" altLang="en-US"/>
          </a:p>
        </p:txBody>
      </p:sp>
    </p:spTree>
    <p:extLst>
      <p:ext uri="{BB962C8B-B14F-4D97-AF65-F5344CB8AC3E}">
        <p14:creationId xmlns:p14="http://schemas.microsoft.com/office/powerpoint/2010/main" val="29302099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678F36-DB4C-4D7D-92A8-82FCD0849A61}"/>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sp>
        <p:nvSpPr>
          <p:cNvPr id="4" name="TextBox 3">
            <a:extLst>
              <a:ext uri="{FF2B5EF4-FFF2-40B4-BE49-F238E27FC236}">
                <a16:creationId xmlns:a16="http://schemas.microsoft.com/office/drawing/2014/main" id="{5F859C50-5BFB-4D42-8CCA-D7850AEF34F3}"/>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pic>
        <p:nvPicPr>
          <p:cNvPr id="5" name="Picture 7">
            <a:extLst>
              <a:ext uri="{FF2B5EF4-FFF2-40B4-BE49-F238E27FC236}">
                <a16:creationId xmlns:a16="http://schemas.microsoft.com/office/drawing/2014/main" id="{CAC203EC-263E-498B-8084-502BE661854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39A8658-11DA-4E59-97D4-DE954C653C82}"/>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72E690C7-CA58-4099-8CCF-EC1A139A56B2}"/>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A7E92652-F996-4950-B522-51ABCC7682DB}" type="slidenum">
              <a:rPr lang="en-US" altLang="en-US"/>
              <a:pPr/>
              <a:t>‹#›</a:t>
            </a:fld>
            <a:endParaRPr lang="en-US" altLang="en-US"/>
          </a:p>
        </p:txBody>
      </p:sp>
    </p:spTree>
    <p:extLst>
      <p:ext uri="{BB962C8B-B14F-4D97-AF65-F5344CB8AC3E}">
        <p14:creationId xmlns:p14="http://schemas.microsoft.com/office/powerpoint/2010/main" val="41185994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5A0B39A2-9B0C-4C2D-90BA-E08291B8BEC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2316EC4-58E5-47C1-9FC6-24A579DEFE89}"/>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32F07ED9-87F9-4DAA-B63B-07324F7642A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026C7D4B-5A14-4B24-895A-A3A3C6571CD0}" type="slidenum">
              <a:rPr lang="en-US" altLang="en-US"/>
              <a:pPr/>
              <a:t>‹#›</a:t>
            </a:fld>
            <a:endParaRPr lang="en-US" altLang="en-US"/>
          </a:p>
        </p:txBody>
      </p:sp>
    </p:spTree>
    <p:extLst>
      <p:ext uri="{BB962C8B-B14F-4D97-AF65-F5344CB8AC3E}">
        <p14:creationId xmlns:p14="http://schemas.microsoft.com/office/powerpoint/2010/main" val="25623175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31B36A7-208C-4087-8D97-3509097B649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80520F27-ECC6-448B-8CFA-DDC6D428C09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E52F74A-64E5-48E0-9A7B-FC699B6AEA4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A3D14F2D-3FE3-421F-B8C3-0EFA53CBBDFC}"/>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1F7E51F1-AF11-44D1-99B1-30C204A42121}"/>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FDB5E795-6EFC-44D2-AD94-08CBEAA3A3C1}"/>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A5FB6DA6-D21B-4ABD-8F91-531A4265323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BBF4D2C8-34C4-4462-AB31-93775FAD0DB4}"/>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C9C5FAC7-2F90-4C33-ADC5-83A2AE2A230C}" type="slidenum">
              <a:rPr lang="en-US" altLang="en-US"/>
              <a:pPr/>
              <a:t>‹#›</a:t>
            </a:fld>
            <a:endParaRPr lang="en-US" altLang="en-US"/>
          </a:p>
        </p:txBody>
      </p:sp>
    </p:spTree>
    <p:extLst>
      <p:ext uri="{BB962C8B-B14F-4D97-AF65-F5344CB8AC3E}">
        <p14:creationId xmlns:p14="http://schemas.microsoft.com/office/powerpoint/2010/main" val="2403661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0209AFFE-9213-41C5-BA8F-557728A08CB7}"/>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A76B3B0-ABAE-47D9-94D7-D65E67A39AB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853531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CD37612F-9619-4DFB-8C1E-27D756F2A7F6}"/>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10" name="Rectangle 9">
            <a:extLst>
              <a:ext uri="{FF2B5EF4-FFF2-40B4-BE49-F238E27FC236}">
                <a16:creationId xmlns:a16="http://schemas.microsoft.com/office/drawing/2014/main" id="{70ABEAB0-7790-4AFC-9F4E-B3130DC65342}"/>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301641899"/>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11D4B744-4F87-4316-9184-09E48318657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4E57D3D-EB4A-4340-ACF6-E3337EBA005F}"/>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5" name="TextBox 4">
            <a:extLst>
              <a:ext uri="{FF2B5EF4-FFF2-40B4-BE49-F238E27FC236}">
                <a16:creationId xmlns:a16="http://schemas.microsoft.com/office/drawing/2014/main" id="{6ACAAA9D-AEA2-474B-8E91-7C5C4E883E1A}"/>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6" name="TextBox 5">
            <a:extLst>
              <a:ext uri="{FF2B5EF4-FFF2-40B4-BE49-F238E27FC236}">
                <a16:creationId xmlns:a16="http://schemas.microsoft.com/office/drawing/2014/main" id="{4E10AE76-C184-466E-8AD2-AA1BA9747FCE}"/>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B4F1E29A-647F-4387-961E-F02294E6356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764E18C-F39D-4C05-940A-742BEE9E8E1F}"/>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B683AEF6-5C0C-4BB1-B9A2-BEC7D0727A4F}" type="slidenum">
              <a:rPr lang="en-US" altLang="en-US"/>
              <a:pPr/>
              <a:t>‹#›</a:t>
            </a:fld>
            <a:endParaRPr lang="en-US" altLang="en-US"/>
          </a:p>
        </p:txBody>
      </p:sp>
    </p:spTree>
    <p:extLst>
      <p:ext uri="{BB962C8B-B14F-4D97-AF65-F5344CB8AC3E}">
        <p14:creationId xmlns:p14="http://schemas.microsoft.com/office/powerpoint/2010/main" val="5743067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0D8705A-F6DB-42ED-8093-93B76E6ED69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0AAF4C00-A45A-41CF-91B2-332482D0FA8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A276659-9045-4567-92F3-EF4525B1273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F4003060-6A7B-4164-94EC-D5C5058C9728}"/>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3EE094BF-AF49-4EE1-9C01-8248D49ED06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04830C6C-8396-4DD1-8C77-B0E3CE82393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78AFAA5F-6B5C-404F-B0FB-B5737E71E95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FF89D71-08E3-4BEC-9660-E849CD36E125}" type="slidenum">
              <a:rPr lang="en-US" altLang="en-US"/>
              <a:pPr/>
              <a:t>‹#›</a:t>
            </a:fld>
            <a:endParaRPr lang="en-US" altLang="en-US"/>
          </a:p>
        </p:txBody>
      </p:sp>
    </p:spTree>
    <p:extLst>
      <p:ext uri="{BB962C8B-B14F-4D97-AF65-F5344CB8AC3E}">
        <p14:creationId xmlns:p14="http://schemas.microsoft.com/office/powerpoint/2010/main" val="2859901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D19504-C4E0-4341-9AF1-A7586ACB00D3}"/>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sp>
        <p:nvSpPr>
          <p:cNvPr id="4" name="TextBox 3">
            <a:extLst>
              <a:ext uri="{FF2B5EF4-FFF2-40B4-BE49-F238E27FC236}">
                <a16:creationId xmlns:a16="http://schemas.microsoft.com/office/drawing/2014/main" id="{2CDAE49A-3605-4E36-A302-4DC8BD080DB5}"/>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pic>
        <p:nvPicPr>
          <p:cNvPr id="5" name="Picture 7">
            <a:extLst>
              <a:ext uri="{FF2B5EF4-FFF2-40B4-BE49-F238E27FC236}">
                <a16:creationId xmlns:a16="http://schemas.microsoft.com/office/drawing/2014/main" id="{0C9087CA-A750-463B-8DA7-0733E6DF576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045903E-BA97-447C-A3D8-F39541CC4BF5}"/>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8A34A6DD-104F-4827-9A84-FDE51F7CB787}"/>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DA1ECD8-4DBA-441D-9204-96BB7A94B8E7}" type="slidenum">
              <a:rPr lang="en-US" altLang="en-US"/>
              <a:pPr/>
              <a:t>‹#›</a:t>
            </a:fld>
            <a:endParaRPr lang="en-US" altLang="en-US"/>
          </a:p>
        </p:txBody>
      </p:sp>
    </p:spTree>
    <p:extLst>
      <p:ext uri="{BB962C8B-B14F-4D97-AF65-F5344CB8AC3E}">
        <p14:creationId xmlns:p14="http://schemas.microsoft.com/office/powerpoint/2010/main" val="19369792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8EBB848-FE2B-4B17-B664-7DDF0329C2F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D6F05DA2-C385-491C-B89D-DAEDB16B5470}"/>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B8F2B759-B82B-40DE-A2CE-17E73C07E98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8533552-1396-42DE-B72F-B54135B25349}" type="slidenum">
              <a:rPr lang="en-US" altLang="en-US"/>
              <a:pPr/>
              <a:t>‹#›</a:t>
            </a:fld>
            <a:endParaRPr lang="en-US" altLang="en-US"/>
          </a:p>
        </p:txBody>
      </p:sp>
    </p:spTree>
    <p:extLst>
      <p:ext uri="{BB962C8B-B14F-4D97-AF65-F5344CB8AC3E}">
        <p14:creationId xmlns:p14="http://schemas.microsoft.com/office/powerpoint/2010/main" val="38208687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19AA5C6-A9B0-45A7-B8A7-BA9B36F4248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3EC6D64E-9296-47B7-B688-CDD97497ADE6}"/>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BAE00B7-EE75-482F-9A67-753CF99DACA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CB63644E-EFDD-4219-81EE-1586A5F353AC}"/>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0AACA221-8C9A-453B-8FA2-B471B977C8BE}"/>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2CC2346D-550F-4B58-9BF4-16893A0ABD0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5CB34B31-4C41-4BAA-869F-2CF8EE639C2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6C991680-A64F-4CC6-8B1C-6B69B9E2FA6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61691E2-8359-4CFB-AB41-5B21AD0F15D3}" type="slidenum">
              <a:rPr lang="en-US" altLang="en-US"/>
              <a:pPr/>
              <a:t>‹#›</a:t>
            </a:fld>
            <a:endParaRPr lang="en-US" altLang="en-US"/>
          </a:p>
        </p:txBody>
      </p:sp>
    </p:spTree>
    <p:extLst>
      <p:ext uri="{BB962C8B-B14F-4D97-AF65-F5344CB8AC3E}">
        <p14:creationId xmlns:p14="http://schemas.microsoft.com/office/powerpoint/2010/main" val="22313998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E2B78A7C-C16C-445E-8E47-1030BF05D34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80F8D34-FE0B-4A23-A725-DE004F22F17E}"/>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5" name="TextBox 4">
            <a:extLst>
              <a:ext uri="{FF2B5EF4-FFF2-40B4-BE49-F238E27FC236}">
                <a16:creationId xmlns:a16="http://schemas.microsoft.com/office/drawing/2014/main" id="{AADB6DF1-D535-4AB6-8B4B-93706F3FCB28}"/>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6" name="TextBox 5">
            <a:extLst>
              <a:ext uri="{FF2B5EF4-FFF2-40B4-BE49-F238E27FC236}">
                <a16:creationId xmlns:a16="http://schemas.microsoft.com/office/drawing/2014/main" id="{D2805377-75C3-49BE-BA7F-E8F5FD14748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40D374DF-7355-443B-A2CF-004564ACDF7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0796AEFC-406A-46DE-9D5D-C7FF0E26B23F}"/>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5DFD13F3-F2D0-401A-8C01-CC0BAAD00062}" type="slidenum">
              <a:rPr lang="en-US" altLang="en-US"/>
              <a:pPr/>
              <a:t>‹#›</a:t>
            </a:fld>
            <a:endParaRPr lang="en-US" altLang="en-US"/>
          </a:p>
        </p:txBody>
      </p:sp>
    </p:spTree>
    <p:extLst>
      <p:ext uri="{BB962C8B-B14F-4D97-AF65-F5344CB8AC3E}">
        <p14:creationId xmlns:p14="http://schemas.microsoft.com/office/powerpoint/2010/main" val="30120732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639A6E3-26FB-40E3-AFFD-631D87CF79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300AE8FC-5CCF-4FE5-AF6F-568CF9DD665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0942E01-5E31-4150-8C5E-F3920B8ABD3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0A9F8278-92A4-460A-991D-ECD77463A86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4B705528-3FF5-4442-95F5-D35BE07CF68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C59BC60C-6AA6-4A07-8967-BCD906942487}"/>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6B59064-6CA3-4A44-AC79-3A314F52F8CC}"/>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563AAB91-3CCC-44BB-8594-4CE2D8EE7CF9}" type="slidenum">
              <a:rPr lang="en-US" altLang="en-US"/>
              <a:pPr/>
              <a:t>‹#›</a:t>
            </a:fld>
            <a:endParaRPr lang="en-US" altLang="en-US"/>
          </a:p>
        </p:txBody>
      </p:sp>
    </p:spTree>
    <p:extLst>
      <p:ext uri="{BB962C8B-B14F-4D97-AF65-F5344CB8AC3E}">
        <p14:creationId xmlns:p14="http://schemas.microsoft.com/office/powerpoint/2010/main" val="12811955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F30AB1-2B1F-40F7-935F-C6E22936599B}"/>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sp>
        <p:nvSpPr>
          <p:cNvPr id="4" name="TextBox 3">
            <a:extLst>
              <a:ext uri="{FF2B5EF4-FFF2-40B4-BE49-F238E27FC236}">
                <a16:creationId xmlns:a16="http://schemas.microsoft.com/office/drawing/2014/main" id="{24E5040C-2B17-4068-8F68-89F100505D4D}"/>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pic>
        <p:nvPicPr>
          <p:cNvPr id="5" name="Picture 7">
            <a:extLst>
              <a:ext uri="{FF2B5EF4-FFF2-40B4-BE49-F238E27FC236}">
                <a16:creationId xmlns:a16="http://schemas.microsoft.com/office/drawing/2014/main" id="{DB3C7EF0-163D-4C5C-8510-722206BDC68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DF9F103-4CD9-4248-8419-49C0CCDB76C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E875C710-672D-429B-8AA1-FA5910871DBE}"/>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7DC2CF4-FEA8-4914-A660-CDE0C2F66659}" type="slidenum">
              <a:rPr lang="en-US" altLang="en-US"/>
              <a:pPr/>
              <a:t>‹#›</a:t>
            </a:fld>
            <a:endParaRPr lang="en-US" altLang="en-US"/>
          </a:p>
        </p:txBody>
      </p:sp>
    </p:spTree>
    <p:extLst>
      <p:ext uri="{BB962C8B-B14F-4D97-AF65-F5344CB8AC3E}">
        <p14:creationId xmlns:p14="http://schemas.microsoft.com/office/powerpoint/2010/main" val="16058034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3BAAD7CB-3510-4124-9596-F995C9CBBCD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51B3510-66EC-4E05-9C6A-A91BFA9EE493}"/>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CCC771C3-5FF8-46E8-BCB1-E99E031D74F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80A3DF7-7609-47BE-B896-8013D341DECE}" type="slidenum">
              <a:rPr lang="en-US" altLang="en-US"/>
              <a:pPr/>
              <a:t>‹#›</a:t>
            </a:fld>
            <a:endParaRPr lang="en-US" altLang="en-US"/>
          </a:p>
        </p:txBody>
      </p:sp>
    </p:spTree>
    <p:extLst>
      <p:ext uri="{BB962C8B-B14F-4D97-AF65-F5344CB8AC3E}">
        <p14:creationId xmlns:p14="http://schemas.microsoft.com/office/powerpoint/2010/main" val="2424885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BE117F4-616F-4869-9CE9-5FA5B009092E}"/>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2565422-45E9-4DFF-BF81-7DBBE812561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109085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BE35790-233D-406A-BB93-483743F5F9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02A331B-4D9B-4ED6-BBE2-15CA3E644ED3}"/>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1A42AAD-055B-46E6-9A7C-850FDC3EB2B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E9DF3263-27F4-4E23-94F4-22CD0EDBFF5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E91C3896-DB28-4A72-8447-94D29B9D193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35346C4D-ECBF-4ADC-AFE7-096276509671}"/>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509197A5-A106-46ED-BC14-DA8874CE63A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4E94B64D-EEA6-4E65-B8D6-B28F30313630}"/>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A8FC8959-32DE-4B6E-877A-FE97C0114C02}" type="slidenum">
              <a:rPr lang="en-US" altLang="en-US"/>
              <a:pPr/>
              <a:t>‹#›</a:t>
            </a:fld>
            <a:endParaRPr lang="en-US" altLang="en-US"/>
          </a:p>
        </p:txBody>
      </p:sp>
    </p:spTree>
    <p:extLst>
      <p:ext uri="{BB962C8B-B14F-4D97-AF65-F5344CB8AC3E}">
        <p14:creationId xmlns:p14="http://schemas.microsoft.com/office/powerpoint/2010/main" val="42185926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6814F347-B137-4439-9F24-70DA273716E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F364526A-D355-485D-818E-8BC075B665A7}"/>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5" name="TextBox 4">
            <a:extLst>
              <a:ext uri="{FF2B5EF4-FFF2-40B4-BE49-F238E27FC236}">
                <a16:creationId xmlns:a16="http://schemas.microsoft.com/office/drawing/2014/main" id="{BFB322D9-F3B1-4D15-A6AB-13163D5F88B8}"/>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6" name="TextBox 5">
            <a:extLst>
              <a:ext uri="{FF2B5EF4-FFF2-40B4-BE49-F238E27FC236}">
                <a16:creationId xmlns:a16="http://schemas.microsoft.com/office/drawing/2014/main" id="{B68C0E69-EE14-44B0-B7C8-537769DCA49A}"/>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26ECBCD1-53E5-43BC-B6B6-DCB4129C485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2F4FE98E-B0B2-4C29-812C-2813546917BA}"/>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4ECE09F-B590-422A-AE8F-4A22F561B7E5}" type="slidenum">
              <a:rPr lang="en-US" altLang="en-US"/>
              <a:pPr/>
              <a:t>‹#›</a:t>
            </a:fld>
            <a:endParaRPr lang="en-US" altLang="en-US"/>
          </a:p>
        </p:txBody>
      </p:sp>
    </p:spTree>
    <p:extLst>
      <p:ext uri="{BB962C8B-B14F-4D97-AF65-F5344CB8AC3E}">
        <p14:creationId xmlns:p14="http://schemas.microsoft.com/office/powerpoint/2010/main" val="23582363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4950F0B-8864-461E-A862-CEBDB2C7FF7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9ECD35DC-2C24-41DB-A946-F5C0F6562E68}"/>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99A8681-F81F-439F-8F32-E9EDB1B3C62C}"/>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EA153A70-2F6B-4E67-96C9-E6D99B9B4DE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36351CEE-1862-4A0F-B62C-13D7202ECC9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362A43E2-DE87-43FB-BFA3-127F865ED5E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2679FEE0-6802-4E8E-AECD-A49F626AFF3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CC239A1D-396B-4922-853A-8DB9FD488929}" type="slidenum">
              <a:rPr lang="en-US" altLang="en-US"/>
              <a:pPr/>
              <a:t>‹#›</a:t>
            </a:fld>
            <a:endParaRPr lang="en-US" altLang="en-US"/>
          </a:p>
        </p:txBody>
      </p:sp>
    </p:spTree>
    <p:extLst>
      <p:ext uri="{BB962C8B-B14F-4D97-AF65-F5344CB8AC3E}">
        <p14:creationId xmlns:p14="http://schemas.microsoft.com/office/powerpoint/2010/main" val="7796914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8C0D13-FA73-45A2-95C2-EF50763DFCF4}"/>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sp>
        <p:nvSpPr>
          <p:cNvPr id="4" name="TextBox 3">
            <a:extLst>
              <a:ext uri="{FF2B5EF4-FFF2-40B4-BE49-F238E27FC236}">
                <a16:creationId xmlns:a16="http://schemas.microsoft.com/office/drawing/2014/main" id="{A0AF801B-9EFC-446A-BE8C-2A5F72F829F0}"/>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pic>
        <p:nvPicPr>
          <p:cNvPr id="5" name="Picture 7">
            <a:extLst>
              <a:ext uri="{FF2B5EF4-FFF2-40B4-BE49-F238E27FC236}">
                <a16:creationId xmlns:a16="http://schemas.microsoft.com/office/drawing/2014/main" id="{D545E113-FB63-4301-AC8A-EA85A16683B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672C54D-0ED6-4A39-98B2-ADBAE08D580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25D68F0F-BD45-4DD0-8EAC-B27FC9F7AC7C}"/>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D72F08C-D3C4-4EDA-9BFD-D7CB405C5863}" type="slidenum">
              <a:rPr lang="en-US" altLang="en-US"/>
              <a:pPr/>
              <a:t>‹#›</a:t>
            </a:fld>
            <a:endParaRPr lang="en-US" altLang="en-US"/>
          </a:p>
        </p:txBody>
      </p:sp>
    </p:spTree>
    <p:extLst>
      <p:ext uri="{BB962C8B-B14F-4D97-AF65-F5344CB8AC3E}">
        <p14:creationId xmlns:p14="http://schemas.microsoft.com/office/powerpoint/2010/main" val="4735694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4280E543-90A4-4D7C-BF1D-7F4CE66D41C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4C0C058-EDBA-4C25-BC36-1CEF9CD3EE7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9CAC66CF-0D87-42B9-8000-BD126B8132B1}"/>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B0E94C2-FE78-4CFA-97C5-3FF70A8E643B}" type="slidenum">
              <a:rPr lang="en-US" altLang="en-US"/>
              <a:pPr/>
              <a:t>‹#›</a:t>
            </a:fld>
            <a:endParaRPr lang="en-US" altLang="en-US"/>
          </a:p>
        </p:txBody>
      </p:sp>
    </p:spTree>
    <p:extLst>
      <p:ext uri="{BB962C8B-B14F-4D97-AF65-F5344CB8AC3E}">
        <p14:creationId xmlns:p14="http://schemas.microsoft.com/office/powerpoint/2010/main" val="1107769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6B8A1D3E-C0AC-4566-A85A-730343D1EE6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D566890F-BC70-4DCC-ADBD-256517FDB9A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73CD763-2F89-4016-9769-83C7ACC2188E}"/>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16CEF590-301D-4BD6-9EF9-E16C13D4F328}"/>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31A477B7-1009-4114-A92D-DAE332F9957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AA3ACF4F-0775-48AF-A2A9-B6E59506B87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4DCBBAF9-D64C-465B-B613-7E5C684A903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7074E1E1-09DA-4A97-846E-A4A712D8A0A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0C6FF567-011B-484D-AF0D-B7CC9BAB5D52}" type="slidenum">
              <a:rPr lang="en-US" altLang="en-US"/>
              <a:pPr/>
              <a:t>‹#›</a:t>
            </a:fld>
            <a:endParaRPr lang="en-US" altLang="en-US"/>
          </a:p>
        </p:txBody>
      </p:sp>
    </p:spTree>
    <p:extLst>
      <p:ext uri="{BB962C8B-B14F-4D97-AF65-F5344CB8AC3E}">
        <p14:creationId xmlns:p14="http://schemas.microsoft.com/office/powerpoint/2010/main" val="22955610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CF19C205-6618-4A73-A53B-A9053235654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04CB938-6132-4A38-AB67-ADAB37D10D6E}"/>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5" name="TextBox 4">
            <a:extLst>
              <a:ext uri="{FF2B5EF4-FFF2-40B4-BE49-F238E27FC236}">
                <a16:creationId xmlns:a16="http://schemas.microsoft.com/office/drawing/2014/main" id="{AE1D29CE-A7C4-4D97-9E46-80BF6BBB4014}"/>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6" name="TextBox 5">
            <a:extLst>
              <a:ext uri="{FF2B5EF4-FFF2-40B4-BE49-F238E27FC236}">
                <a16:creationId xmlns:a16="http://schemas.microsoft.com/office/drawing/2014/main" id="{2CBD92F0-C69D-4D67-BFD5-11B33365D30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FA4F1908-18EF-4ADF-B3EF-A4F618A3565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651328E9-586D-4892-9BBF-86EB9141EDA9}"/>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79D7ECB9-67E4-4878-A9B6-DA78E2932592}" type="slidenum">
              <a:rPr lang="en-US" altLang="en-US"/>
              <a:pPr/>
              <a:t>‹#›</a:t>
            </a:fld>
            <a:endParaRPr lang="en-US" altLang="en-US"/>
          </a:p>
        </p:txBody>
      </p:sp>
    </p:spTree>
    <p:extLst>
      <p:ext uri="{BB962C8B-B14F-4D97-AF65-F5344CB8AC3E}">
        <p14:creationId xmlns:p14="http://schemas.microsoft.com/office/powerpoint/2010/main" val="11455218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FD1DAB8-240D-4CD5-98A3-8AD8118794A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C716FBB-7A67-4E74-BCEC-A3BE638355F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35B26E2-932E-4A51-9F22-119A5CDC1309}"/>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FF760E06-D1CB-4099-8427-776DE287613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20D2D9A9-7920-47CC-AB36-B878CD2C6E02}"/>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99EF4618-06C2-4A34-B7CC-B56273C8EC2C}"/>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D65F2CD-C948-4326-B6D4-9EE855179D45}"/>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4F1A595E-74A4-4A5F-8515-A8DC92D22673}" type="slidenum">
              <a:rPr lang="en-US" altLang="en-US"/>
              <a:pPr/>
              <a:t>‹#›</a:t>
            </a:fld>
            <a:endParaRPr lang="en-US" altLang="en-US"/>
          </a:p>
        </p:txBody>
      </p:sp>
    </p:spTree>
    <p:extLst>
      <p:ext uri="{BB962C8B-B14F-4D97-AF65-F5344CB8AC3E}">
        <p14:creationId xmlns:p14="http://schemas.microsoft.com/office/powerpoint/2010/main" val="258289875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68D5BE9-E5C7-4812-A712-19FD65267353}"/>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sp>
        <p:nvSpPr>
          <p:cNvPr id="4" name="TextBox 3">
            <a:extLst>
              <a:ext uri="{FF2B5EF4-FFF2-40B4-BE49-F238E27FC236}">
                <a16:creationId xmlns:a16="http://schemas.microsoft.com/office/drawing/2014/main" id="{32DB2654-29F9-4705-A375-07E16E1A32F3}"/>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pic>
        <p:nvPicPr>
          <p:cNvPr id="5" name="Picture 7">
            <a:extLst>
              <a:ext uri="{FF2B5EF4-FFF2-40B4-BE49-F238E27FC236}">
                <a16:creationId xmlns:a16="http://schemas.microsoft.com/office/drawing/2014/main" id="{1799F682-0DBE-4656-8E58-6F7F29EB242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18B639E1-17C0-4123-B3CE-75A8CDF8C56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460EB871-7DB3-4A4E-BFFD-A951AC5E6EEF}"/>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A22C3E0-E350-4FE3-836D-95F3A26D0D0A}" type="slidenum">
              <a:rPr lang="en-US" altLang="en-US"/>
              <a:pPr/>
              <a:t>‹#›</a:t>
            </a:fld>
            <a:endParaRPr lang="en-US" altLang="en-US"/>
          </a:p>
        </p:txBody>
      </p:sp>
    </p:spTree>
    <p:extLst>
      <p:ext uri="{BB962C8B-B14F-4D97-AF65-F5344CB8AC3E}">
        <p14:creationId xmlns:p14="http://schemas.microsoft.com/office/powerpoint/2010/main" val="33626102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2C81C1D9-6AB1-4455-93FB-D4B4D602B1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68D0CC6-D56A-4471-9560-B1BC0C7246EA}"/>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12C92FFC-7B3E-4DEF-8BEF-FE01A4D2F6E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C3690C8-AFB5-4781-A21F-F9F76CAB52F9}" type="slidenum">
              <a:rPr lang="en-US" altLang="en-US"/>
              <a:pPr/>
              <a:t>‹#›</a:t>
            </a:fld>
            <a:endParaRPr lang="en-US" altLang="en-US"/>
          </a:p>
        </p:txBody>
      </p:sp>
    </p:spTree>
    <p:extLst>
      <p:ext uri="{BB962C8B-B14F-4D97-AF65-F5344CB8AC3E}">
        <p14:creationId xmlns:p14="http://schemas.microsoft.com/office/powerpoint/2010/main" val="1267034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57EB324-C0EA-40D5-923C-3F8E467709A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9034BA7-A256-4504-AE77-2A8C5371500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061306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F66B04D-CA1F-4F0A-902C-4863438181B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34C1B45-0FEC-4473-AC81-51100856D17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D91B198-90C9-4BED-AD73-580219DED89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32B8CE49-D883-4FB8-815C-64716A28387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258AB73E-B56B-4F4B-A6B3-CA65A83401F4}"/>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48C395FA-BB51-4C90-9B42-5A0757BE7E56}"/>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2668ECEB-80F5-4219-85CA-F8F389826EA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0ADDE4A8-A743-4AC8-B496-EE7E2F7A6E5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B933CCBF-D554-4356-AC04-617231C629D3}" type="slidenum">
              <a:rPr lang="en-US" altLang="en-US"/>
              <a:pPr/>
              <a:t>‹#›</a:t>
            </a:fld>
            <a:endParaRPr lang="en-US" altLang="en-US"/>
          </a:p>
        </p:txBody>
      </p:sp>
    </p:spTree>
    <p:extLst>
      <p:ext uri="{BB962C8B-B14F-4D97-AF65-F5344CB8AC3E}">
        <p14:creationId xmlns:p14="http://schemas.microsoft.com/office/powerpoint/2010/main" val="41128416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56CD61AA-1DFE-4805-8B8A-37E0E9C73EB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20ADDF2-41C5-4FE9-A21A-1D573F887B77}"/>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5" name="TextBox 4">
            <a:extLst>
              <a:ext uri="{FF2B5EF4-FFF2-40B4-BE49-F238E27FC236}">
                <a16:creationId xmlns:a16="http://schemas.microsoft.com/office/drawing/2014/main" id="{2920EF45-92E1-4E99-8DEF-D0E53A415CF2}"/>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6" name="TextBox 5">
            <a:extLst>
              <a:ext uri="{FF2B5EF4-FFF2-40B4-BE49-F238E27FC236}">
                <a16:creationId xmlns:a16="http://schemas.microsoft.com/office/drawing/2014/main" id="{CBD4DBAC-FAB3-4838-B5F2-03C7F27D4783}"/>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284185F0-7FDA-49C2-905B-08C1930FF3C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188CD40F-9B56-4526-B888-5888F5349694}"/>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619596A-4CE5-4316-8DC7-93AF7D6CDC2A}" type="slidenum">
              <a:rPr lang="en-US" altLang="en-US"/>
              <a:pPr/>
              <a:t>‹#›</a:t>
            </a:fld>
            <a:endParaRPr lang="en-US" altLang="en-US"/>
          </a:p>
        </p:txBody>
      </p:sp>
    </p:spTree>
    <p:extLst>
      <p:ext uri="{BB962C8B-B14F-4D97-AF65-F5344CB8AC3E}">
        <p14:creationId xmlns:p14="http://schemas.microsoft.com/office/powerpoint/2010/main" val="8667600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A1E5A87-0812-4834-8EF7-2A327D16C3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29E0F099-BA33-422C-93C2-D02FA81179C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E399D26-5399-4457-810D-E6B43FC91B3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B27771E6-737E-42FF-8AA0-F150F4648B3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C1506BB0-9378-4DDD-AFDD-15CCE5FD8904}"/>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7FC368CE-22A6-49E8-948D-8A6BEEA35B4C}"/>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1D9C9553-9BF9-4877-9A51-479D17619C62}"/>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A7FF359-2D91-428E-A52E-3947C8DB4A79}" type="slidenum">
              <a:rPr lang="en-US" altLang="en-US"/>
              <a:pPr/>
              <a:t>‹#›</a:t>
            </a:fld>
            <a:endParaRPr lang="en-US" altLang="en-US"/>
          </a:p>
        </p:txBody>
      </p:sp>
    </p:spTree>
    <p:extLst>
      <p:ext uri="{BB962C8B-B14F-4D97-AF65-F5344CB8AC3E}">
        <p14:creationId xmlns:p14="http://schemas.microsoft.com/office/powerpoint/2010/main" val="14806416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BD31DF-02BB-48D1-82D1-ADC5E68DEAD5}"/>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sp>
        <p:nvSpPr>
          <p:cNvPr id="4" name="TextBox 3">
            <a:extLst>
              <a:ext uri="{FF2B5EF4-FFF2-40B4-BE49-F238E27FC236}">
                <a16:creationId xmlns:a16="http://schemas.microsoft.com/office/drawing/2014/main" id="{DE046A9F-59A6-41FC-9D88-6D4C06EDF8D6}"/>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pic>
        <p:nvPicPr>
          <p:cNvPr id="5" name="Picture 6">
            <a:extLst>
              <a:ext uri="{FF2B5EF4-FFF2-40B4-BE49-F238E27FC236}">
                <a16:creationId xmlns:a16="http://schemas.microsoft.com/office/drawing/2014/main" id="{E013F41F-947E-4CAC-BBD0-0DA340DDEC4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358096B1-EDC2-4AF9-8576-3C45EDED9010}"/>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50B4476F-295B-4CFD-9F7C-F0C2FDC6046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89F3047-4AEC-40B1-8BEE-5DF9226A647E}" type="slidenum">
              <a:rPr lang="en-US" altLang="en-US"/>
              <a:pPr/>
              <a:t>‹#›</a:t>
            </a:fld>
            <a:endParaRPr lang="en-US" altLang="en-US"/>
          </a:p>
        </p:txBody>
      </p:sp>
    </p:spTree>
    <p:extLst>
      <p:ext uri="{BB962C8B-B14F-4D97-AF65-F5344CB8AC3E}">
        <p14:creationId xmlns:p14="http://schemas.microsoft.com/office/powerpoint/2010/main" val="27819373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DD5EFC1F-4466-4A69-8E2B-4ACD54163F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8DE2717-525A-452A-9675-957BF372565A}"/>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2FA24C07-0EC8-4000-ABD2-32BBF9C00317}"/>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5BFF536F-5051-42BB-A8D8-880FB420E9B5}" type="slidenum">
              <a:rPr lang="en-US" altLang="en-US"/>
              <a:pPr/>
              <a:t>‹#›</a:t>
            </a:fld>
            <a:endParaRPr lang="en-US" altLang="en-US"/>
          </a:p>
        </p:txBody>
      </p:sp>
    </p:spTree>
    <p:extLst>
      <p:ext uri="{BB962C8B-B14F-4D97-AF65-F5344CB8AC3E}">
        <p14:creationId xmlns:p14="http://schemas.microsoft.com/office/powerpoint/2010/main" val="15425633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228D14D-35C3-423E-B5E7-65DF08E6F5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F4F636D-6864-4B56-A568-9F340BC243B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A7D616F-9E53-4404-853C-4EBDEDE29798}"/>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3A38CE46-8F2F-4923-B173-17FB59AED21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867473F3-3703-4B3B-9C72-B5CB6FDDCD2F}"/>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D1249722-EC5F-4446-9620-29607CCF8FC6}"/>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C7042C80-22FB-4694-AD95-9AEA790646D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6E2E1488-1851-4353-9230-8A95263213D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D03961C-CCEA-4CC9-A063-DBEC41900855}" type="slidenum">
              <a:rPr lang="en-US" altLang="en-US"/>
              <a:pPr/>
              <a:t>‹#›</a:t>
            </a:fld>
            <a:endParaRPr lang="en-US" altLang="en-US"/>
          </a:p>
        </p:txBody>
      </p:sp>
    </p:spTree>
    <p:extLst>
      <p:ext uri="{BB962C8B-B14F-4D97-AF65-F5344CB8AC3E}">
        <p14:creationId xmlns:p14="http://schemas.microsoft.com/office/powerpoint/2010/main" val="19717574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12DE3837-C778-4E1F-B2D0-7F7B16A0BF4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300BCDF3-CA86-4831-9F67-B8DC649DEAB5}"/>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5" name="TextBox 4">
            <a:extLst>
              <a:ext uri="{FF2B5EF4-FFF2-40B4-BE49-F238E27FC236}">
                <a16:creationId xmlns:a16="http://schemas.microsoft.com/office/drawing/2014/main" id="{953546E1-419E-495A-B64A-CF067DB146D9}"/>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6" name="TextBox 5">
            <a:extLst>
              <a:ext uri="{FF2B5EF4-FFF2-40B4-BE49-F238E27FC236}">
                <a16:creationId xmlns:a16="http://schemas.microsoft.com/office/drawing/2014/main" id="{6C33C149-68B3-4178-8562-4AA42CA18C55}"/>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35916CA1-A128-409C-8FD8-935FA15D1D1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1FD2B118-C6D4-4E9F-ABC4-DF529DFA5898}"/>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38F4C43-C484-4063-ABF8-A346B7AAB3C7}" type="slidenum">
              <a:rPr lang="en-US" altLang="en-US"/>
              <a:pPr/>
              <a:t>‹#›</a:t>
            </a:fld>
            <a:endParaRPr lang="en-US" altLang="en-US"/>
          </a:p>
        </p:txBody>
      </p:sp>
    </p:spTree>
    <p:extLst>
      <p:ext uri="{BB962C8B-B14F-4D97-AF65-F5344CB8AC3E}">
        <p14:creationId xmlns:p14="http://schemas.microsoft.com/office/powerpoint/2010/main" val="154528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5B97580-ACB9-4439-849B-775E4201FD2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937E202B-FD80-44B0-A5CC-FDF1F4C72BD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0F2CA17-A11C-45DF-9E08-75A935EFC7A2}"/>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3D042EE6-F818-447F-8AFE-3E961BDE8E3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D0B8DFC8-444B-4265-99E0-C2A8A7B66FB5}"/>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A6A13C0C-D1E3-486F-8990-D62E072D1E16}"/>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14480B1A-97D2-4B88-B615-AD03EC14070F}"/>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0B907F5-03CB-4022-8C43-73593AEB9E42}" type="slidenum">
              <a:rPr lang="en-US" altLang="en-US"/>
              <a:pPr/>
              <a:t>‹#›</a:t>
            </a:fld>
            <a:endParaRPr lang="en-US" altLang="en-US"/>
          </a:p>
        </p:txBody>
      </p:sp>
    </p:spTree>
    <p:extLst>
      <p:ext uri="{BB962C8B-B14F-4D97-AF65-F5344CB8AC3E}">
        <p14:creationId xmlns:p14="http://schemas.microsoft.com/office/powerpoint/2010/main" val="6750743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D36C75-06BE-4438-96B0-ED2586107B75}"/>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sp>
        <p:nvSpPr>
          <p:cNvPr id="4" name="TextBox 3">
            <a:extLst>
              <a:ext uri="{FF2B5EF4-FFF2-40B4-BE49-F238E27FC236}">
                <a16:creationId xmlns:a16="http://schemas.microsoft.com/office/drawing/2014/main" id="{C3EB84CF-F356-4F40-9BB2-B4BEFAE46EA3}"/>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sz="1000"/>
          </a:p>
        </p:txBody>
      </p:sp>
      <p:pic>
        <p:nvPicPr>
          <p:cNvPr id="5" name="Picture 7">
            <a:extLst>
              <a:ext uri="{FF2B5EF4-FFF2-40B4-BE49-F238E27FC236}">
                <a16:creationId xmlns:a16="http://schemas.microsoft.com/office/drawing/2014/main" id="{A6006250-51DF-41AC-ABF2-5D91B69BFB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E1FD325-73A1-443F-AF34-FFCEC058BFCB}"/>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0A14F859-4994-4B10-A83A-2A6F38935293}"/>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CC9B4E9B-2012-453B-94F1-A414E0806E75}" type="slidenum">
              <a:rPr lang="en-US" altLang="en-US"/>
              <a:pPr/>
              <a:t>‹#›</a:t>
            </a:fld>
            <a:endParaRPr lang="en-US" altLang="en-US"/>
          </a:p>
        </p:txBody>
      </p:sp>
    </p:spTree>
    <p:extLst>
      <p:ext uri="{BB962C8B-B14F-4D97-AF65-F5344CB8AC3E}">
        <p14:creationId xmlns:p14="http://schemas.microsoft.com/office/powerpoint/2010/main" val="23402764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70C921AC-EA8B-4B36-AEBB-0A920910168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0B58CAC-F0F2-4CB8-A195-836456E0A8E8}"/>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4EA3544D-E603-4075-B16F-A88C39F19D9B}"/>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1B3C091A-430D-4CB5-9440-F6FBEE3DDEB8}" type="slidenum">
              <a:rPr lang="en-US" altLang="en-US"/>
              <a:pPr/>
              <a:t>‹#›</a:t>
            </a:fld>
            <a:endParaRPr lang="en-US" altLang="en-US"/>
          </a:p>
        </p:txBody>
      </p:sp>
    </p:spTree>
    <p:extLst>
      <p:ext uri="{BB962C8B-B14F-4D97-AF65-F5344CB8AC3E}">
        <p14:creationId xmlns:p14="http://schemas.microsoft.com/office/powerpoint/2010/main" val="3128672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5E8490A-1686-4171-9B2C-90652AF7881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76902285"/>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08129A2-78A5-4D9A-A3E8-F355C64F1FA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3FC049C8-5BC0-4830-8C13-C840DE317DC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62510A4-5953-4774-A1BB-66A369E06255}"/>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7" name="TextBox 6">
            <a:extLst>
              <a:ext uri="{FF2B5EF4-FFF2-40B4-BE49-F238E27FC236}">
                <a16:creationId xmlns:a16="http://schemas.microsoft.com/office/drawing/2014/main" id="{529341C4-C5B8-493E-B528-5A441F7AEFD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8" name="TextBox 10">
            <a:extLst>
              <a:ext uri="{FF2B5EF4-FFF2-40B4-BE49-F238E27FC236}">
                <a16:creationId xmlns:a16="http://schemas.microsoft.com/office/drawing/2014/main" id="{01864E0A-CFE0-4B11-9DF3-16A0CAB1F52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9" name="TextBox 8">
            <a:extLst>
              <a:ext uri="{FF2B5EF4-FFF2-40B4-BE49-F238E27FC236}">
                <a16:creationId xmlns:a16="http://schemas.microsoft.com/office/drawing/2014/main" id="{456D9D98-C928-4AB1-A900-19AE7EE964E5}"/>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algn="ctr" eaLnBrk="1" hangingPunct="1">
              <a:defRPr/>
            </a:pPr>
            <a:r>
              <a:rPr lang="en-US" altLang="en-US" sz="800" dirty="0">
                <a:ea typeface="Arial" charset="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2DA001F9-5C4C-4564-B144-A1F72824583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D4251A27-5449-4364-9A24-822C5D1BA85F}"/>
              </a:ext>
            </a:extLst>
          </p:cNvPr>
          <p:cNvSpPr>
            <a:spLocks noGrp="1"/>
          </p:cNvSpPr>
          <p:nvPr>
            <p:ph type="sldNum" sz="quarter" idx="10"/>
          </p:nvPr>
        </p:nvSpPr>
        <p:spPr>
          <a:xfrm>
            <a:off x="7010400" y="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1D0E3C4-659C-47C1-9193-A36AA2AEED77}" type="slidenum">
              <a:rPr lang="en-US" altLang="en-US"/>
              <a:pPr/>
              <a:t>‹#›</a:t>
            </a:fld>
            <a:endParaRPr lang="en-US" altLang="en-US"/>
          </a:p>
        </p:txBody>
      </p:sp>
    </p:spTree>
    <p:extLst>
      <p:ext uri="{BB962C8B-B14F-4D97-AF65-F5344CB8AC3E}">
        <p14:creationId xmlns:p14="http://schemas.microsoft.com/office/powerpoint/2010/main" val="39857700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7ECCC45-4BA0-4662-B050-61229092F9BF}"/>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9895C13-AFC6-42D8-BD3C-5371B7B5C2F1}"/>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401900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497D609-DB19-4E21-A4BD-23B66D4F5BA5}"/>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7B6BD11-35B1-494F-9C70-3F79B8C4F2B8}"/>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5956821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FE6D93E-AD55-447A-97BF-F024F51AB2DE}"/>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D719314-59B0-4068-995B-9B02A6407B1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254861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2122BCB3-132F-438A-8721-3555F726A575}"/>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FBFD57C-B5EF-4C05-A855-DF661643CB2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116586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60E8EBA-479A-4774-94C4-30352621FA7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56375500"/>
      </p:ext>
    </p:extLst>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3D7715D-84D7-4C0E-B365-F988AADC75F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483217"/>
      </p:ext>
    </p:extLst>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0E0027B-0056-475C-A32A-7700A9604A3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955981937"/>
      </p:ext>
    </p:extLst>
  </p:cSld>
  <p:clrMapOvr>
    <a:masterClrMapping/>
  </p:clrMapOvr>
  <p:transition spd="slow"/>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64DB23A2-0226-4A3A-B28D-421D4C92E909}"/>
              </a:ext>
            </a:extLst>
          </p:cNvPr>
          <p:cNvSpPr txBox="1">
            <a:spLocks noChangeArrowheads="1"/>
          </p:cNvSpPr>
          <p:nvPr userDrawn="1"/>
        </p:nvSpPr>
        <p:spPr bwMode="auto">
          <a:xfrm>
            <a:off x="0" y="90328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10" name="Rectangle 9">
            <a:extLst>
              <a:ext uri="{FF2B5EF4-FFF2-40B4-BE49-F238E27FC236}">
                <a16:creationId xmlns:a16="http://schemas.microsoft.com/office/drawing/2014/main" id="{DE365AE1-BCF9-42C2-8E09-1D34AE86BAA9}"/>
              </a:ext>
            </a:extLst>
          </p:cNvPr>
          <p:cNvSpPr>
            <a:spLocks noChangeArrowheads="1"/>
          </p:cNvSpPr>
          <p:nvPr userDrawn="1"/>
        </p:nvSpPr>
        <p:spPr bwMode="auto">
          <a:xfrm>
            <a:off x="8802688" y="0"/>
            <a:ext cx="341312" cy="6764338"/>
          </a:xfrm>
          <a:prstGeom prst="rect">
            <a:avLst/>
          </a:prstGeom>
          <a:solidFill>
            <a:srgbClr val="749BCA"/>
          </a:solidFill>
          <a:ln w="9525">
            <a:solidFill>
              <a:srgbClr val="75BEA9"/>
            </a:solidFill>
            <a:miter lim="800000"/>
            <a:headEnd/>
            <a:tailEnd/>
          </a:ln>
          <a:effectLst>
            <a:outerShdw blurRad="40000" dist="23000" dir="5400000" rotWithShape="0">
              <a:srgbClr val="808080">
                <a:alpha val="34998"/>
              </a:srgbClr>
            </a:outerShdw>
          </a:effec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solidFill>
                <a:srgbClr val="FFFFFF"/>
              </a:solidFill>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71600"/>
            <a:ext cx="8229600" cy="5181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20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11752314"/>
      </p:ext>
    </p:extLst>
  </p:cSld>
  <p:clrMapOvr>
    <a:masterClrMapping/>
  </p:clrMapOvr>
  <p:transition spd="med">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18488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D0C1C1E-F2AA-4FE5-800E-1CCF3619B2C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54393886"/>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803346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49485223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778487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4708173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93318053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0288754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953555307"/>
      </p:ext>
    </p:extLst>
  </p:cSld>
  <p:clrMapOvr>
    <a:masterClrMapping/>
  </p:clrMapOvr>
  <p:transition spd="med">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94047539"/>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304960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112835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39AB83F-9C71-4099-A191-B51D5618BCA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508819156"/>
      </p:ext>
    </p:extLst>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499688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698497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922704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706219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309073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749929418"/>
      </p:ext>
    </p:extLst>
  </p:cSld>
  <p:clrMapOvr>
    <a:masterClrMapping/>
  </p:clrMapOvr>
  <p:transition spd="med">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524FB152-C2BA-4EA6-BF7C-5D1B174F4CFA}"/>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80687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A51EDB2-4EEC-4B11-AB62-6F6B12F831C6}"/>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62867479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F9B1AF8D-A2F6-4DDD-8EBA-F02487613180}"/>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6197151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2BFF69D6-E474-443D-B300-A1B383885EEE}"/>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209893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BF6174BC-82B2-4042-A016-2CE2F78FEBE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3A5C9CC-8A81-4EEA-B666-A773EC64F3B0}"/>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5" name="TextBox 4">
            <a:extLst>
              <a:ext uri="{FF2B5EF4-FFF2-40B4-BE49-F238E27FC236}">
                <a16:creationId xmlns:a16="http://schemas.microsoft.com/office/drawing/2014/main" id="{3A4BAB7C-7048-4AD8-8DA8-0E7123AE23BF}"/>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pic>
        <p:nvPicPr>
          <p:cNvPr id="6" name="Picture 2">
            <a:extLst>
              <a:ext uri="{FF2B5EF4-FFF2-40B4-BE49-F238E27FC236}">
                <a16:creationId xmlns:a16="http://schemas.microsoft.com/office/drawing/2014/main" id="{5B27DF44-A47A-4ABC-BE4F-81B7B24428B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70E3DE41-9628-4470-A4B0-D07B680FF0E8}"/>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a:lvl1pPr>
          </a:lstStyle>
          <a:p>
            <a:fld id="{77B9CCE4-CEDA-47CA-BE56-E622AAAE491D}" type="slidenum">
              <a:rPr lang="en-US" altLang="en-US"/>
              <a:pPr/>
              <a:t>‹#›</a:t>
            </a:fld>
            <a:endParaRPr lang="en-US" altLang="en-US"/>
          </a:p>
        </p:txBody>
      </p:sp>
    </p:spTree>
    <p:extLst>
      <p:ext uri="{BB962C8B-B14F-4D97-AF65-F5344CB8AC3E}">
        <p14:creationId xmlns:p14="http://schemas.microsoft.com/office/powerpoint/2010/main" val="212847450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8565567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63041857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53612430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CA5F3AB-838A-4293-93F5-E8B1C8570FA0}"/>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9755191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5D7D4347-119C-40E0-98BE-00F7C3E9CD2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20881453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8AC17649-8C26-4BB0-BBC2-09AAE5FA9F4E}"/>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595141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F989179C-D2C8-40C8-BEF0-A57C01FA277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370657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8616321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6033843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652441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4C774B0F-6C13-476D-BB1C-8F334C66CAA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254786D5-9C7F-4D0E-A572-D2C415B2CE5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95B5403D-48BC-4777-AC2E-AB187683C91B}"/>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4FAEEBFF-7FB7-4829-AE7F-D86E95D97DDD}"/>
              </a:ext>
            </a:extLst>
          </p:cNvPr>
          <p:cNvSpPr>
            <a:spLocks noGrp="1"/>
          </p:cNvSpPr>
          <p:nvPr>
            <p:ph type="sldNum" sz="quarter" idx="10"/>
          </p:nvPr>
        </p:nvSpPr>
        <p:spPr>
          <a:xfrm>
            <a:off x="0" y="0"/>
            <a:ext cx="0" cy="0"/>
          </a:xfrm>
        </p:spPr>
        <p:txBody>
          <a:bodyPr vert="horz" wrap="square" lIns="91440" tIns="45720" rIns="91440" bIns="45720" numCol="1" anchor="t" anchorCtr="0" compatLnSpc="1">
            <a:prstTxWarp prst="textNoShape">
              <a:avLst/>
            </a:prstTxWarp>
          </a:bodyPr>
          <a:lstStyle>
            <a:lvl1pPr>
              <a:defRPr sz="1400"/>
            </a:lvl1pPr>
          </a:lstStyle>
          <a:p>
            <a:fld id="{FAB73A68-0342-4D94-8D0D-A05613359D13}" type="slidenum">
              <a:rPr lang="en-US" altLang="en-US"/>
              <a:pPr/>
              <a:t>‹#›</a:t>
            </a:fld>
            <a:endParaRPr lang="en-US" altLang="en-US"/>
          </a:p>
        </p:txBody>
      </p:sp>
    </p:spTree>
    <p:extLst>
      <p:ext uri="{BB962C8B-B14F-4D97-AF65-F5344CB8AC3E}">
        <p14:creationId xmlns:p14="http://schemas.microsoft.com/office/powerpoint/2010/main" val="26377565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154426065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FA11233-90A6-4679-9155-3A75F30BF353}"/>
              </a:ext>
            </a:extLst>
          </p:cNvPr>
          <p:cNvSpPr txBox="1">
            <a:spLocks/>
          </p:cNvSpPr>
          <p:nvPr userDrawn="1"/>
        </p:nvSpPr>
        <p:spPr>
          <a:xfrm>
            <a:off x="0" y="6705600"/>
            <a:ext cx="9144000" cy="17145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sz="700"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CF497254-4CC3-4DCE-AD3A-A54C402B6C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33CD528A-F3C4-4600-B065-13CB2B2145C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195263"/>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97566B5A-8E8B-4A2A-A646-8D675E21D5DA}"/>
              </a:ext>
            </a:extLst>
          </p:cNvPr>
          <p:cNvSpPr>
            <a:spLocks noGrp="1"/>
          </p:cNvSpPr>
          <p:nvPr>
            <p:ph type="title"/>
          </p:nvPr>
        </p:nvSpPr>
        <p:spPr>
          <a:xfrm>
            <a:off x="685800" y="3379788"/>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10522645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96F9EB69-9921-4E16-ABCB-16419A65488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atin typeface="Arial" panose="020B0604020202020204" pitchFamily="34" charset="0"/>
              </a:defRPr>
            </a:lvl1pPr>
            <a:lvl2pPr marL="742950" indent="-285750">
              <a:spcAft>
                <a:spcPts val="800"/>
              </a:spcAft>
              <a:buFont typeface="Arial" panose="020B0604020202020204" pitchFamily="34" charset="0"/>
              <a:buChar char="•"/>
              <a:defRPr sz="2600">
                <a:latin typeface="Arial" panose="020B0604020202020204" pitchFamily="34" charset="0"/>
              </a:defRPr>
            </a:lvl2pPr>
            <a:lvl3pPr marL="1143000" indent="-228600">
              <a:spcAft>
                <a:spcPts val="800"/>
              </a:spcAft>
              <a:buFont typeface="Arial" panose="020B0604020202020204" pitchFamily="34" charset="0"/>
              <a:buChar char="•"/>
              <a:defRPr sz="2400">
                <a:latin typeface="Arial" panose="020B0604020202020204" pitchFamily="34" charset="0"/>
              </a:defRPr>
            </a:lvl3pPr>
            <a:lvl4pPr marL="1600200" indent="-228600">
              <a:spcAft>
                <a:spcPts val="800"/>
              </a:spcAft>
              <a:buFont typeface="Arial" panose="020B0604020202020204" pitchFamily="34" charset="0"/>
              <a:buChar char="•"/>
              <a:defRPr sz="1800">
                <a:latin typeface="Arial" panose="020B0604020202020204" pitchFamily="34" charset="0"/>
              </a:defRPr>
            </a:lvl4pPr>
            <a:lvl5pPr marL="2057400" indent="-228600">
              <a:spcAft>
                <a:spcPts val="800"/>
              </a:spcAft>
              <a:buFont typeface="Arial" panose="020B0604020202020204" pitchFamily="34" charset="0"/>
              <a:buChar char="•"/>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45663160"/>
      </p:ext>
    </p:extLst>
  </p:cSld>
  <p:clrMapOvr>
    <a:masterClrMapping/>
  </p:clrMapOvr>
  <p:transition spd="med">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4470E4BE-6481-4240-9915-3A3B79EC3E4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F89F9F54-7C90-495E-9D99-CCEE87FA59D3}"/>
              </a:ext>
            </a:extLst>
          </p:cNvPr>
          <p:cNvPicPr>
            <a:picLocks noChangeAspect="1"/>
          </p:cNvPicPr>
          <p:nvPr userDrawn="1"/>
        </p:nvPicPr>
        <p:blipFill>
          <a:blip r:embed="rId3">
            <a:extLst>
              <a:ext uri="{28A0092B-C50C-407E-A947-70E740481C1C}">
                <a14:useLocalDpi xmlns:a14="http://schemas.microsoft.com/office/drawing/2010/main" val="0"/>
              </a:ext>
            </a:extLst>
          </a:blip>
          <a:srcRect b="61855"/>
          <a:stretch>
            <a:fillRect/>
          </a:stretch>
        </p:blipFill>
        <p:spPr bwMode="auto">
          <a:xfrm>
            <a:off x="1546225" y="1600200"/>
            <a:ext cx="60515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40386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223585112"/>
      </p:ext>
    </p:extLst>
  </p:cSld>
  <p:clrMapOvr>
    <a:masterClrMapping/>
  </p:clrMapOvr>
  <p:transition spd="med">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6EBCA411-A95F-4FB9-9F67-2F0AB86DF82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latin typeface="Arial" panose="020B060402020202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93441435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352A43F5-5A5F-4933-B0E2-24F93080FF2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547823894"/>
      </p:ext>
    </p:extLst>
  </p:cSld>
  <p:clrMapOvr>
    <a:masterClrMapping/>
  </p:clrMapOvr>
  <p:transition spd="slow"/>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6CF0D668-C4B3-4E7E-A169-F637AE31E6B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30213030"/>
      </p:ext>
    </p:extLst>
  </p:cSld>
  <p:clrMapOvr>
    <a:masterClrMapping/>
  </p:clrMapOvr>
  <p:transition spd="slow"/>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29A744C-59A8-4F5A-A289-703C95253AA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254787668"/>
      </p:ext>
    </p:extLst>
  </p:cSld>
  <p:clrMapOvr>
    <a:masterClrMapping/>
  </p:clrMapOvr>
  <p:transition spd="slow"/>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A3E2E6DF-188B-4ED6-8946-2128BDEFF67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583530657"/>
      </p:ext>
    </p:extLst>
  </p:cSld>
  <p:clrMapOvr>
    <a:masterClrMapping/>
  </p:clrMapOvr>
  <p:transition spd="slow"/>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4CAD298-F086-43C6-93B5-401D7D75F22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851183650"/>
      </p:ext>
    </p:extLst>
  </p:cSld>
  <p:clrMapOvr>
    <a:masterClrMapping/>
  </p:clrMapOvr>
  <p:transition spd="slow"/>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10" Type="http://schemas.openxmlformats.org/officeDocument/2006/relationships/image" Target="../media/image8.png"/><Relationship Id="rId4" Type="http://schemas.openxmlformats.org/officeDocument/2006/relationships/slideLayout" Target="../slideLayouts/slideLayout5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10" Type="http://schemas.openxmlformats.org/officeDocument/2006/relationships/theme" Target="../theme/theme3.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5" Type="http://schemas.openxmlformats.org/officeDocument/2006/relationships/slideLayout" Target="../slideLayouts/slideLayout71.xml"/><Relationship Id="rId10" Type="http://schemas.openxmlformats.org/officeDocument/2006/relationships/theme" Target="../theme/theme4.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78.xml"/><Relationship Id="rId7" Type="http://schemas.openxmlformats.org/officeDocument/2006/relationships/slideLayout" Target="../slideLayouts/slideLayout82.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5" Type="http://schemas.openxmlformats.org/officeDocument/2006/relationships/slideLayout" Target="../slideLayouts/slideLayout80.xml"/><Relationship Id="rId4" Type="http://schemas.openxmlformats.org/officeDocument/2006/relationships/slideLayout" Target="../slideLayouts/slideLayout7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85.xml"/><Relationship Id="rId7" Type="http://schemas.openxmlformats.org/officeDocument/2006/relationships/slideLayout" Target="../slideLayouts/slideLayout8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theme" Target="../theme/theme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09DB4785-CCB2-4986-A83A-E0A8D85724D5}"/>
              </a:ext>
            </a:extLst>
          </p:cNvPr>
          <p:cNvPicPr>
            <a:picLocks noChangeAspect="1"/>
          </p:cNvPicPr>
          <p:nvPr userDrawn="1"/>
        </p:nvPicPr>
        <p:blipFill>
          <a:blip r:embed="rId5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E6FB16DA-532A-4D50-92E8-0C4579D78F7C}"/>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solidFill>
                <a:schemeClr val="bg2"/>
              </a:solidFill>
            </a:endParaRPr>
          </a:p>
        </p:txBody>
      </p:sp>
      <p:pic>
        <p:nvPicPr>
          <p:cNvPr id="1028" name="MH Tagline" descr="Tagline: Because learning changes everything.™">
            <a:extLst>
              <a:ext uri="{FF2B5EF4-FFF2-40B4-BE49-F238E27FC236}">
                <a16:creationId xmlns:a16="http://schemas.microsoft.com/office/drawing/2014/main" id="{222A7D1D-A8B5-4974-8C38-A98593BA6F88}"/>
              </a:ext>
            </a:extLst>
          </p:cNvPr>
          <p:cNvPicPr>
            <a:picLocks noChangeAspect="1"/>
          </p:cNvPicPr>
          <p:nvPr userDrawn="1"/>
        </p:nvPicPr>
        <p:blipFill>
          <a:blip r:embed="rId5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186" r:id="rId1"/>
    <p:sldLayoutId id="2147486187" r:id="rId2"/>
    <p:sldLayoutId id="2147486188" r:id="rId3"/>
    <p:sldLayoutId id="2147486189" r:id="rId4"/>
    <p:sldLayoutId id="2147486190" r:id="rId5"/>
    <p:sldLayoutId id="2147486191" r:id="rId6"/>
    <p:sldLayoutId id="2147486192" r:id="rId7"/>
    <p:sldLayoutId id="2147486193" r:id="rId8"/>
    <p:sldLayoutId id="2147486194" r:id="rId9"/>
    <p:sldLayoutId id="2147486195" r:id="rId10"/>
    <p:sldLayoutId id="2147486196" r:id="rId11"/>
    <p:sldLayoutId id="2147486197" r:id="rId12"/>
    <p:sldLayoutId id="2147486198" r:id="rId13"/>
    <p:sldLayoutId id="2147486199" r:id="rId14"/>
    <p:sldLayoutId id="2147486200" r:id="rId15"/>
    <p:sldLayoutId id="2147486201" r:id="rId16"/>
    <p:sldLayoutId id="2147486202" r:id="rId17"/>
    <p:sldLayoutId id="2147486203" r:id="rId18"/>
    <p:sldLayoutId id="2147486204" r:id="rId19"/>
    <p:sldLayoutId id="2147486205" r:id="rId20"/>
    <p:sldLayoutId id="2147486206" r:id="rId21"/>
    <p:sldLayoutId id="2147486207" r:id="rId22"/>
    <p:sldLayoutId id="2147486208" r:id="rId23"/>
    <p:sldLayoutId id="2147486209" r:id="rId24"/>
    <p:sldLayoutId id="2147486210" r:id="rId25"/>
    <p:sldLayoutId id="2147486211" r:id="rId26"/>
    <p:sldLayoutId id="2147486212" r:id="rId27"/>
    <p:sldLayoutId id="2147486213" r:id="rId28"/>
    <p:sldLayoutId id="2147486214" r:id="rId29"/>
    <p:sldLayoutId id="2147486215" r:id="rId30"/>
    <p:sldLayoutId id="2147486216" r:id="rId31"/>
    <p:sldLayoutId id="2147486217" r:id="rId32"/>
    <p:sldLayoutId id="2147486218" r:id="rId33"/>
    <p:sldLayoutId id="2147486219" r:id="rId34"/>
    <p:sldLayoutId id="2147486220" r:id="rId35"/>
    <p:sldLayoutId id="2147486221" r:id="rId36"/>
    <p:sldLayoutId id="2147486222" r:id="rId37"/>
    <p:sldLayoutId id="2147486223" r:id="rId38"/>
    <p:sldLayoutId id="2147486224" r:id="rId39"/>
    <p:sldLayoutId id="2147486225" r:id="rId40"/>
    <p:sldLayoutId id="2147486226" r:id="rId41"/>
    <p:sldLayoutId id="2147486227" r:id="rId42"/>
    <p:sldLayoutId id="2147486228" r:id="rId43"/>
    <p:sldLayoutId id="2147486229" r:id="rId44"/>
    <p:sldLayoutId id="2147486230" r:id="rId45"/>
    <p:sldLayoutId id="2147486231" r:id="rId46"/>
    <p:sldLayoutId id="2147486232" r:id="rId47"/>
    <p:sldLayoutId id="2147486233" r:id="rId48"/>
    <p:sldLayoutId id="2147486234" r:id="rId49"/>
    <p:sldLayoutId id="2147486235" r:id="rId5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3250" name="MH Logo" descr="Logo: McGraw-Hill Education">
            <a:extLst>
              <a:ext uri="{FF2B5EF4-FFF2-40B4-BE49-F238E27FC236}">
                <a16:creationId xmlns:a16="http://schemas.microsoft.com/office/drawing/2014/main" id="{DCE89F17-998B-4A9E-A61D-E188D454F0CF}"/>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MH Tagline" descr="Tag line: Because learning changes everything™">
            <a:extLst>
              <a:ext uri="{FF2B5EF4-FFF2-40B4-BE49-F238E27FC236}">
                <a16:creationId xmlns:a16="http://schemas.microsoft.com/office/drawing/2014/main" id="{8FD20E03-93D9-40BE-A679-7B1B188836BF}"/>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236" r:id="rId1"/>
    <p:sldLayoutId id="2147486237" r:id="rId2"/>
    <p:sldLayoutId id="2147486238" r:id="rId3"/>
    <p:sldLayoutId id="2147486239" r:id="rId4"/>
    <p:sldLayoutId id="2147486240" r:id="rId5"/>
    <p:sldLayoutId id="2147486241" r:id="rId6"/>
    <p:sldLayoutId id="2147486242"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B19A2150-22F5-4E7F-9C9C-9BBDA70F40A7}"/>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6243" r:id="rId1"/>
    <p:sldLayoutId id="2147486166" r:id="rId2"/>
    <p:sldLayoutId id="2147486167" r:id="rId3"/>
    <p:sldLayoutId id="2147486168" r:id="rId4"/>
    <p:sldLayoutId id="2147486169" r:id="rId5"/>
    <p:sldLayoutId id="2147486170" r:id="rId6"/>
    <p:sldLayoutId id="2147486171" r:id="rId7"/>
    <p:sldLayoutId id="2147486172" r:id="rId8"/>
    <p:sldLayoutId id="2147486244"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B9040DCD-9778-4970-9369-8F7273E37DD5}"/>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solidFill>
                <a:schemeClr val="bg2"/>
              </a:solidFill>
            </a:endParaRPr>
          </a:p>
        </p:txBody>
      </p:sp>
      <p:sp>
        <p:nvSpPr>
          <p:cNvPr id="10" name="Copyright" descr="©McGraw-Hill Education&#10;">
            <a:extLst>
              <a:ext uri="{FF2B5EF4-FFF2-40B4-BE49-F238E27FC236}">
                <a16:creationId xmlns:a16="http://schemas.microsoft.com/office/drawing/2014/main" id="{3BAC579B-E5E6-44DA-A6FF-BA89B402FAFD}"/>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Tree>
  </p:cSld>
  <p:clrMap bg1="lt1" tx1="dk1" bg2="lt2" tx2="dk2" accent1="accent1" accent2="accent2" accent3="accent3" accent4="accent4" accent5="accent5" accent6="accent6" hlink="hlink" folHlink="folHlink"/>
  <p:sldLayoutIdLst>
    <p:sldLayoutId id="2147486245" r:id="rId1"/>
    <p:sldLayoutId id="2147486173" r:id="rId2"/>
    <p:sldLayoutId id="2147486174" r:id="rId3"/>
    <p:sldLayoutId id="2147486175" r:id="rId4"/>
    <p:sldLayoutId id="2147486176" r:id="rId5"/>
    <p:sldLayoutId id="2147486177" r:id="rId6"/>
    <p:sldLayoutId id="2147486178" r:id="rId7"/>
    <p:sldLayoutId id="2147486179" r:id="rId8"/>
    <p:sldLayoutId id="2147486246"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D9C07C1D-10B2-44CB-AE70-7363331C9CC5}"/>
              </a:ext>
            </a:extLst>
          </p:cNvPr>
          <p:cNvSpPr txBox="1">
            <a:spLocks noChangeArrowheads="1"/>
          </p:cNvSpPr>
          <p:nvPr userDrawn="1"/>
        </p:nvSpPr>
        <p:spPr bwMode="auto">
          <a:xfrm>
            <a:off x="0" y="6642100"/>
            <a:ext cx="1295400" cy="215900"/>
          </a:xfrm>
          <a:prstGeom prst="rect">
            <a:avLst/>
          </a:prstGeom>
          <a:noFill/>
          <a:ln>
            <a:noFill/>
          </a:ln>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cs typeface="Arial" charset="0"/>
              </a:rPr>
              <a:t>©McGraw-Hill Education</a:t>
            </a:r>
          </a:p>
        </p:txBody>
      </p:sp>
    </p:spTree>
  </p:cSld>
  <p:clrMap bg1="lt1" tx1="dk1" bg2="lt2" tx2="dk2" accent1="accent1" accent2="accent2" accent3="accent3" accent4="accent4" accent5="accent5" accent6="accent6" hlink="hlink" folHlink="folHlink"/>
  <p:sldLayoutIdLst>
    <p:sldLayoutId id="2147486247" r:id="rId1"/>
    <p:sldLayoutId id="2147486248" r:id="rId2"/>
    <p:sldLayoutId id="2147486249" r:id="rId3"/>
    <p:sldLayoutId id="2147486250" r:id="rId4"/>
    <p:sldLayoutId id="2147486180" r:id="rId5"/>
    <p:sldLayoutId id="2147486181" r:id="rId6"/>
    <p:sldLayoutId id="2147486182"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5FF7090D-6695-4A0E-9B32-A5C40E1063DE}"/>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en-US" altLang="en-US">
              <a:solidFill>
                <a:schemeClr val="bg2"/>
              </a:solidFill>
            </a:endParaRPr>
          </a:p>
        </p:txBody>
      </p:sp>
      <p:sp>
        <p:nvSpPr>
          <p:cNvPr id="6147" name="Copyright" descr="©McGraw-Hill Education.">
            <a:extLst>
              <a:ext uri="{FF2B5EF4-FFF2-40B4-BE49-F238E27FC236}">
                <a16:creationId xmlns:a16="http://schemas.microsoft.com/office/drawing/2014/main" id="{8C438209-B648-4625-AF6D-40B42ED9619F}"/>
              </a:ext>
            </a:extLst>
          </p:cNvPr>
          <p:cNvSpPr txBox="1">
            <a:spLocks noChangeArrowheads="1"/>
          </p:cNvSpPr>
          <p:nvPr userDrawn="1"/>
        </p:nvSpPr>
        <p:spPr bwMode="auto">
          <a:xfrm>
            <a:off x="0" y="6629400"/>
            <a:ext cx="1828800" cy="215900"/>
          </a:xfrm>
          <a:prstGeom prst="rect">
            <a:avLst/>
          </a:prstGeom>
          <a:noFill/>
          <a:ln>
            <a:noFill/>
          </a:ln>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cs typeface="Arial" charset="0"/>
              </a:rPr>
              <a:t>©McGraw-Hill EducationCopy</a:t>
            </a:r>
          </a:p>
        </p:txBody>
      </p:sp>
    </p:spTree>
  </p:cSld>
  <p:clrMap bg1="lt1" tx1="dk1" bg2="lt2" tx2="dk2" accent1="accent1" accent2="accent2" accent3="accent3" accent4="accent4" accent5="accent5" accent6="accent6" hlink="hlink" folHlink="folHlink"/>
  <p:sldLayoutIdLst>
    <p:sldLayoutId id="2147486251" r:id="rId1"/>
    <p:sldLayoutId id="2147486252" r:id="rId2"/>
    <p:sldLayoutId id="2147486253" r:id="rId3"/>
    <p:sldLayoutId id="2147486254" r:id="rId4"/>
    <p:sldLayoutId id="2147486183" r:id="rId5"/>
    <p:sldLayoutId id="2147486184" r:id="rId6"/>
    <p:sldLayoutId id="2147486185"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84C7A864-7B98-4BC4-9D08-D970B75DFBDB}"/>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latin typeface="Arial" panose="020B0604020202020204" pitchFamily="34" charset="0"/>
              </a:rPr>
              <a:t>©McGraw-Hill Education.</a:t>
            </a:r>
          </a:p>
        </p:txBody>
      </p:sp>
    </p:spTree>
  </p:cSld>
  <p:clrMap bg1="lt1" tx1="dk1" bg2="lt2" tx2="dk2" accent1="accent1" accent2="accent2" accent3="accent3" accent4="accent4" accent5="accent5" accent6="accent6" hlink="hlink" folHlink="folHlink"/>
  <p:sldLayoutIdLst>
    <p:sldLayoutId id="2147486266" r:id="rId1"/>
    <p:sldLayoutId id="2147486255" r:id="rId2"/>
    <p:sldLayoutId id="2147486256" r:id="rId3"/>
    <p:sldLayoutId id="2147486257" r:id="rId4"/>
    <p:sldLayoutId id="2147486258" r:id="rId5"/>
    <p:sldLayoutId id="2147486259" r:id="rId6"/>
    <p:sldLayoutId id="2147486260" r:id="rId7"/>
    <p:sldLayoutId id="2147486261" r:id="rId8"/>
    <p:sldLayoutId id="2147486262" r:id="rId9"/>
    <p:sldLayoutId id="2147486263" r:id="rId10"/>
    <p:sldLayoutId id="2147486264" r:id="rId11"/>
    <p:sldLayoutId id="2147486265"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9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29.xml.rels><?xml version="1.0" encoding="UTF-8" standalone="yes"?>
<Relationships xmlns="http://schemas.openxmlformats.org/package/2006/relationships"><Relationship Id="rId3" Type="http://schemas.openxmlformats.org/officeDocument/2006/relationships/hyperlink" Target="http://www.inc.com/kevin-cleary/clif-bar-kevin-five-bottomlines-why-it-works.html" TargetMode="External"/><Relationship Id="rId2" Type="http://schemas.openxmlformats.org/officeDocument/2006/relationships/notesSlide" Target="../notesSlides/notesSlide7.xml"/><Relationship Id="rId1" Type="http://schemas.openxmlformats.org/officeDocument/2006/relationships/slideLayout" Target="../slideLayouts/slideLayout9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2.xml"/></Relationships>
</file>

<file path=ppt/slides/_rels/slide30.xml.rels><?xml version="1.0" encoding="UTF-8" standalone="yes"?>
<Relationships xmlns="http://schemas.openxmlformats.org/package/2006/relationships"><Relationship Id="rId3" Type="http://schemas.openxmlformats.org/officeDocument/2006/relationships/hyperlink" Target="http://fortune.com/video/2015/03/10/ikeas-secret-to-global-success/" TargetMode="External"/><Relationship Id="rId2" Type="http://schemas.openxmlformats.org/officeDocument/2006/relationships/notesSlide" Target="../notesSlides/notesSlide8.xml"/><Relationship Id="rId1" Type="http://schemas.openxmlformats.org/officeDocument/2006/relationships/slideLayout" Target="../slideLayouts/slideLayout92.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JJ0nFD19eT8" TargetMode="External"/><Relationship Id="rId2" Type="http://schemas.openxmlformats.org/officeDocument/2006/relationships/notesSlide" Target="../notesSlides/notesSlide9.xml"/><Relationship Id="rId1" Type="http://schemas.openxmlformats.org/officeDocument/2006/relationships/slideLayout" Target="../slideLayouts/slideLayout92.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QAyJVtEIAtM" TargetMode="External"/><Relationship Id="rId2" Type="http://schemas.openxmlformats.org/officeDocument/2006/relationships/notesSlide" Target="../notesSlides/notesSlide10.xml"/><Relationship Id="rId1" Type="http://schemas.openxmlformats.org/officeDocument/2006/relationships/slideLayout" Target="../slideLayouts/slideLayout92.xm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TSGGfEmoS3U" TargetMode="External"/><Relationship Id="rId2" Type="http://schemas.openxmlformats.org/officeDocument/2006/relationships/notesSlide" Target="../notesSlides/notesSlide11.xml"/><Relationship Id="rId1" Type="http://schemas.openxmlformats.org/officeDocument/2006/relationships/slideLayout" Target="../slideLayouts/slideLayout92.xm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Uu-Ol78lCi0" TargetMode="External"/><Relationship Id="rId2" Type="http://schemas.openxmlformats.org/officeDocument/2006/relationships/notesSlide" Target="../notesSlides/notesSlide12.xml"/><Relationship Id="rId1" Type="http://schemas.openxmlformats.org/officeDocument/2006/relationships/slideLayout" Target="../slideLayouts/slideLayout9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1581B06-A861-1346-8091-A7449C987B97}"/>
              </a:ext>
            </a:extLst>
          </p:cNvPr>
          <p:cNvSpPr>
            <a:spLocks noGrp="1"/>
          </p:cNvSpPr>
          <p:nvPr>
            <p:ph type="body" sz="quarter" idx="10"/>
          </p:nvPr>
        </p:nvSpPr>
        <p:spPr/>
        <p:txBody>
          <a:bodyPr/>
          <a:lstStyle/>
          <a:p>
            <a:r>
              <a:rPr lang="en-US" dirty="0"/>
              <a:t>CHAPTER 10</a:t>
            </a:r>
          </a:p>
        </p:txBody>
      </p:sp>
      <p:sp>
        <p:nvSpPr>
          <p:cNvPr id="4" name="Text Placeholder 3">
            <a:extLst>
              <a:ext uri="{FF2B5EF4-FFF2-40B4-BE49-F238E27FC236}">
                <a16:creationId xmlns:a16="http://schemas.microsoft.com/office/drawing/2014/main" id="{14EA16CD-3F75-1F49-A6A3-ED64082CA79A}"/>
              </a:ext>
            </a:extLst>
          </p:cNvPr>
          <p:cNvSpPr>
            <a:spLocks noGrp="1"/>
          </p:cNvSpPr>
          <p:nvPr>
            <p:ph type="body" sz="quarter" idx="11"/>
          </p:nvPr>
        </p:nvSpPr>
        <p:spPr>
          <a:xfrm>
            <a:off x="5486400" y="6477000"/>
            <a:ext cx="3568954" cy="228600"/>
          </a:xfrm>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
        <p:nvSpPr>
          <p:cNvPr id="5" name="Text Placeholder 4">
            <a:extLst>
              <a:ext uri="{FF2B5EF4-FFF2-40B4-BE49-F238E27FC236}">
                <a16:creationId xmlns:a16="http://schemas.microsoft.com/office/drawing/2014/main" id="{13FA9217-F51F-1140-8C03-52568FD15617}"/>
              </a:ext>
            </a:extLst>
          </p:cNvPr>
          <p:cNvSpPr>
            <a:spLocks noGrp="1"/>
          </p:cNvSpPr>
          <p:nvPr>
            <p:ph type="body" sz="quarter" idx="12"/>
          </p:nvPr>
        </p:nvSpPr>
        <p:spPr>
          <a:xfrm>
            <a:off x="5321554" y="2667000"/>
            <a:ext cx="3733800" cy="1616678"/>
          </a:xfrm>
        </p:spPr>
        <p:txBody>
          <a:bodyPr/>
          <a:lstStyle/>
          <a:p>
            <a:r>
              <a:rPr lang="en-US" dirty="0"/>
              <a:t>Global Strategy: Competing Around the World</a:t>
            </a:r>
          </a:p>
        </p:txBody>
      </p:sp>
      <p:sp>
        <p:nvSpPr>
          <p:cNvPr id="6" name="Text Placeholder 5">
            <a:extLst>
              <a:ext uri="{FF2B5EF4-FFF2-40B4-BE49-F238E27FC236}">
                <a16:creationId xmlns:a16="http://schemas.microsoft.com/office/drawing/2014/main" id="{0F2AF53C-1AA3-5B42-AE66-AD1131C0B102}"/>
              </a:ext>
            </a:extLst>
          </p:cNvPr>
          <p:cNvSpPr>
            <a:spLocks noGrp="1"/>
          </p:cNvSpPr>
          <p:nvPr>
            <p:ph type="body" sz="quarter" idx="13"/>
          </p:nvPr>
        </p:nvSpPr>
        <p:spPr/>
        <p:txBody>
          <a:bodyPr/>
          <a:lstStyle/>
          <a:p>
            <a:r>
              <a:rPr lang="en-US" dirty="0"/>
              <a:t>SUPPLEMENTAL LECTURE SLIDES</a:t>
            </a:r>
          </a:p>
        </p:txBody>
      </p:sp>
      <p:pic>
        <p:nvPicPr>
          <p:cNvPr id="7" name="Picture 6">
            <a:extLst>
              <a:ext uri="{FF2B5EF4-FFF2-40B4-BE49-F238E27FC236}">
                <a16:creationId xmlns:a16="http://schemas.microsoft.com/office/drawing/2014/main" id="{0B0F8452-5F57-DA47-AA75-03B8BC4E7B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75504" cy="6514621"/>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6AF25ACD-E50C-40FE-B421-31C617BD1AB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Strategy Highlight 10.2: Walmart and Lidl</a:t>
            </a:r>
          </a:p>
        </p:txBody>
      </p:sp>
      <p:sp>
        <p:nvSpPr>
          <p:cNvPr id="101379" name="Content Placeholder 2">
            <a:extLst>
              <a:ext uri="{FF2B5EF4-FFF2-40B4-BE49-F238E27FC236}">
                <a16:creationId xmlns:a16="http://schemas.microsoft.com/office/drawing/2014/main" id="{F215CBD0-FCE8-4C47-8546-32575BB8A0F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Walmart lost billions and exited Germany in 2006</a:t>
            </a:r>
          </a:p>
          <a:p>
            <a:pPr lvl="1"/>
            <a:r>
              <a:rPr lang="en-US" altLang="en-US"/>
              <a:t>Culture clash with traditional American values</a:t>
            </a:r>
          </a:p>
          <a:p>
            <a:pPr lvl="2"/>
            <a:r>
              <a:rPr lang="en-US" altLang="en-US"/>
              <a:t>Cheer, customer service, helpfulness</a:t>
            </a:r>
          </a:p>
          <a:p>
            <a:pPr lvl="1"/>
            <a:r>
              <a:rPr lang="en-US" altLang="en-US"/>
              <a:t>They failed to keep costs low</a:t>
            </a:r>
          </a:p>
          <a:p>
            <a:pPr lvl="1"/>
            <a:r>
              <a:rPr lang="en-US" altLang="en-US"/>
              <a:t>Competition was fierce</a:t>
            </a:r>
          </a:p>
          <a:p>
            <a:r>
              <a:rPr lang="en-US" altLang="en-US"/>
              <a:t>Lidl is a low-cost German entrant to the U.S.</a:t>
            </a:r>
          </a:p>
          <a:p>
            <a:pPr lvl="1"/>
            <a:r>
              <a:rPr lang="en-US" altLang="en-US"/>
              <a:t>Fewer products, wholesale feel</a:t>
            </a:r>
          </a:p>
          <a:p>
            <a:r>
              <a:rPr lang="en-US" altLang="en-US"/>
              <a:t>Walmart is attempting to respond through process improvements.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a:extLst>
              <a:ext uri="{FF2B5EF4-FFF2-40B4-BE49-F238E27FC236}">
                <a16:creationId xmlns:a16="http://schemas.microsoft.com/office/drawing/2014/main" id="{E573058F-BF52-496D-A6E7-4A1FB6DBB3C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Implications for Strategic Leaders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a:extLst>
              <a:ext uri="{FF2B5EF4-FFF2-40B4-BE49-F238E27FC236}">
                <a16:creationId xmlns:a16="http://schemas.microsoft.com/office/drawing/2014/main" id="{83215EAE-CF24-4608-BCD2-CDE61735A6AF}"/>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Three Dimensions to Formulate the </a:t>
            </a:r>
            <a:br>
              <a:rPr lang="en-US" altLang="en-US" sz="2800" dirty="0"/>
            </a:br>
            <a:r>
              <a:rPr lang="en-US" altLang="en-US" sz="2800" dirty="0"/>
              <a:t>Firm’s Corporate Strategy</a:t>
            </a:r>
          </a:p>
        </p:txBody>
      </p:sp>
      <p:sp>
        <p:nvSpPr>
          <p:cNvPr id="103426" name="Content Placeholder 2">
            <a:extLst>
              <a:ext uri="{FF2B5EF4-FFF2-40B4-BE49-F238E27FC236}">
                <a16:creationId xmlns:a16="http://schemas.microsoft.com/office/drawing/2014/main" id="{C0AABDFF-9F5E-43A6-898B-87E493A18C1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a:buFont typeface="Calibri" panose="020F0502020204030204" pitchFamily="34" charset="0"/>
              <a:buAutoNum type="arabicPeriod"/>
            </a:pPr>
            <a:r>
              <a:rPr lang="en-US" altLang="en-US"/>
              <a:t>The degree of vertical integration</a:t>
            </a:r>
          </a:p>
          <a:p>
            <a:pPr marL="514350" indent="-514350">
              <a:buFont typeface="Calibri" panose="020F0502020204030204" pitchFamily="34" charset="0"/>
              <a:buAutoNum type="arabicPeriod"/>
            </a:pPr>
            <a:r>
              <a:rPr lang="en-US" altLang="en-US"/>
              <a:t>The level of diversification</a:t>
            </a:r>
          </a:p>
          <a:p>
            <a:pPr marL="514350" indent="-514350">
              <a:buFont typeface="Calibri" panose="020F0502020204030204" pitchFamily="34" charset="0"/>
              <a:buAutoNum type="arabicPeriod"/>
            </a:pPr>
            <a:r>
              <a:rPr lang="en-US" altLang="en-US"/>
              <a:t>If and how to compete outside of its home market</a:t>
            </a:r>
          </a:p>
          <a:p>
            <a:pPr lvl="1"/>
            <a:r>
              <a:rPr lang="en-US" altLang="en-US"/>
              <a:t>The benefits usually outweigh the costs.</a:t>
            </a:r>
          </a:p>
          <a:p>
            <a:pPr lvl="1"/>
            <a:r>
              <a:rPr lang="en-US" altLang="en-US"/>
              <a:t>The internet and technology enables globalization</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1">
            <a:extLst>
              <a:ext uri="{FF2B5EF4-FFF2-40B4-BE49-F238E27FC236}">
                <a16:creationId xmlns:a16="http://schemas.microsoft.com/office/drawing/2014/main" id="{9C4B4373-9C7B-4438-A207-3EE598951E40}"/>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The CAGE Framework </a:t>
            </a:r>
            <a:br>
              <a:rPr lang="en-US" altLang="en-US" sz="2800" dirty="0"/>
            </a:br>
            <a:r>
              <a:rPr lang="en-US" altLang="en-US" sz="2800" dirty="0"/>
              <a:t>Helps Make Global Strategy Decisions</a:t>
            </a:r>
          </a:p>
        </p:txBody>
      </p:sp>
      <p:sp>
        <p:nvSpPr>
          <p:cNvPr id="104450" name="Content Placeholder 2">
            <a:extLst>
              <a:ext uri="{FF2B5EF4-FFF2-40B4-BE49-F238E27FC236}">
                <a16:creationId xmlns:a16="http://schemas.microsoft.com/office/drawing/2014/main" id="{63866D18-AB52-4271-AE61-BBBF6597A67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Relative distance / closeness to a target market</a:t>
            </a:r>
          </a:p>
          <a:p>
            <a:r>
              <a:rPr lang="en-US" altLang="en-US"/>
              <a:t>Assess multiple dimensions</a:t>
            </a:r>
          </a:p>
          <a:p>
            <a:pPr lvl="1"/>
            <a:r>
              <a:rPr lang="en-US" altLang="en-US"/>
              <a:t>Cultural, administrative/political, geographic, and economic</a:t>
            </a:r>
          </a:p>
          <a:p>
            <a:r>
              <a:rPr lang="en-US" altLang="en-US"/>
              <a:t>Determine mode of foreign entry</a:t>
            </a:r>
          </a:p>
          <a:p>
            <a:pPr lvl="1"/>
            <a:r>
              <a:rPr lang="en-US" altLang="en-US"/>
              <a:t>Degree of investment</a:t>
            </a:r>
          </a:p>
          <a:p>
            <a:pPr lvl="1"/>
            <a:r>
              <a:rPr lang="en-US" altLang="en-US"/>
              <a:t>Level of control</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a:extLst>
              <a:ext uri="{FF2B5EF4-FFF2-40B4-BE49-F238E27FC236}">
                <a16:creationId xmlns:a16="http://schemas.microsoft.com/office/drawing/2014/main" id="{51658140-F9B7-49EB-94B4-5C8902DE6A68}"/>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The Business Level Strategy Influences </a:t>
            </a:r>
            <a:br>
              <a:rPr lang="en-US" altLang="en-US" sz="2800" dirty="0"/>
            </a:br>
            <a:r>
              <a:rPr lang="en-US" altLang="en-US" sz="2800" dirty="0"/>
              <a:t>the Global Strategy</a:t>
            </a:r>
          </a:p>
        </p:txBody>
      </p:sp>
      <p:sp>
        <p:nvSpPr>
          <p:cNvPr id="105474" name="Content Placeholder 2">
            <a:extLst>
              <a:ext uri="{FF2B5EF4-FFF2-40B4-BE49-F238E27FC236}">
                <a16:creationId xmlns:a16="http://schemas.microsoft.com/office/drawing/2014/main" id="{C3F49F98-BA5C-4FD2-9C89-5BA2EFA9921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a:t>A cost leader:</a:t>
            </a:r>
          </a:p>
          <a:p>
            <a:pPr lvl="1">
              <a:spcBef>
                <a:spcPct val="0"/>
              </a:spcBef>
              <a:spcAft>
                <a:spcPts val="600"/>
              </a:spcAft>
            </a:pPr>
            <a:r>
              <a:rPr lang="en-US" altLang="en-US"/>
              <a:t>Global-standardization strategy</a:t>
            </a:r>
          </a:p>
          <a:p>
            <a:pPr>
              <a:spcBef>
                <a:spcPct val="0"/>
              </a:spcBef>
              <a:spcAft>
                <a:spcPts val="600"/>
              </a:spcAft>
            </a:pPr>
            <a:r>
              <a:rPr lang="en-US" altLang="en-US"/>
              <a:t>A differentiator: </a:t>
            </a:r>
          </a:p>
          <a:p>
            <a:pPr lvl="1">
              <a:spcBef>
                <a:spcPct val="0"/>
              </a:spcBef>
              <a:spcAft>
                <a:spcPts val="600"/>
              </a:spcAft>
            </a:pPr>
            <a:r>
              <a:rPr lang="en-US" altLang="en-US"/>
              <a:t>International or multi-domestic strategy</a:t>
            </a:r>
          </a:p>
          <a:p>
            <a:pPr>
              <a:spcBef>
                <a:spcPct val="0"/>
              </a:spcBef>
              <a:spcAft>
                <a:spcPts val="600"/>
              </a:spcAft>
            </a:pPr>
            <a:r>
              <a:rPr lang="en-US" altLang="en-US"/>
              <a:t>A blue ocean strategy:</a:t>
            </a:r>
          </a:p>
          <a:p>
            <a:pPr lvl="1">
              <a:spcBef>
                <a:spcPct val="0"/>
              </a:spcBef>
              <a:spcAft>
                <a:spcPts val="600"/>
              </a:spcAft>
            </a:pPr>
            <a:r>
              <a:rPr lang="en-US" altLang="en-US"/>
              <a:t>Also called a transnational strategy</a:t>
            </a:r>
          </a:p>
          <a:p>
            <a:pPr lvl="1">
              <a:spcBef>
                <a:spcPct val="0"/>
              </a:spcBef>
              <a:spcAft>
                <a:spcPts val="600"/>
              </a:spcAft>
            </a:pPr>
            <a:r>
              <a:rPr lang="en-US" altLang="en-US"/>
              <a:t>Combines high pressures for cost reductions with high pressures for local responsiveness</a:t>
            </a:r>
          </a:p>
          <a:p>
            <a:pPr lvl="1">
              <a:spcBef>
                <a:spcPct val="0"/>
              </a:spcBef>
              <a:spcAft>
                <a:spcPts val="600"/>
              </a:spcAft>
            </a:pPr>
            <a:r>
              <a:rPr lang="en-US" altLang="en-US"/>
              <a:t>Difficult to implement</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a:extLst>
              <a:ext uri="{FF2B5EF4-FFF2-40B4-BE49-F238E27FC236}">
                <a16:creationId xmlns:a16="http://schemas.microsoft.com/office/drawing/2014/main" id="{4F6773C1-6473-4810-8FB5-2D2E1A9D7B20}"/>
              </a:ext>
            </a:extLst>
          </p:cNvPr>
          <p:cNvSpPr>
            <a:spLocks noGrp="1"/>
          </p:cNvSpPr>
          <p:nvPr>
            <p:ph type="title"/>
          </p:nvPr>
        </p:nvSpPr>
        <p:spPr bwMode="auto">
          <a:xfrm>
            <a:off x="0" y="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t>Physical Geographic Location </a:t>
            </a:r>
            <a:br>
              <a:rPr lang="en-US" altLang="en-US" sz="2800" dirty="0"/>
            </a:br>
            <a:r>
              <a:rPr lang="en-US" altLang="en-US" sz="2800" dirty="0"/>
              <a:t>Maintains Its Importance</a:t>
            </a:r>
          </a:p>
        </p:txBody>
      </p:sp>
      <p:sp>
        <p:nvSpPr>
          <p:cNvPr id="106498" name="Content Placeholder 2">
            <a:extLst>
              <a:ext uri="{FF2B5EF4-FFF2-40B4-BE49-F238E27FC236}">
                <a16:creationId xmlns:a16="http://schemas.microsoft.com/office/drawing/2014/main" id="{0B35463C-9C78-458F-B323-CE28BA8EE0A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a:t>This is the case despite the rise of the internet.</a:t>
            </a:r>
          </a:p>
          <a:p>
            <a:pPr>
              <a:spcBef>
                <a:spcPct val="0"/>
              </a:spcBef>
              <a:spcAft>
                <a:spcPts val="600"/>
              </a:spcAft>
            </a:pPr>
            <a:r>
              <a:rPr lang="en-US" altLang="en-US"/>
              <a:t>Examples of regional geographic clusters:</a:t>
            </a:r>
          </a:p>
          <a:p>
            <a:pPr lvl="1">
              <a:spcBef>
                <a:spcPct val="0"/>
              </a:spcBef>
              <a:spcAft>
                <a:spcPts val="600"/>
              </a:spcAft>
            </a:pPr>
            <a:r>
              <a:rPr lang="en-US" altLang="en-US"/>
              <a:t>Silicon Valley: computer technology</a:t>
            </a:r>
          </a:p>
          <a:p>
            <a:pPr lvl="1">
              <a:spcBef>
                <a:spcPct val="0"/>
              </a:spcBef>
              <a:spcAft>
                <a:spcPts val="600"/>
              </a:spcAft>
            </a:pPr>
            <a:r>
              <a:rPr lang="en-US" altLang="en-US"/>
              <a:t>Chicago: medical device firms</a:t>
            </a:r>
          </a:p>
          <a:p>
            <a:pPr lvl="1">
              <a:spcBef>
                <a:spcPct val="0"/>
              </a:spcBef>
              <a:spcAft>
                <a:spcPts val="600"/>
              </a:spcAft>
            </a:pPr>
            <a:r>
              <a:rPr lang="en-US" altLang="en-US"/>
              <a:t>Southern Germany: Daimler, BMW, Audi, Porsche</a:t>
            </a:r>
          </a:p>
          <a:p>
            <a:pPr lvl="1">
              <a:spcBef>
                <a:spcPct val="0"/>
              </a:spcBef>
              <a:spcAft>
                <a:spcPts val="600"/>
              </a:spcAft>
            </a:pPr>
            <a:r>
              <a:rPr lang="en-US" altLang="en-US"/>
              <a:t>Northern Italy: fashion companies</a:t>
            </a:r>
          </a:p>
          <a:p>
            <a:pPr>
              <a:spcBef>
                <a:spcPct val="0"/>
              </a:spcBef>
              <a:spcAft>
                <a:spcPts val="600"/>
              </a:spcAft>
            </a:pPr>
            <a:r>
              <a:rPr lang="en-US" altLang="en-US"/>
              <a:t>Local presence provides: </a:t>
            </a:r>
          </a:p>
          <a:p>
            <a:pPr lvl="1">
              <a:spcBef>
                <a:spcPct val="0"/>
              </a:spcBef>
              <a:spcAft>
                <a:spcPts val="600"/>
              </a:spcAft>
            </a:pPr>
            <a:r>
              <a:rPr lang="en-US" altLang="en-US"/>
              <a:t>Knowledge, relationships, motivation</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a:extLst>
              <a:ext uri="{FF2B5EF4-FFF2-40B4-BE49-F238E27FC236}">
                <a16:creationId xmlns:a16="http://schemas.microsoft.com/office/drawing/2014/main" id="{D47AA678-5913-4BB8-A1A1-201AD5A5300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Exercises</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a:extLst>
              <a:ext uri="{FF2B5EF4-FFF2-40B4-BE49-F238E27FC236}">
                <a16:creationId xmlns:a16="http://schemas.microsoft.com/office/drawing/2014/main" id="{8577D882-3DB4-47A3-B9C5-C620FD79C877}"/>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cs typeface="Arial" panose="020B0604020202020204" pitchFamily="34" charset="0"/>
              </a:rPr>
              <a:t>My Strategy Exercise:</a:t>
            </a:r>
            <a:br>
              <a:rPr lang="en-US" altLang="en-US" sz="3200" dirty="0">
                <a:cs typeface="Arial" panose="020B0604020202020204" pitchFamily="34" charset="0"/>
              </a:rPr>
            </a:br>
            <a:r>
              <a:rPr lang="en-US" altLang="en-US" sz="3200" dirty="0">
                <a:cs typeface="Arial" panose="020B0604020202020204" pitchFamily="34" charset="0"/>
              </a:rPr>
              <a:t>How to Develop a Global Mindset</a:t>
            </a:r>
            <a:endParaRPr lang="en-US" altLang="en-US" sz="2800" dirty="0">
              <a:cs typeface="Arial" panose="020B0604020202020204" pitchFamily="34" charset="0"/>
            </a:endParaRPr>
          </a:p>
        </p:txBody>
      </p:sp>
      <p:sp>
        <p:nvSpPr>
          <p:cNvPr id="108546" name="Content Placeholder 2">
            <a:extLst>
              <a:ext uri="{FF2B5EF4-FFF2-40B4-BE49-F238E27FC236}">
                <a16:creationId xmlns:a16="http://schemas.microsoft.com/office/drawing/2014/main" id="{731DAA10-7317-44BF-8F62-D304CA844E27}"/>
              </a:ext>
            </a:extLst>
          </p:cNvPr>
          <p:cNvSpPr>
            <a:spLocks noGrp="1"/>
          </p:cNvSpPr>
          <p:nvPr>
            <p:ph idx="1"/>
          </p:nvPr>
        </p:nvSpPr>
        <p:spPr bwMode="auto">
          <a:xfrm>
            <a:off x="457200" y="1417638"/>
            <a:ext cx="84582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cs typeface="Arial" panose="020B0604020202020204" pitchFamily="34" charset="0"/>
              </a:rPr>
              <a:t>Intellectual capital</a:t>
            </a:r>
          </a:p>
          <a:p>
            <a:pPr lvl="1" eaLnBrk="1" hangingPunct="1">
              <a:spcBef>
                <a:spcPct val="0"/>
              </a:spcBef>
              <a:spcAft>
                <a:spcPts val="600"/>
              </a:spcAft>
            </a:pPr>
            <a:r>
              <a:rPr lang="en-US" altLang="en-US" dirty="0">
                <a:cs typeface="Arial" panose="020B0604020202020204" pitchFamily="34" charset="0"/>
              </a:rPr>
              <a:t>Take courses, read publications, watch the news</a:t>
            </a:r>
          </a:p>
          <a:p>
            <a:pPr eaLnBrk="1" hangingPunct="1">
              <a:spcBef>
                <a:spcPct val="0"/>
              </a:spcBef>
              <a:spcAft>
                <a:spcPts val="600"/>
              </a:spcAft>
            </a:pPr>
            <a:r>
              <a:rPr lang="en-US" altLang="en-US" dirty="0">
                <a:cs typeface="Arial" panose="020B0604020202020204" pitchFamily="34" charset="0"/>
              </a:rPr>
              <a:t>Psychological capital</a:t>
            </a:r>
          </a:p>
          <a:p>
            <a:pPr lvl="1" eaLnBrk="1" hangingPunct="1">
              <a:spcBef>
                <a:spcPct val="0"/>
              </a:spcBef>
              <a:spcAft>
                <a:spcPts val="600"/>
              </a:spcAft>
            </a:pPr>
            <a:r>
              <a:rPr lang="en-US" altLang="en-US" dirty="0">
                <a:cs typeface="Arial" panose="020B0604020202020204" pitchFamily="34" charset="0"/>
              </a:rPr>
              <a:t>Be open to new ideas, experiences, and diversity.</a:t>
            </a:r>
          </a:p>
          <a:p>
            <a:pPr eaLnBrk="1" hangingPunct="1">
              <a:spcBef>
                <a:spcPct val="0"/>
              </a:spcBef>
              <a:spcAft>
                <a:spcPts val="600"/>
              </a:spcAft>
            </a:pPr>
            <a:r>
              <a:rPr lang="en-US" altLang="en-US" dirty="0">
                <a:cs typeface="Arial" panose="020B0604020202020204" pitchFamily="34" charset="0"/>
              </a:rPr>
              <a:t>Social capital</a:t>
            </a:r>
          </a:p>
          <a:p>
            <a:pPr lvl="1" eaLnBrk="1" hangingPunct="1">
              <a:spcBef>
                <a:spcPct val="0"/>
              </a:spcBef>
              <a:spcAft>
                <a:spcPts val="600"/>
              </a:spcAft>
            </a:pPr>
            <a:r>
              <a:rPr lang="en-US" altLang="en-US" dirty="0">
                <a:cs typeface="Arial" panose="020B0604020202020204" pitchFamily="34" charset="0"/>
              </a:rPr>
              <a:t>Widen social circle, volunteer, travel / study abroad.</a:t>
            </a:r>
          </a:p>
          <a:p>
            <a:pPr eaLnBrk="1" hangingPunct="1">
              <a:spcBef>
                <a:spcPct val="0"/>
              </a:spcBef>
              <a:spcAft>
                <a:spcPts val="600"/>
              </a:spcAft>
            </a:pPr>
            <a:r>
              <a:rPr lang="en-US" altLang="en-US" dirty="0">
                <a:cs typeface="Arial" panose="020B0604020202020204" pitchFamily="34" charset="0"/>
              </a:rPr>
              <a:t>Your task:</a:t>
            </a:r>
          </a:p>
          <a:p>
            <a:pPr lvl="1" eaLnBrk="1" hangingPunct="1">
              <a:spcBef>
                <a:spcPct val="0"/>
              </a:spcBef>
              <a:spcAft>
                <a:spcPts val="600"/>
              </a:spcAft>
            </a:pPr>
            <a:r>
              <a:rPr lang="en-US" altLang="en-US" dirty="0">
                <a:cs typeface="Arial" panose="020B0604020202020204" pitchFamily="34" charset="0"/>
              </a:rPr>
              <a:t>List your strengths / weaknesses for each element</a:t>
            </a:r>
          </a:p>
          <a:p>
            <a:pPr lvl="1" eaLnBrk="1" hangingPunct="1">
              <a:spcBef>
                <a:spcPct val="0"/>
              </a:spcBef>
              <a:spcAft>
                <a:spcPts val="600"/>
              </a:spcAft>
            </a:pPr>
            <a:r>
              <a:rPr lang="en-US" altLang="en-US" dirty="0">
                <a:cs typeface="Arial" panose="020B0604020202020204" pitchFamily="34" charset="0"/>
              </a:rPr>
              <a:t>Make a list of activities to improve your weak area</a:t>
            </a:r>
          </a:p>
          <a:p>
            <a:pPr lvl="1" eaLnBrk="1" hangingPunct="1">
              <a:spcBef>
                <a:spcPct val="0"/>
              </a:spcBef>
              <a:spcAft>
                <a:spcPts val="600"/>
              </a:spcAft>
            </a:pPr>
            <a:r>
              <a:rPr lang="en-US" altLang="en-US" dirty="0">
                <a:cs typeface="Arial" panose="020B0604020202020204" pitchFamily="34" charset="0"/>
              </a:rPr>
              <a:t>Determine how to get started</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a:extLst>
              <a:ext uri="{FF2B5EF4-FFF2-40B4-BE49-F238E27FC236}">
                <a16:creationId xmlns:a16="http://schemas.microsoft.com/office/drawing/2014/main" id="{98ED3C2E-71A5-4C75-B927-698B4843E21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Small Group Exercise #1</a:t>
            </a:r>
          </a:p>
        </p:txBody>
      </p:sp>
      <p:sp>
        <p:nvSpPr>
          <p:cNvPr id="110594" name="Content Placeholder 2">
            <a:extLst>
              <a:ext uri="{FF2B5EF4-FFF2-40B4-BE49-F238E27FC236}">
                <a16:creationId xmlns:a16="http://schemas.microsoft.com/office/drawing/2014/main" id="{98082EED-8C61-45EB-8C2D-C4503E3342B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IBM has become a global tech giant.</a:t>
            </a:r>
          </a:p>
          <a:p>
            <a:pPr lvl="1"/>
            <a:r>
              <a:rPr lang="en-US" altLang="en-US"/>
              <a:t>375,000 employees, revenues at $95 billion</a:t>
            </a:r>
          </a:p>
          <a:p>
            <a:pPr lvl="1"/>
            <a:r>
              <a:rPr lang="en-US" altLang="en-US"/>
              <a:t>HQ is in NY, but 70% of employees are overseas</a:t>
            </a:r>
          </a:p>
          <a:p>
            <a:pPr lvl="1"/>
            <a:r>
              <a:rPr lang="en-US" altLang="en-US"/>
              <a:t>Earns 2/3 of revenues outside of the U.S.</a:t>
            </a:r>
          </a:p>
          <a:p>
            <a:r>
              <a:rPr lang="en-US" altLang="en-US"/>
              <a:t>What is an appropriate definition of a “U.S. firm”?</a:t>
            </a:r>
          </a:p>
          <a:p>
            <a:r>
              <a:rPr lang="en-US" altLang="en-US"/>
              <a:t>Is IKEA a Swedish firm?</a:t>
            </a:r>
          </a:p>
          <a:p>
            <a:pPr lvl="1"/>
            <a:r>
              <a:rPr lang="en-US" altLang="en-US"/>
              <a:t>Only 6% of sales are from the Swedish market</a:t>
            </a:r>
          </a:p>
          <a:p>
            <a:r>
              <a:rPr lang="en-US" altLang="en-US"/>
              <a:t>What considerations should a firm have for it’s home country?</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a:extLst>
              <a:ext uri="{FF2B5EF4-FFF2-40B4-BE49-F238E27FC236}">
                <a16:creationId xmlns:a16="http://schemas.microsoft.com/office/drawing/2014/main" id="{FD4A3137-E86E-4794-BD23-3577A386F99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Small Group Exercise #2</a:t>
            </a:r>
          </a:p>
        </p:txBody>
      </p:sp>
      <p:sp>
        <p:nvSpPr>
          <p:cNvPr id="112642" name="Content Placeholder 2">
            <a:extLst>
              <a:ext uri="{FF2B5EF4-FFF2-40B4-BE49-F238E27FC236}">
                <a16:creationId xmlns:a16="http://schemas.microsoft.com/office/drawing/2014/main" id="{ADC4C7B5-72AC-4C58-B1CA-D5C797DC63A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Apply the 4 types of global strategy to Clif Bar.</a:t>
            </a:r>
          </a:p>
          <a:p>
            <a:pPr lvl="1"/>
            <a:r>
              <a:rPr lang="en-US" altLang="en-US"/>
              <a:t>Nutritious, food and drinks for sports and snacking</a:t>
            </a:r>
          </a:p>
          <a:p>
            <a:r>
              <a:rPr lang="en-US" altLang="en-US"/>
              <a:t>Your task:</a:t>
            </a:r>
          </a:p>
          <a:p>
            <a:pPr lvl="1"/>
            <a:r>
              <a:rPr lang="en-US" altLang="en-US"/>
              <a:t>Apply the CAGE distance framework to the countries where Clif Bar is operating.</a:t>
            </a:r>
          </a:p>
          <a:p>
            <a:pPr lvl="2"/>
            <a:r>
              <a:rPr lang="en-US" altLang="en-US"/>
              <a:t>Rank relative distance</a:t>
            </a:r>
          </a:p>
          <a:p>
            <a:pPr lvl="1"/>
            <a:r>
              <a:rPr lang="en-US" altLang="en-US"/>
              <a:t>Do the six chosen countries make sense?’</a:t>
            </a:r>
          </a:p>
          <a:p>
            <a:pPr lvl="1"/>
            <a:r>
              <a:rPr lang="en-US" altLang="en-US"/>
              <a:t>What 3-4 other countries should they enter?</a:t>
            </a:r>
          </a:p>
          <a:p>
            <a:pPr lvl="1"/>
            <a:r>
              <a:rPr lang="en-US" altLang="en-US"/>
              <a:t>What entrance strategy should the firm employ?</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a:extLst>
              <a:ext uri="{FF2B5EF4-FFF2-40B4-BE49-F238E27FC236}">
                <a16:creationId xmlns:a16="http://schemas.microsoft.com/office/drawing/2014/main" id="{641AFC85-C649-4EB1-8038-AE5E6EE30E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Case: IKEA</a:t>
            </a:r>
          </a:p>
        </p:txBody>
      </p:sp>
      <p:sp>
        <p:nvSpPr>
          <p:cNvPr id="91138" name="Text Placeholder 2">
            <a:extLst>
              <a:ext uri="{FF2B5EF4-FFF2-40B4-BE49-F238E27FC236}">
                <a16:creationId xmlns:a16="http://schemas.microsoft.com/office/drawing/2014/main" id="{D6D911C2-1BD8-4C43-85B7-66AB3456EF38}"/>
              </a:ext>
            </a:extLst>
          </p:cNvPr>
          <p:cNvSpPr>
            <a:spLocks noGrp="1"/>
          </p:cNvSpPr>
          <p:nvPr>
            <p:ph type="body" sz="quarter" idx="16"/>
          </p:nvPr>
        </p:nvSpPr>
        <p:spPr bwMode="auto">
          <a:xfrm>
            <a:off x="3886200" y="6553200"/>
            <a:ext cx="1371600" cy="100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endParaRPr lang="en-US" altLang="en-US"/>
          </a:p>
        </p:txBody>
      </p:sp>
      <p:sp>
        <p:nvSpPr>
          <p:cNvPr id="91139" name="Text Placeholder 1">
            <a:extLst>
              <a:ext uri="{FF2B5EF4-FFF2-40B4-BE49-F238E27FC236}">
                <a16:creationId xmlns:a16="http://schemas.microsoft.com/office/drawing/2014/main" id="{A030C231-7315-4422-8506-B03A471173D2}"/>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endParaRPr lang="en-US"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a:extLst>
              <a:ext uri="{FF2B5EF4-FFF2-40B4-BE49-F238E27FC236}">
                <a16:creationId xmlns:a16="http://schemas.microsoft.com/office/drawing/2014/main" id="{5FFFDB91-A8A7-4E36-8AAE-6ACBB1897C6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Summary</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a:extLst>
              <a:ext uri="{FF2B5EF4-FFF2-40B4-BE49-F238E27FC236}">
                <a16:creationId xmlns:a16="http://schemas.microsoft.com/office/drawing/2014/main" id="{D539E564-805C-4B73-B7CC-AFA88D3B07C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(1 of 6)</a:t>
            </a:r>
          </a:p>
        </p:txBody>
      </p:sp>
      <p:sp>
        <p:nvSpPr>
          <p:cNvPr id="3" name="Content Placeholder 2">
            <a:extLst>
              <a:ext uri="{FF2B5EF4-FFF2-40B4-BE49-F238E27FC236}">
                <a16:creationId xmlns:a16="http://schemas.microsoft.com/office/drawing/2014/main" id="{2CACD8E0-E6F4-4F57-B01E-A43C23CCF3DB}"/>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10-1 Define globalization, multinational enterprise (MNE), foreign direct investment (FDI), and global strategy.</a:t>
            </a:r>
          </a:p>
          <a:p>
            <a:pPr marL="285750" indent="-285750" eaLnBrk="1" hangingPunct="1">
              <a:buFont typeface="Arial" panose="020B0604020202020204" pitchFamily="34" charset="0"/>
              <a:buChar char="•"/>
              <a:defRPr/>
            </a:pPr>
            <a:r>
              <a:rPr lang="en-US" altLang="en-US" sz="1700" dirty="0">
                <a:latin typeface="Arial" charset="0"/>
                <a:cs typeface="Arial" charset="0"/>
              </a:rPr>
              <a:t>Globalization involves closer integration and exchange between different countries and peoples worldwide, made possible by factors such as falling trade and investment barriers, advances in telecommunications, and reductions in transportation costs.</a:t>
            </a:r>
          </a:p>
          <a:p>
            <a:pPr marL="285750" indent="-285750" eaLnBrk="1" hangingPunct="1">
              <a:buFont typeface="Arial" panose="020B0604020202020204" pitchFamily="34" charset="0"/>
              <a:buChar char="•"/>
              <a:defRPr/>
            </a:pPr>
            <a:r>
              <a:rPr lang="en-US" altLang="en-US" sz="1700" dirty="0">
                <a:latin typeface="Arial" charset="0"/>
                <a:cs typeface="Arial" charset="0"/>
              </a:rPr>
              <a:t>A multinational enterprise (MNE) deploys resources and capabilities to procure, produce, and distribute goods and services in at least two countries.</a:t>
            </a:r>
          </a:p>
          <a:p>
            <a:pPr marL="285750" indent="-285750" eaLnBrk="1" hangingPunct="1">
              <a:buFont typeface="Arial" panose="020B0604020202020204" pitchFamily="34" charset="0"/>
              <a:buChar char="•"/>
              <a:defRPr/>
            </a:pPr>
            <a:r>
              <a:rPr lang="en-US" altLang="en-US" sz="1700" dirty="0">
                <a:latin typeface="Arial" charset="0"/>
                <a:cs typeface="Arial" charset="0"/>
              </a:rPr>
              <a:t>Many MNEs are more than 50 percent globalized; they receive the majority of their revenues from countries other than their home country.</a:t>
            </a:r>
          </a:p>
          <a:p>
            <a:pPr marL="285750" indent="-285750" eaLnBrk="1" hangingPunct="1">
              <a:buFont typeface="Arial" panose="020B0604020202020204" pitchFamily="34" charset="0"/>
              <a:buChar char="•"/>
              <a:defRPr/>
            </a:pPr>
            <a:r>
              <a:rPr lang="en-US" altLang="en-US" sz="1700" dirty="0">
                <a:latin typeface="Arial" charset="0"/>
                <a:cs typeface="Arial" charset="0"/>
              </a:rPr>
              <a:t>Product, service, and capital markets are more globalized than labor markets. The level of everyday activities is roughly 10 to 25 percent integrated, and thus semi-globalized.</a:t>
            </a:r>
          </a:p>
          <a:p>
            <a:pPr marL="285750" indent="-285750" eaLnBrk="1" hangingPunct="1">
              <a:buFont typeface="Arial" panose="020B0604020202020204" pitchFamily="34" charset="0"/>
              <a:buChar char="•"/>
              <a:defRPr/>
            </a:pPr>
            <a:r>
              <a:rPr lang="en-US" altLang="en-US" sz="1700" dirty="0">
                <a:latin typeface="Arial" charset="0"/>
                <a:cs typeface="Arial" charset="0"/>
              </a:rPr>
              <a:t>Foreign direct investment (FDI) denotes a firm’s investments in value chain activities abroad.</a:t>
            </a:r>
          </a:p>
        </p:txBody>
      </p:sp>
      <p:sp>
        <p:nvSpPr>
          <p:cNvPr id="6" name="Rectangle 5" title="Rectangle that highlights the learning objective">
            <a:extLst>
              <a:ext uri="{FF2B5EF4-FFF2-40B4-BE49-F238E27FC236}">
                <a16:creationId xmlns:a16="http://schemas.microsoft.com/office/drawing/2014/main" id="{294EC531-2935-43EC-9691-88D0C6334523}"/>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endParaRPr lang="en-US" altLang="en-US" sz="2400" b="1"/>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1">
            <a:extLst>
              <a:ext uri="{FF2B5EF4-FFF2-40B4-BE49-F238E27FC236}">
                <a16:creationId xmlns:a16="http://schemas.microsoft.com/office/drawing/2014/main" id="{90A63A31-D6DE-4834-BBBB-56CD2D0744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(2 of 6)</a:t>
            </a:r>
            <a:endParaRPr lang="en-US" altLang="en-US">
              <a:cs typeface="Arial" panose="020B0604020202020204" pitchFamily="34" charset="0"/>
            </a:endParaRPr>
          </a:p>
        </p:txBody>
      </p:sp>
      <p:sp>
        <p:nvSpPr>
          <p:cNvPr id="116738" name="Content Placeholder 2">
            <a:extLst>
              <a:ext uri="{FF2B5EF4-FFF2-40B4-BE49-F238E27FC236}">
                <a16:creationId xmlns:a16="http://schemas.microsoft.com/office/drawing/2014/main" id="{C8FF2713-3934-4049-A430-19806071BDD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t>LO 10-2 Explain why companies compete abroad, and evaluate the advantages and disadvantages of going global.</a:t>
            </a:r>
            <a:endParaRPr lang="en-US" altLang="en-US" sz="1800" dirty="0">
              <a:cs typeface="Arial" panose="020B0604020202020204" pitchFamily="34" charset="0"/>
            </a:endParaRPr>
          </a:p>
          <a:p>
            <a:pPr marL="342900" indent="-342900" eaLnBrk="1" hangingPunct="1">
              <a:buFont typeface="Arial" panose="020B0604020202020204" pitchFamily="34" charset="0"/>
              <a:buChar char="•"/>
            </a:pPr>
            <a:r>
              <a:rPr lang="en-US" altLang="en-US" sz="2400" dirty="0">
                <a:cs typeface="Arial" panose="020B0604020202020204" pitchFamily="34" charset="0"/>
              </a:rPr>
              <a:t>Firms expand beyond their domestic borders if they can increase their economic value creation (V – C) and enhance competitive advantage.</a:t>
            </a:r>
          </a:p>
          <a:p>
            <a:pPr marL="342900" indent="-342900" eaLnBrk="1" hangingPunct="1">
              <a:buFont typeface="Arial" panose="020B0604020202020204" pitchFamily="34" charset="0"/>
              <a:buChar char="•"/>
            </a:pPr>
            <a:r>
              <a:rPr lang="en-US" altLang="en-US" sz="2400" dirty="0">
                <a:cs typeface="Arial" panose="020B0604020202020204" pitchFamily="34" charset="0"/>
              </a:rPr>
              <a:t>Advantages to competing internationally include gaining access to a larger market, gaining access to low-cost input factors, and developing new competencies.</a:t>
            </a:r>
          </a:p>
          <a:p>
            <a:pPr marL="342900" indent="-342900" eaLnBrk="1" hangingPunct="1">
              <a:buFont typeface="Arial" panose="020B0604020202020204" pitchFamily="34" charset="0"/>
              <a:buChar char="•"/>
            </a:pPr>
            <a:r>
              <a:rPr lang="en-US" altLang="en-US" sz="2400" dirty="0">
                <a:cs typeface="Arial" panose="020B0604020202020204" pitchFamily="34" charset="0"/>
              </a:rPr>
              <a:t>Disadvantages to competing internationally include the liability of foreignness, the possible loss of reputation, and the possible loss of intellectual capital.</a:t>
            </a:r>
          </a:p>
        </p:txBody>
      </p:sp>
      <p:sp>
        <p:nvSpPr>
          <p:cNvPr id="6" name="Rectangle 5" title="Rectangle that highlights the learning objective">
            <a:extLst>
              <a:ext uri="{FF2B5EF4-FFF2-40B4-BE49-F238E27FC236}">
                <a16:creationId xmlns:a16="http://schemas.microsoft.com/office/drawing/2014/main" id="{CA57318F-185E-41A0-B1D5-8B69A44A5E20}"/>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endParaRPr lang="en-US" altLang="en-US" sz="2400" b="1"/>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a:extLst>
              <a:ext uri="{FF2B5EF4-FFF2-40B4-BE49-F238E27FC236}">
                <a16:creationId xmlns:a16="http://schemas.microsoft.com/office/drawing/2014/main" id="{B12BA145-6850-49D0-94C2-88598B48BEA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(3 of 6)</a:t>
            </a:r>
            <a:endParaRPr lang="en-US" altLang="en-US">
              <a:cs typeface="Arial" panose="020B0604020202020204" pitchFamily="34" charset="0"/>
            </a:endParaRPr>
          </a:p>
        </p:txBody>
      </p:sp>
      <p:sp>
        <p:nvSpPr>
          <p:cNvPr id="3" name="Content Placeholder 2">
            <a:extLst>
              <a:ext uri="{FF2B5EF4-FFF2-40B4-BE49-F238E27FC236}">
                <a16:creationId xmlns:a16="http://schemas.microsoft.com/office/drawing/2014/main" id="{EF9C86DA-1D66-4337-BB54-E34A39B64D1B}"/>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10-3 Apply the CAGE distance framework to guide MNE decisions on which countries to enter.</a:t>
            </a:r>
          </a:p>
          <a:p>
            <a:pPr marL="342900" indent="-342900" eaLnBrk="1" hangingPunct="1">
              <a:buFont typeface="Arial" panose="020B0604020202020204" pitchFamily="34" charset="0"/>
              <a:buChar char="•"/>
              <a:defRPr/>
            </a:pPr>
            <a:r>
              <a:rPr lang="en-US" altLang="en-US" sz="2400" dirty="0">
                <a:latin typeface="Arial" charset="0"/>
                <a:cs typeface="Arial" charset="0"/>
              </a:rPr>
              <a:t>Most of the costs and risks involved in expanding beyond the domestic market are created by distance.</a:t>
            </a:r>
          </a:p>
          <a:p>
            <a:pPr marL="342900" indent="-342900" eaLnBrk="1" hangingPunct="1">
              <a:buFont typeface="Arial" panose="020B0604020202020204" pitchFamily="34" charset="0"/>
              <a:buChar char="•"/>
              <a:defRPr/>
            </a:pPr>
            <a:r>
              <a:rPr lang="en-US" altLang="en-US" sz="2400" dirty="0">
                <a:latin typeface="Arial" charset="0"/>
                <a:cs typeface="Arial" charset="0"/>
              </a:rPr>
              <a:t>The CAGE distance framework determines the relative distance between home and foreign target country along four dimensions: cultural distance, administrative and political distance, geographic distance, and economic distance.</a:t>
            </a:r>
          </a:p>
        </p:txBody>
      </p:sp>
      <p:sp>
        <p:nvSpPr>
          <p:cNvPr id="6" name="Rectangle 5" title="Rectangle that highlights the learning objective">
            <a:extLst>
              <a:ext uri="{FF2B5EF4-FFF2-40B4-BE49-F238E27FC236}">
                <a16:creationId xmlns:a16="http://schemas.microsoft.com/office/drawing/2014/main" id="{5A1227A8-9A85-419B-B9AA-AE224B1D7743}"/>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endParaRPr lang="en-US" altLang="en-US" sz="2400" b="1"/>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a:extLst>
              <a:ext uri="{FF2B5EF4-FFF2-40B4-BE49-F238E27FC236}">
                <a16:creationId xmlns:a16="http://schemas.microsoft.com/office/drawing/2014/main" id="{E40DED65-DF01-4619-9C9B-6FA72830C4F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(4 of 6)</a:t>
            </a:r>
            <a:endParaRPr lang="en-US" altLang="en-US">
              <a:cs typeface="Arial" panose="020B0604020202020204" pitchFamily="34" charset="0"/>
            </a:endParaRPr>
          </a:p>
        </p:txBody>
      </p:sp>
      <p:sp>
        <p:nvSpPr>
          <p:cNvPr id="3" name="Content Placeholder 2">
            <a:extLst>
              <a:ext uri="{FF2B5EF4-FFF2-40B4-BE49-F238E27FC236}">
                <a16:creationId xmlns:a16="http://schemas.microsoft.com/office/drawing/2014/main" id="{4C6C86D7-F081-4C1C-A2FA-33529CEC90F1}"/>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10-4 Compare and contrast the different options MNEs have to enter foreign markets.</a:t>
            </a:r>
          </a:p>
          <a:p>
            <a:pPr marL="342900" indent="-342900" eaLnBrk="1" hangingPunct="1">
              <a:buFont typeface="Arial" panose="020B0604020202020204" pitchFamily="34" charset="0"/>
              <a:buChar char="•"/>
              <a:defRPr/>
            </a:pPr>
            <a:r>
              <a:rPr lang="en-US" altLang="en-US" sz="2400" dirty="0">
                <a:latin typeface="Arial" charset="0"/>
                <a:cs typeface="Arial" charset="0"/>
              </a:rPr>
              <a:t>The strategist has the following foreign-entry modes available: exporting, strategic alliances (licensing for products, franchising for services), joint venture, and subsidiary (acquisition or greenfield).</a:t>
            </a:r>
          </a:p>
          <a:p>
            <a:pPr marL="342900" indent="-342900" eaLnBrk="1" hangingPunct="1">
              <a:buFont typeface="Arial" panose="020B0604020202020204" pitchFamily="34" charset="0"/>
              <a:buChar char="•"/>
              <a:defRPr/>
            </a:pPr>
            <a:r>
              <a:rPr lang="en-US" altLang="en-US" sz="2400" dirty="0">
                <a:latin typeface="Arial" charset="0"/>
                <a:cs typeface="Arial" charset="0"/>
              </a:rPr>
              <a:t>Higher levels of control, and thus a greater protection of IP and a lower likelihood of any loss in reputation, go along with more investment-intensive foreign-entry modes such as acquisitions or greenfield plants.</a:t>
            </a:r>
          </a:p>
        </p:txBody>
      </p:sp>
      <p:sp>
        <p:nvSpPr>
          <p:cNvPr id="6" name="Rectangle 5" title="Rectangle that highlights the learning objective">
            <a:extLst>
              <a:ext uri="{FF2B5EF4-FFF2-40B4-BE49-F238E27FC236}">
                <a16:creationId xmlns:a16="http://schemas.microsoft.com/office/drawing/2014/main" id="{C8132FE3-2F8B-4A6E-93DE-0B958F52B5CC}"/>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endParaRPr lang="en-US" altLang="en-US" sz="2400" b="1"/>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a:extLst>
              <a:ext uri="{FF2B5EF4-FFF2-40B4-BE49-F238E27FC236}">
                <a16:creationId xmlns:a16="http://schemas.microsoft.com/office/drawing/2014/main" id="{D52910EA-14FE-402E-AEF6-E3F88B37728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(5 of 6)</a:t>
            </a:r>
            <a:endParaRPr lang="en-US" altLang="en-US">
              <a:cs typeface="Arial" panose="020B0604020202020204" pitchFamily="34" charset="0"/>
            </a:endParaRPr>
          </a:p>
        </p:txBody>
      </p:sp>
      <p:sp>
        <p:nvSpPr>
          <p:cNvPr id="3" name="Content Placeholder 2">
            <a:extLst>
              <a:ext uri="{FF2B5EF4-FFF2-40B4-BE49-F238E27FC236}">
                <a16:creationId xmlns:a16="http://schemas.microsoft.com/office/drawing/2014/main" id="{8383FFCA-4EF5-4B65-A1B1-1C76D5428E29}"/>
              </a:ext>
            </a:extLst>
          </p:cNvPr>
          <p:cNvSpPr>
            <a:spLocks noGrp="1"/>
          </p:cNvSpPr>
          <p:nvPr>
            <p:ph idx="1"/>
          </p:nvPr>
        </p:nvSpPr>
        <p:spPr/>
        <p:txBody>
          <a:bodyPr/>
          <a:lstStyle/>
          <a:p>
            <a:pPr marL="0" indent="0" algn="ctr" eaLnBrk="1" hangingPunct="1">
              <a:buFont typeface="Arial" panose="020B0604020202020204" pitchFamily="34" charset="0"/>
              <a:buNone/>
              <a:defRPr/>
            </a:pPr>
            <a:r>
              <a:rPr lang="en-US" sz="2000" b="1" dirty="0"/>
              <a:t>LO 10-5 Apply the integration-responsiveness framework to evaluate the four different strategies MNEs can pursue when competing globally.</a:t>
            </a:r>
          </a:p>
          <a:p>
            <a:pPr marL="285750" indent="-285750" eaLnBrk="1" hangingPunct="1">
              <a:buFont typeface="Arial" panose="020B0604020202020204" pitchFamily="34" charset="0"/>
              <a:buChar char="•"/>
              <a:defRPr/>
            </a:pPr>
            <a:r>
              <a:rPr lang="en-US" altLang="en-US" sz="1400" dirty="0">
                <a:latin typeface="Arial" charset="0"/>
                <a:cs typeface="Arial" charset="0"/>
              </a:rPr>
              <a:t>To navigate between the competing pressures of cost reductions and local responsiveness, MNEs have four strategy options: international, multi-domestic, global-standardization, and transnational.</a:t>
            </a:r>
          </a:p>
          <a:p>
            <a:pPr marL="285750" indent="-285750" eaLnBrk="1" hangingPunct="1">
              <a:buFont typeface="Arial" panose="020B0604020202020204" pitchFamily="34" charset="0"/>
              <a:buChar char="•"/>
              <a:defRPr/>
            </a:pPr>
            <a:r>
              <a:rPr lang="en-US" altLang="en-US" sz="1400" dirty="0">
                <a:latin typeface="Arial" charset="0"/>
                <a:cs typeface="Arial" charset="0"/>
              </a:rPr>
              <a:t>An international strategy leverages home-based core competencies into foreign markets, primarily through exports. It is useful when the MNE faces low pressures for both local responsiveness and cost reductions.</a:t>
            </a:r>
          </a:p>
          <a:p>
            <a:pPr marL="285750" indent="-285750" eaLnBrk="1" hangingPunct="1">
              <a:buFont typeface="Arial" panose="020B0604020202020204" pitchFamily="34" charset="0"/>
              <a:buChar char="•"/>
              <a:defRPr/>
            </a:pPr>
            <a:r>
              <a:rPr lang="en-US" altLang="en-US" sz="1400" dirty="0">
                <a:latin typeface="Arial" charset="0"/>
                <a:cs typeface="Arial" charset="0"/>
              </a:rPr>
              <a:t>A multi-domestic strategy attempts to maximize local responsiveness in the face of low pressure for cost reductions. It is costly and inefficient because it requires the duplication of key business functions in multiple countries.</a:t>
            </a:r>
          </a:p>
          <a:p>
            <a:pPr marL="285750" indent="-285750" eaLnBrk="1" hangingPunct="1">
              <a:buFont typeface="Arial" panose="020B0604020202020204" pitchFamily="34" charset="0"/>
              <a:buChar char="•"/>
              <a:defRPr/>
            </a:pPr>
            <a:r>
              <a:rPr lang="en-US" altLang="en-US" sz="1400" dirty="0">
                <a:latin typeface="Arial" charset="0"/>
                <a:cs typeface="Arial" charset="0"/>
              </a:rPr>
              <a:t>A global-standardization strategy seeks to reap economies of scale and location by pursuing a global division of labor based on wherever best-of-class capabilities reside at the lowest cost. It involves little or no local responsiveness.</a:t>
            </a:r>
          </a:p>
          <a:p>
            <a:pPr marL="285750" indent="-285750" eaLnBrk="1" hangingPunct="1">
              <a:buFont typeface="Arial" panose="020B0604020202020204" pitchFamily="34" charset="0"/>
              <a:buChar char="•"/>
              <a:defRPr/>
            </a:pPr>
            <a:r>
              <a:rPr lang="en-US" altLang="en-US" sz="1400" dirty="0">
                <a:latin typeface="Arial" charset="0"/>
                <a:cs typeface="Arial" charset="0"/>
              </a:rPr>
              <a:t>A transnational strategy attempts to combine the high local responsiveness of a localization strategy with the lowest-cost position attainable from a global-standardization strategy. It also aims to benefit from global learning. Although appealing, it is difficult to implement due to the organizational complexities involved.</a:t>
            </a:r>
          </a:p>
        </p:txBody>
      </p:sp>
      <p:sp>
        <p:nvSpPr>
          <p:cNvPr id="6" name="Rectangle 5" title="Rectangle that highlights the learning objective">
            <a:extLst>
              <a:ext uri="{FF2B5EF4-FFF2-40B4-BE49-F238E27FC236}">
                <a16:creationId xmlns:a16="http://schemas.microsoft.com/office/drawing/2014/main" id="{5EBAAD2B-4127-488D-84B7-FE6C76A746BE}"/>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endParaRPr lang="en-US" altLang="en-US" sz="2400" b="1"/>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a:extLst>
              <a:ext uri="{FF2B5EF4-FFF2-40B4-BE49-F238E27FC236}">
                <a16:creationId xmlns:a16="http://schemas.microsoft.com/office/drawing/2014/main" id="{DA804AF7-AF88-4514-BBA5-D01395FBD4D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(6 of 6)</a:t>
            </a:r>
            <a:endParaRPr lang="en-US" altLang="en-US">
              <a:cs typeface="Arial" panose="020B0604020202020204" pitchFamily="34" charset="0"/>
            </a:endParaRPr>
          </a:p>
        </p:txBody>
      </p:sp>
      <p:sp>
        <p:nvSpPr>
          <p:cNvPr id="120834" name="Content Placeholder 2">
            <a:extLst>
              <a:ext uri="{FF2B5EF4-FFF2-40B4-BE49-F238E27FC236}">
                <a16:creationId xmlns:a16="http://schemas.microsoft.com/office/drawing/2014/main" id="{E334BB44-BA84-4251-9524-8BD4AACF13B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000" b="1" dirty="0"/>
              <a:t>LO 10-6 Apply Porter’s diamond framework to explain why certain industries are more competitive in specific nations than in others.</a:t>
            </a:r>
            <a:endParaRPr lang="en-US" altLang="en-US" sz="2000" dirty="0">
              <a:cs typeface="Arial" panose="020B0604020202020204" pitchFamily="34" charset="0"/>
            </a:endParaRPr>
          </a:p>
          <a:p>
            <a:pPr marL="342900" indent="-342900" eaLnBrk="1" hangingPunct="1">
              <a:buFont typeface="Arial" panose="020B0604020202020204" pitchFamily="34" charset="0"/>
              <a:buChar char="•"/>
            </a:pPr>
            <a:r>
              <a:rPr lang="en-US" altLang="en-US" sz="2000" dirty="0">
                <a:cs typeface="Arial" panose="020B0604020202020204" pitchFamily="34" charset="0"/>
              </a:rPr>
              <a:t>National competitive advantage, or world leadership in specific industries, is created rather than inherited.</a:t>
            </a:r>
          </a:p>
          <a:p>
            <a:pPr marL="342900" indent="-342900" eaLnBrk="1" hangingPunct="1">
              <a:buFont typeface="Arial" panose="020B0604020202020204" pitchFamily="34" charset="0"/>
              <a:buChar char="•"/>
            </a:pPr>
            <a:r>
              <a:rPr lang="en-US" altLang="en-US" sz="2000" dirty="0">
                <a:cs typeface="Arial" panose="020B0604020202020204" pitchFamily="34" charset="0"/>
              </a:rPr>
              <a:t>Four interrelated factors explain national competitive advantage: (1) factor conditions, (2) demand conditions, (3) competitive intensity in a focal industry, and (4) related and supporting industries/</a:t>
            </a:r>
            <a:r>
              <a:rPr lang="en-US" altLang="en-US" sz="2000" dirty="0" err="1">
                <a:cs typeface="Arial" panose="020B0604020202020204" pitchFamily="34" charset="0"/>
              </a:rPr>
              <a:t>complementors</a:t>
            </a:r>
            <a:r>
              <a:rPr lang="en-US" altLang="en-US" sz="2000" dirty="0">
                <a:cs typeface="Arial" panose="020B0604020202020204" pitchFamily="34" charset="0"/>
              </a:rPr>
              <a:t>.</a:t>
            </a:r>
          </a:p>
          <a:p>
            <a:pPr marL="342900" indent="-342900" eaLnBrk="1" hangingPunct="1">
              <a:buFont typeface="Arial" panose="020B0604020202020204" pitchFamily="34" charset="0"/>
              <a:buChar char="•"/>
            </a:pPr>
            <a:r>
              <a:rPr lang="en-US" altLang="en-US" sz="2000" dirty="0">
                <a:cs typeface="Arial" panose="020B0604020202020204" pitchFamily="34" charset="0"/>
              </a:rPr>
              <a:t>Even in a more globalized world, the basis for competitive advantage is often local.</a:t>
            </a:r>
          </a:p>
        </p:txBody>
      </p:sp>
      <p:sp>
        <p:nvSpPr>
          <p:cNvPr id="6" name="Rectangle 5" title="Rectangle that highlights the learning objective">
            <a:extLst>
              <a:ext uri="{FF2B5EF4-FFF2-40B4-BE49-F238E27FC236}">
                <a16:creationId xmlns:a16="http://schemas.microsoft.com/office/drawing/2014/main" id="{79E0B17B-FB1A-41E7-92F3-5D141F2EF4F8}"/>
              </a:ext>
            </a:extLst>
          </p:cNvPr>
          <p:cNvSpPr/>
          <p:nvPr/>
        </p:nvSpPr>
        <p:spPr>
          <a:xfrm>
            <a:off x="0" y="1600200"/>
            <a:ext cx="8763000" cy="68580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endParaRPr lang="en-US" altLang="en-US" sz="2400" b="1"/>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a:extLst>
              <a:ext uri="{FF2B5EF4-FFF2-40B4-BE49-F238E27FC236}">
                <a16:creationId xmlns:a16="http://schemas.microsoft.com/office/drawing/2014/main" id="{94DC2AEF-BE98-45A7-B718-D9A66FFC8428}"/>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Key Terms</a:t>
            </a:r>
          </a:p>
        </p:txBody>
      </p:sp>
      <p:sp>
        <p:nvSpPr>
          <p:cNvPr id="121858" name="Content Placeholder 2">
            <a:extLst>
              <a:ext uri="{FF2B5EF4-FFF2-40B4-BE49-F238E27FC236}">
                <a16:creationId xmlns:a16="http://schemas.microsoft.com/office/drawing/2014/main" id="{DB0D0748-DF49-433B-A94D-803594DD29FF}"/>
              </a:ext>
            </a:extLst>
          </p:cNvPr>
          <p:cNvSpPr>
            <a:spLocks noGrp="1"/>
          </p:cNvSpPr>
          <p:nvPr>
            <p:ph sz="half" idx="1"/>
          </p:nvPr>
        </p:nvSpPr>
        <p:spPr bwMode="auto">
          <a:xfrm>
            <a:off x="457200" y="1317625"/>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200">
                <a:latin typeface="Calibri" panose="020F0502020204030204" pitchFamily="34" charset="0"/>
                <a:cs typeface="Arial" panose="020B0604020202020204" pitchFamily="34" charset="0"/>
              </a:rPr>
              <a:t>CAGE distance framework </a:t>
            </a:r>
          </a:p>
          <a:p>
            <a:pPr eaLnBrk="1" hangingPunct="1"/>
            <a:r>
              <a:rPr lang="en-US" altLang="en-US" sz="2200">
                <a:latin typeface="Calibri" panose="020F0502020204030204" pitchFamily="34" charset="0"/>
                <a:cs typeface="Arial" panose="020B0604020202020204" pitchFamily="34" charset="0"/>
              </a:rPr>
              <a:t>Cultural distance </a:t>
            </a:r>
          </a:p>
          <a:p>
            <a:pPr eaLnBrk="1" hangingPunct="1"/>
            <a:r>
              <a:rPr lang="en-US" altLang="en-US" sz="2200">
                <a:latin typeface="Calibri" panose="020F0502020204030204" pitchFamily="34" charset="0"/>
                <a:cs typeface="Arial" panose="020B0604020202020204" pitchFamily="34" charset="0"/>
              </a:rPr>
              <a:t>Death-of-distance hypothesis </a:t>
            </a:r>
          </a:p>
          <a:p>
            <a:pPr eaLnBrk="1" hangingPunct="1"/>
            <a:r>
              <a:rPr lang="en-US" altLang="en-US" sz="2200">
                <a:latin typeface="Calibri" panose="020F0502020204030204" pitchFamily="34" charset="0"/>
                <a:cs typeface="Arial" panose="020B0604020202020204" pitchFamily="34" charset="0"/>
              </a:rPr>
              <a:t>Foreign direct investment (FDI)</a:t>
            </a:r>
          </a:p>
          <a:p>
            <a:pPr eaLnBrk="1" hangingPunct="1"/>
            <a:r>
              <a:rPr lang="en-US" altLang="en-US" sz="2200">
                <a:latin typeface="Calibri" panose="020F0502020204030204" pitchFamily="34" charset="0"/>
                <a:cs typeface="Arial" panose="020B0604020202020204" pitchFamily="34" charset="0"/>
              </a:rPr>
              <a:t>Global hypothesis </a:t>
            </a:r>
          </a:p>
          <a:p>
            <a:pPr eaLnBrk="1" hangingPunct="1"/>
            <a:r>
              <a:rPr lang="en-US" altLang="en-US" sz="2200">
                <a:latin typeface="Calibri" panose="020F0502020204030204" pitchFamily="34" charset="0"/>
                <a:cs typeface="Arial" panose="020B0604020202020204" pitchFamily="34" charset="0"/>
              </a:rPr>
              <a:t>Global-standardization strategy </a:t>
            </a:r>
          </a:p>
          <a:p>
            <a:pPr eaLnBrk="1" hangingPunct="1"/>
            <a:r>
              <a:rPr lang="en-US" altLang="en-US" sz="2200">
                <a:latin typeface="Calibri" panose="020F0502020204030204" pitchFamily="34" charset="0"/>
                <a:cs typeface="Arial" panose="020B0604020202020204" pitchFamily="34" charset="0"/>
              </a:rPr>
              <a:t>Global strategy </a:t>
            </a:r>
          </a:p>
          <a:p>
            <a:pPr eaLnBrk="1" hangingPunct="1"/>
            <a:r>
              <a:rPr lang="en-US" altLang="en-US" sz="2200">
                <a:latin typeface="Calibri" panose="020F0502020204030204" pitchFamily="34" charset="0"/>
                <a:cs typeface="Arial" panose="020B0604020202020204" pitchFamily="34" charset="0"/>
              </a:rPr>
              <a:t>Globalization </a:t>
            </a:r>
          </a:p>
          <a:p>
            <a:pPr eaLnBrk="1" hangingPunct="1"/>
            <a:r>
              <a:rPr lang="en-US" altLang="en-US" sz="2200">
                <a:latin typeface="Calibri" panose="020F0502020204030204" pitchFamily="34" charset="0"/>
              </a:rPr>
              <a:t>Integration-responsiveness framework </a:t>
            </a:r>
          </a:p>
          <a:p>
            <a:pPr eaLnBrk="1" hangingPunct="1"/>
            <a:endParaRPr lang="en-US" altLang="en-US" sz="2200">
              <a:cs typeface="Arial" panose="020B0604020202020204" pitchFamily="34" charset="0"/>
            </a:endParaRPr>
          </a:p>
          <a:p>
            <a:pPr>
              <a:buFont typeface="Arial" panose="020B0604020202020204" pitchFamily="34" charset="0"/>
              <a:buNone/>
            </a:pPr>
            <a:endParaRPr lang="en-US" altLang="en-US" sz="2200"/>
          </a:p>
          <a:p>
            <a:pPr eaLnBrk="1" hangingPunct="1"/>
            <a:endParaRPr lang="en-US" altLang="en-US" sz="2200">
              <a:cs typeface="Arial" panose="020B0604020202020204" pitchFamily="34" charset="0"/>
            </a:endParaRPr>
          </a:p>
        </p:txBody>
      </p:sp>
      <p:sp>
        <p:nvSpPr>
          <p:cNvPr id="3" name="Content Placeholder 2">
            <a:extLst>
              <a:ext uri="{FF2B5EF4-FFF2-40B4-BE49-F238E27FC236}">
                <a16:creationId xmlns:a16="http://schemas.microsoft.com/office/drawing/2014/main" id="{127AA8DA-C78A-4A70-A09D-807CF51C783F}"/>
              </a:ext>
            </a:extLst>
          </p:cNvPr>
          <p:cNvSpPr>
            <a:spLocks noGrp="1"/>
          </p:cNvSpPr>
          <p:nvPr>
            <p:ph sz="half" idx="2"/>
          </p:nvPr>
        </p:nvSpPr>
        <p:spPr>
          <a:xfrm>
            <a:off x="4648200" y="1317625"/>
            <a:ext cx="4038600" cy="5616575"/>
          </a:xfrm>
        </p:spPr>
        <p:txBody>
          <a:bodyPr/>
          <a:lstStyle/>
          <a:p>
            <a:pPr>
              <a:defRPr/>
            </a:pPr>
            <a:r>
              <a:rPr lang="en-US" sz="2200" dirty="0">
                <a:latin typeface="+mj-lt"/>
              </a:rPr>
              <a:t>International strategy </a:t>
            </a:r>
          </a:p>
          <a:p>
            <a:pPr>
              <a:defRPr/>
            </a:pPr>
            <a:r>
              <a:rPr lang="en-US" sz="2200" dirty="0">
                <a:latin typeface="+mj-lt"/>
              </a:rPr>
              <a:t>Liability of foreignness </a:t>
            </a:r>
          </a:p>
          <a:p>
            <a:pPr>
              <a:defRPr/>
            </a:pPr>
            <a:r>
              <a:rPr lang="en-US" sz="2200" dirty="0">
                <a:latin typeface="+mj-lt"/>
              </a:rPr>
              <a:t>Local responsiveness </a:t>
            </a:r>
          </a:p>
          <a:p>
            <a:pPr>
              <a:defRPr/>
            </a:pPr>
            <a:r>
              <a:rPr lang="en-US" sz="2200" dirty="0">
                <a:latin typeface="+mj-lt"/>
              </a:rPr>
              <a:t>Location economies </a:t>
            </a:r>
          </a:p>
          <a:p>
            <a:pPr>
              <a:defRPr/>
            </a:pPr>
            <a:r>
              <a:rPr lang="en-US" sz="2200" dirty="0">
                <a:latin typeface="+mj-lt"/>
              </a:rPr>
              <a:t>Multidomestic strategy </a:t>
            </a:r>
          </a:p>
          <a:p>
            <a:pPr>
              <a:defRPr/>
            </a:pPr>
            <a:r>
              <a:rPr lang="en-US" sz="2200" dirty="0">
                <a:latin typeface="+mj-lt"/>
              </a:rPr>
              <a:t>Multinational enterprise (MNE) </a:t>
            </a:r>
          </a:p>
          <a:p>
            <a:pPr>
              <a:defRPr/>
            </a:pPr>
            <a:r>
              <a:rPr lang="en-US" sz="2200" dirty="0">
                <a:latin typeface="+mj-lt"/>
              </a:rPr>
              <a:t>National competitive advantage </a:t>
            </a:r>
          </a:p>
          <a:p>
            <a:pPr>
              <a:defRPr/>
            </a:pPr>
            <a:r>
              <a:rPr lang="en-US" sz="2200" dirty="0">
                <a:latin typeface="+mj-lt"/>
              </a:rPr>
              <a:t>National culture </a:t>
            </a:r>
          </a:p>
          <a:p>
            <a:pPr>
              <a:defRPr/>
            </a:pPr>
            <a:r>
              <a:rPr lang="en-US" sz="2200" dirty="0">
                <a:latin typeface="+mj-lt"/>
              </a:rPr>
              <a:t>Transnational strategy </a:t>
            </a:r>
          </a:p>
          <a:p>
            <a:pPr>
              <a:defRPr/>
            </a:pPr>
            <a:endParaRPr lang="en-US" dirty="0"/>
          </a:p>
          <a:p>
            <a:pPr>
              <a:defRPr/>
            </a:pPr>
            <a:endParaRPr lang="en-US" dirty="0"/>
          </a:p>
        </p:txBody>
      </p:sp>
      <p:sp>
        <p:nvSpPr>
          <p:cNvPr id="121861" name="Content Placeholder 3">
            <a:extLst>
              <a:ext uri="{FF2B5EF4-FFF2-40B4-BE49-F238E27FC236}">
                <a16:creationId xmlns:a16="http://schemas.microsoft.com/office/drawing/2014/main" id="{4B5E6DD6-F617-4704-A6FF-BE6299BCCE22}"/>
              </a:ext>
            </a:extLst>
          </p:cNvPr>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numCol="1" anchor="t" anchorCtr="0" compatLnSpc="1">
            <a:prstTxWarp prst="textNoShape">
              <a:avLst/>
            </a:prstTxWarp>
          </a:bodyPr>
          <a:lstStyle/>
          <a:p>
            <a:pPr eaLnBrk="1" hangingPunct="1"/>
            <a:r>
              <a:rPr lang="en-US" altLang="en-US" sz="2200">
                <a:cs typeface="Arial" panose="020B0604020202020204" pitchFamily="34" charset="0"/>
              </a:rPr>
              <a:t> </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a:extLst>
              <a:ext uri="{FF2B5EF4-FFF2-40B4-BE49-F238E27FC236}">
                <a16:creationId xmlns:a16="http://schemas.microsoft.com/office/drawing/2014/main" id="{1BF3ECB8-FD39-400F-8A1A-16FF2BC95C2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Smart Videos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a:extLst>
              <a:ext uri="{FF2B5EF4-FFF2-40B4-BE49-F238E27FC236}">
                <a16:creationId xmlns:a16="http://schemas.microsoft.com/office/drawing/2014/main" id="{2E6BC9A3-6F93-4E64-9088-A6EE7269D9F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(1 of 6)</a:t>
            </a:r>
          </a:p>
        </p:txBody>
      </p:sp>
      <p:sp>
        <p:nvSpPr>
          <p:cNvPr id="123906" name="Content Placeholder 2">
            <a:extLst>
              <a:ext uri="{FF2B5EF4-FFF2-40B4-BE49-F238E27FC236}">
                <a16:creationId xmlns:a16="http://schemas.microsoft.com/office/drawing/2014/main" id="{40C092D4-E60F-4DBF-BA84-B929101F96F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Kevin Cleary, President of Clif Bar</a:t>
            </a:r>
          </a:p>
          <a:p>
            <a:r>
              <a:rPr lang="en-US" altLang="en-US">
                <a:cs typeface="Arial" panose="020B0604020202020204" pitchFamily="34" charset="0"/>
              </a:rPr>
              <a:t>Clif Bar's Strategy: 5 Bottom-lines</a:t>
            </a:r>
          </a:p>
          <a:p>
            <a:pPr lvl="1"/>
            <a:r>
              <a:rPr lang="en-US" altLang="en-US">
                <a:cs typeface="Arial" panose="020B0604020202020204" pitchFamily="34" charset="0"/>
              </a:rPr>
              <a:t>Related to Small Group exercise #2</a:t>
            </a:r>
          </a:p>
          <a:p>
            <a:r>
              <a:rPr lang="en-US" altLang="en-US">
                <a:cs typeface="Arial" panose="020B0604020202020204" pitchFamily="34" charset="0"/>
              </a:rPr>
              <a:t>Link:</a:t>
            </a:r>
          </a:p>
          <a:p>
            <a:pPr lvl="1"/>
            <a:r>
              <a:rPr lang="en-US" altLang="en-US">
                <a:cs typeface="Arial" panose="020B0604020202020204" pitchFamily="34" charset="0"/>
                <a:hlinkClick r:id="rId3"/>
              </a:rPr>
              <a:t>http://www.inc.com/kevin-cleary/clif-bar-kevin-five-bottomlines-why-it-works.html</a:t>
            </a:r>
            <a:endParaRPr lang="en-US" altLang="en-US">
              <a:cs typeface="Arial" panose="020B0604020202020204" pitchFamily="34" charset="0"/>
            </a:endParaRPr>
          </a:p>
          <a:p>
            <a:r>
              <a:rPr lang="en-US" altLang="en-US">
                <a:cs typeface="Arial" panose="020B0604020202020204" pitchFamily="34" charset="0"/>
              </a:rPr>
              <a:t>10:42 Minutes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C528D9B3-ECE4-4176-BBC8-DB842D1D88D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Chapter Case 10: IKEA </a:t>
            </a:r>
            <a:r>
              <a:rPr lang="en-US" altLang="en-US" sz="2000">
                <a:cs typeface="Arial" panose="020B0604020202020204" pitchFamily="34" charset="0"/>
              </a:rPr>
              <a:t>(1 of 2)</a:t>
            </a:r>
            <a:endParaRPr lang="en-US" altLang="en-US" sz="2000"/>
          </a:p>
        </p:txBody>
      </p:sp>
      <p:sp>
        <p:nvSpPr>
          <p:cNvPr id="92163" name="Content Placeholder 2">
            <a:extLst>
              <a:ext uri="{FF2B5EF4-FFF2-40B4-BE49-F238E27FC236}">
                <a16:creationId xmlns:a16="http://schemas.microsoft.com/office/drawing/2014/main" id="{6FC16381-0662-476E-BC17-01BE9CCA986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a:cs typeface="Arial" panose="020B0604020202020204" pitchFamily="34" charset="0"/>
              </a:rPr>
              <a:t>The world’s most profitable retailer</a:t>
            </a:r>
          </a:p>
          <a:p>
            <a:pPr lvl="1" eaLnBrk="1" hangingPunct="1">
              <a:spcBef>
                <a:spcPct val="0"/>
              </a:spcBef>
              <a:spcAft>
                <a:spcPts val="600"/>
              </a:spcAft>
            </a:pPr>
            <a:r>
              <a:rPr lang="en-US" altLang="en-US">
                <a:cs typeface="Arial" panose="020B0604020202020204" pitchFamily="34" charset="0"/>
              </a:rPr>
              <a:t>400 stores, in 28 countries, employs 160,000 people</a:t>
            </a:r>
          </a:p>
          <a:p>
            <a:pPr lvl="1" eaLnBrk="1" hangingPunct="1">
              <a:spcBef>
                <a:spcPct val="0"/>
              </a:spcBef>
              <a:spcAft>
                <a:spcPts val="600"/>
              </a:spcAft>
            </a:pPr>
            <a:r>
              <a:rPr lang="en-US" altLang="en-US">
                <a:cs typeface="Arial" panose="020B0604020202020204" pitchFamily="34" charset="0"/>
              </a:rPr>
              <a:t>Revenues of 35 billion euros</a:t>
            </a:r>
          </a:p>
          <a:p>
            <a:pPr eaLnBrk="1" hangingPunct="1">
              <a:spcBef>
                <a:spcPct val="0"/>
              </a:spcBef>
              <a:spcAft>
                <a:spcPts val="600"/>
              </a:spcAft>
            </a:pPr>
            <a:r>
              <a:rPr lang="en-US" altLang="en-US">
                <a:cs typeface="Arial" panose="020B0604020202020204" pitchFamily="34" charset="0"/>
              </a:rPr>
              <a:t>The rise of IKEA</a:t>
            </a:r>
          </a:p>
          <a:p>
            <a:pPr lvl="1" eaLnBrk="1" hangingPunct="1">
              <a:spcBef>
                <a:spcPct val="0"/>
              </a:spcBef>
              <a:spcAft>
                <a:spcPts val="600"/>
              </a:spcAft>
            </a:pPr>
            <a:r>
              <a:rPr lang="en-US" altLang="en-US">
                <a:cs typeface="Arial" panose="020B0604020202020204" pitchFamily="34" charset="0"/>
              </a:rPr>
              <a:t>Started in 1943 by a 17-year-old</a:t>
            </a:r>
          </a:p>
          <a:p>
            <a:pPr lvl="1" eaLnBrk="1" hangingPunct="1">
              <a:spcBef>
                <a:spcPct val="0"/>
              </a:spcBef>
              <a:spcAft>
                <a:spcPts val="600"/>
              </a:spcAft>
            </a:pPr>
            <a:r>
              <a:rPr lang="en-US" altLang="en-US">
                <a:cs typeface="Arial" panose="020B0604020202020204" pitchFamily="34" charset="0"/>
              </a:rPr>
              <a:t>Took 20 years to expand beyond Sweden</a:t>
            </a:r>
          </a:p>
          <a:p>
            <a:pPr lvl="1" eaLnBrk="1" hangingPunct="1">
              <a:spcBef>
                <a:spcPct val="0"/>
              </a:spcBef>
              <a:spcAft>
                <a:spcPts val="600"/>
              </a:spcAft>
            </a:pPr>
            <a:r>
              <a:rPr lang="en-US" altLang="en-US">
                <a:cs typeface="Arial" panose="020B0604020202020204" pitchFamily="34" charset="0"/>
              </a:rPr>
              <a:t>Sells home furnishings across the globe</a:t>
            </a:r>
          </a:p>
          <a:p>
            <a:pPr lvl="2" eaLnBrk="1" hangingPunct="1">
              <a:spcBef>
                <a:spcPct val="0"/>
              </a:spcBef>
              <a:spcAft>
                <a:spcPts val="600"/>
              </a:spcAft>
            </a:pPr>
            <a:r>
              <a:rPr lang="en-US" altLang="en-US">
                <a:cs typeface="Arial" panose="020B0604020202020204" pitchFamily="34" charset="0"/>
              </a:rPr>
              <a:t>Little adaptation</a:t>
            </a:r>
          </a:p>
          <a:p>
            <a:pPr lvl="2" eaLnBrk="1" hangingPunct="1">
              <a:spcBef>
                <a:spcPct val="0"/>
              </a:spcBef>
              <a:spcAft>
                <a:spcPts val="600"/>
              </a:spcAft>
            </a:pPr>
            <a:r>
              <a:rPr lang="en-US" altLang="en-US">
                <a:cs typeface="Arial" panose="020B0604020202020204" pitchFamily="34" charset="0"/>
              </a:rPr>
              <a:t>Some allowances for country preferences</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690A4283-368C-40A6-AFF9-FF8DFF94B2A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(2 of 6)</a:t>
            </a:r>
            <a:endParaRPr lang="en-US" altLang="en-US">
              <a:cs typeface="Arial" panose="020B0604020202020204" pitchFamily="34" charset="0"/>
            </a:endParaRPr>
          </a:p>
        </p:txBody>
      </p:sp>
      <p:sp>
        <p:nvSpPr>
          <p:cNvPr id="125954" name="Content Placeholder 2">
            <a:extLst>
              <a:ext uri="{FF2B5EF4-FFF2-40B4-BE49-F238E27FC236}">
                <a16:creationId xmlns:a16="http://schemas.microsoft.com/office/drawing/2014/main" id="{AE9D44E2-CADF-4A49-9553-4E4BF05B57E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IKEA's Secret to Global Success</a:t>
            </a:r>
          </a:p>
          <a:p>
            <a:r>
              <a:rPr lang="en-US" altLang="en-US">
                <a:cs typeface="Arial" panose="020B0604020202020204" pitchFamily="34" charset="0"/>
              </a:rPr>
              <a:t>Related to our Chapter Case</a:t>
            </a:r>
          </a:p>
          <a:p>
            <a:r>
              <a:rPr lang="en-US" altLang="en-US">
                <a:cs typeface="Arial" panose="020B0604020202020204" pitchFamily="34" charset="0"/>
              </a:rPr>
              <a:t>Link:</a:t>
            </a:r>
          </a:p>
          <a:p>
            <a:pPr lvl="1"/>
            <a:r>
              <a:rPr lang="en-US" altLang="en-US" u="sng">
                <a:hlinkClick r:id="rId3"/>
              </a:rPr>
              <a:t>http://fortune.com/video/2015/03/10/ikeas-secret-to-global-success/</a:t>
            </a:r>
            <a:endParaRPr lang="en-US" altLang="en-US" u="sng"/>
          </a:p>
          <a:p>
            <a:r>
              <a:rPr lang="en-US" altLang="en-US">
                <a:cs typeface="Arial" panose="020B0604020202020204" pitchFamily="34" charset="0"/>
              </a:rPr>
              <a:t>2:19 Minutes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a:extLst>
              <a:ext uri="{FF2B5EF4-FFF2-40B4-BE49-F238E27FC236}">
                <a16:creationId xmlns:a16="http://schemas.microsoft.com/office/drawing/2014/main" id="{9C4727AA-2160-44C8-8C19-07437AAB17C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(3 of 6)</a:t>
            </a:r>
            <a:endParaRPr lang="en-US" altLang="en-US">
              <a:cs typeface="Arial" panose="020B0604020202020204" pitchFamily="34" charset="0"/>
            </a:endParaRPr>
          </a:p>
        </p:txBody>
      </p:sp>
      <p:sp>
        <p:nvSpPr>
          <p:cNvPr id="128002" name="Content Placeholder 2">
            <a:extLst>
              <a:ext uri="{FF2B5EF4-FFF2-40B4-BE49-F238E27FC236}">
                <a16:creationId xmlns:a16="http://schemas.microsoft.com/office/drawing/2014/main" id="{1003D12F-86B8-4ADF-8D74-562E0854961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Globalization Easily Explained</a:t>
            </a:r>
          </a:p>
          <a:p>
            <a:r>
              <a:rPr lang="en-US" altLang="en-US">
                <a:cs typeface="Arial" panose="020B0604020202020204" pitchFamily="34" charset="0"/>
              </a:rPr>
              <a:t>Link:</a:t>
            </a:r>
          </a:p>
          <a:p>
            <a:pPr lvl="1"/>
            <a:r>
              <a:rPr lang="en-US" altLang="en-US" u="sng">
                <a:hlinkClick r:id="rId3"/>
              </a:rPr>
              <a:t>https://www.youtube.com/watch?v=JJ0nFD19eT8</a:t>
            </a:r>
            <a:endParaRPr lang="en-US" altLang="en-US" u="sng"/>
          </a:p>
          <a:p>
            <a:r>
              <a:rPr lang="en-US" altLang="en-US">
                <a:cs typeface="Arial" panose="020B0604020202020204" pitchFamily="34" charset="0"/>
              </a:rPr>
              <a:t>4:18 Minutes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a:extLst>
              <a:ext uri="{FF2B5EF4-FFF2-40B4-BE49-F238E27FC236}">
                <a16:creationId xmlns:a16="http://schemas.microsoft.com/office/drawing/2014/main" id="{B0A37BBA-6834-49A4-B270-63CA64C7ED0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(4 of 6)</a:t>
            </a:r>
            <a:endParaRPr lang="en-US" altLang="en-US">
              <a:cs typeface="Arial" panose="020B0604020202020204" pitchFamily="34" charset="0"/>
            </a:endParaRPr>
          </a:p>
        </p:txBody>
      </p:sp>
      <p:sp>
        <p:nvSpPr>
          <p:cNvPr id="130050" name="Content Placeholder 2">
            <a:extLst>
              <a:ext uri="{FF2B5EF4-FFF2-40B4-BE49-F238E27FC236}">
                <a16:creationId xmlns:a16="http://schemas.microsoft.com/office/drawing/2014/main" id="{85EE8EE9-F3C3-4A5C-8DC2-29EDEDCFAD6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Coca-Cola International Business Strategy</a:t>
            </a:r>
          </a:p>
          <a:p>
            <a:r>
              <a:rPr lang="en-US" altLang="en-US">
                <a:cs typeface="Arial" panose="020B0604020202020204" pitchFamily="34" charset="0"/>
              </a:rPr>
              <a:t>A well-done presentation created by a student </a:t>
            </a:r>
          </a:p>
          <a:p>
            <a:r>
              <a:rPr lang="en-US" altLang="en-US">
                <a:cs typeface="Arial" panose="020B0604020202020204" pitchFamily="34" charset="0"/>
              </a:rPr>
              <a:t>Link:</a:t>
            </a:r>
          </a:p>
          <a:p>
            <a:pPr lvl="1"/>
            <a:r>
              <a:rPr lang="en-US" altLang="en-US">
                <a:cs typeface="Arial" panose="020B0604020202020204" pitchFamily="34" charset="0"/>
                <a:hlinkClick r:id="rId3"/>
              </a:rPr>
              <a:t>https://www.youtube.com/watch?v=QAyJVtEIAtM</a:t>
            </a:r>
            <a:endParaRPr lang="en-US" altLang="en-US">
              <a:cs typeface="Arial" panose="020B0604020202020204" pitchFamily="34" charset="0"/>
            </a:endParaRPr>
          </a:p>
          <a:p>
            <a:r>
              <a:rPr lang="en-US" altLang="en-US">
                <a:cs typeface="Arial" panose="020B0604020202020204" pitchFamily="34" charset="0"/>
              </a:rPr>
              <a:t>5:53 Minutes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1">
            <a:extLst>
              <a:ext uri="{FF2B5EF4-FFF2-40B4-BE49-F238E27FC236}">
                <a16:creationId xmlns:a16="http://schemas.microsoft.com/office/drawing/2014/main" id="{8E116041-01AE-4A9A-B617-02FE0DA8F2D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(5 of 6)</a:t>
            </a:r>
            <a:endParaRPr lang="en-US" altLang="en-US">
              <a:cs typeface="Arial" panose="020B0604020202020204" pitchFamily="34" charset="0"/>
            </a:endParaRPr>
          </a:p>
        </p:txBody>
      </p:sp>
      <p:sp>
        <p:nvSpPr>
          <p:cNvPr id="132098" name="Content Placeholder 2">
            <a:extLst>
              <a:ext uri="{FF2B5EF4-FFF2-40B4-BE49-F238E27FC236}">
                <a16:creationId xmlns:a16="http://schemas.microsoft.com/office/drawing/2014/main" id="{3D90ECA6-27B8-4DD8-9576-6B9854BF58A1}"/>
              </a:ext>
            </a:extLst>
          </p:cNvPr>
          <p:cNvSpPr>
            <a:spLocks noGrp="1"/>
          </p:cNvSpPr>
          <p:nvPr>
            <p:ph idx="1"/>
          </p:nvPr>
        </p:nvSpPr>
        <p:spPr bwMode="auto">
          <a:xfrm>
            <a:off x="609600" y="1387475"/>
            <a:ext cx="8229600" cy="5135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Top 100 Most Valuable Global Brands 2015</a:t>
            </a:r>
          </a:p>
          <a:p>
            <a:r>
              <a:rPr lang="en-US" altLang="en-US">
                <a:cs typeface="Arial" panose="020B0604020202020204" pitchFamily="34" charset="0"/>
              </a:rPr>
              <a:t>A countdown. Provides overall brand value and category.</a:t>
            </a:r>
          </a:p>
          <a:p>
            <a:r>
              <a:rPr lang="en-US" altLang="en-US">
                <a:cs typeface="Arial" panose="020B0604020202020204" pitchFamily="34" charset="0"/>
              </a:rPr>
              <a:t>Link:</a:t>
            </a:r>
          </a:p>
          <a:p>
            <a:pPr lvl="1"/>
            <a:r>
              <a:rPr lang="en-US" altLang="en-US">
                <a:cs typeface="Arial" panose="020B0604020202020204" pitchFamily="34" charset="0"/>
                <a:hlinkClick r:id="rId3"/>
              </a:rPr>
              <a:t>https://www.youtube.com/watch?v=TSGGfEmoS3U</a:t>
            </a:r>
            <a:endParaRPr lang="en-US" altLang="en-US">
              <a:cs typeface="Arial" panose="020B0604020202020204" pitchFamily="34" charset="0"/>
            </a:endParaRPr>
          </a:p>
          <a:p>
            <a:r>
              <a:rPr lang="en-US" altLang="en-US">
                <a:cs typeface="Arial" panose="020B0604020202020204" pitchFamily="34" charset="0"/>
              </a:rPr>
              <a:t>5:40 Minutes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a:extLst>
              <a:ext uri="{FF2B5EF4-FFF2-40B4-BE49-F238E27FC236}">
                <a16:creationId xmlns:a16="http://schemas.microsoft.com/office/drawing/2014/main" id="{5D3124A1-2869-48AD-B8ED-739FA93EE95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(6 of 6)</a:t>
            </a:r>
            <a:endParaRPr lang="en-US" altLang="en-US">
              <a:cs typeface="Arial" panose="020B0604020202020204" pitchFamily="34" charset="0"/>
            </a:endParaRPr>
          </a:p>
        </p:txBody>
      </p:sp>
      <p:sp>
        <p:nvSpPr>
          <p:cNvPr id="134146" name="Content Placeholder 2">
            <a:extLst>
              <a:ext uri="{FF2B5EF4-FFF2-40B4-BE49-F238E27FC236}">
                <a16:creationId xmlns:a16="http://schemas.microsoft.com/office/drawing/2014/main" id="{08146815-801D-4B48-9C7F-CC3CCF4098C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Microsoft CEO Satya Nadella </a:t>
            </a:r>
          </a:p>
          <a:p>
            <a:r>
              <a:rPr lang="en-US" altLang="en-US">
                <a:cs typeface="Arial" panose="020B0604020202020204" pitchFamily="34" charset="0"/>
              </a:rPr>
              <a:t>Microsoft’s Global Strategy</a:t>
            </a:r>
          </a:p>
          <a:p>
            <a:r>
              <a:rPr lang="en-US" altLang="en-US">
                <a:cs typeface="Arial" panose="020B0604020202020204" pitchFamily="34" charset="0"/>
              </a:rPr>
              <a:t>Link:</a:t>
            </a:r>
          </a:p>
          <a:p>
            <a:pPr lvl="1"/>
            <a:r>
              <a:rPr lang="en-US" altLang="en-US">
                <a:cs typeface="Arial" panose="020B0604020202020204" pitchFamily="34" charset="0"/>
                <a:hlinkClick r:id="rId3"/>
              </a:rPr>
              <a:t>https://www.youtube.com/watch?v=Uu-Ol78lCi0</a:t>
            </a:r>
            <a:endParaRPr lang="en-US" altLang="en-US">
              <a:cs typeface="Arial" panose="020B0604020202020204" pitchFamily="34" charset="0"/>
            </a:endParaRPr>
          </a:p>
          <a:p>
            <a:r>
              <a:rPr lang="en-US" altLang="en-US">
                <a:cs typeface="Arial" panose="020B0604020202020204" pitchFamily="34" charset="0"/>
              </a:rPr>
              <a:t>1:45 Minutes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10D944CE-DE84-443F-AA27-18C08B5033D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Chapter Case 10: IKEA </a:t>
            </a:r>
            <a:r>
              <a:rPr lang="en-US" altLang="en-US" sz="2000">
                <a:cs typeface="Arial" panose="020B0604020202020204" pitchFamily="34" charset="0"/>
              </a:rPr>
              <a:t>(1 of 2)</a:t>
            </a:r>
            <a:endParaRPr lang="en-US" altLang="en-US"/>
          </a:p>
        </p:txBody>
      </p:sp>
      <p:sp>
        <p:nvSpPr>
          <p:cNvPr id="94211" name="Content Placeholder 2">
            <a:extLst>
              <a:ext uri="{FF2B5EF4-FFF2-40B4-BE49-F238E27FC236}">
                <a16:creationId xmlns:a16="http://schemas.microsoft.com/office/drawing/2014/main" id="{5C10C334-F96C-4AEE-A7D0-7ADEBC5CDE9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a:cs typeface="Arial" panose="020B0604020202020204" pitchFamily="34" charset="0"/>
              </a:rPr>
              <a:t>IKEA’s strategy has evolved</a:t>
            </a:r>
          </a:p>
          <a:p>
            <a:pPr lvl="1" eaLnBrk="1" hangingPunct="1">
              <a:spcBef>
                <a:spcPct val="0"/>
              </a:spcBef>
              <a:spcAft>
                <a:spcPts val="600"/>
              </a:spcAft>
            </a:pPr>
            <a:r>
              <a:rPr lang="en-US" altLang="en-US">
                <a:cs typeface="Arial" panose="020B0604020202020204" pitchFamily="34" charset="0"/>
              </a:rPr>
              <a:t>From an international strategy to a global standardization strategy</a:t>
            </a:r>
          </a:p>
          <a:p>
            <a:pPr lvl="1" eaLnBrk="1" hangingPunct="1">
              <a:spcBef>
                <a:spcPct val="0"/>
              </a:spcBef>
              <a:spcAft>
                <a:spcPts val="600"/>
              </a:spcAft>
            </a:pPr>
            <a:r>
              <a:rPr lang="en-US" altLang="en-US">
                <a:cs typeface="Arial" panose="020B0604020202020204" pitchFamily="34" charset="0"/>
              </a:rPr>
              <a:t>Achieves economies of scale through managing the global supply chain</a:t>
            </a:r>
          </a:p>
          <a:p>
            <a:pPr eaLnBrk="1" hangingPunct="1">
              <a:spcBef>
                <a:spcPct val="0"/>
              </a:spcBef>
              <a:spcAft>
                <a:spcPts val="600"/>
              </a:spcAft>
            </a:pPr>
            <a:r>
              <a:rPr lang="en-US" altLang="en-US">
                <a:cs typeface="Arial" panose="020B0604020202020204" pitchFamily="34" charset="0"/>
              </a:rPr>
              <a:t>They have adapted to consumer demands</a:t>
            </a:r>
          </a:p>
          <a:p>
            <a:pPr lvl="1" eaLnBrk="1" hangingPunct="1">
              <a:spcBef>
                <a:spcPct val="0"/>
              </a:spcBef>
              <a:spcAft>
                <a:spcPts val="600"/>
              </a:spcAft>
            </a:pPr>
            <a:r>
              <a:rPr lang="en-US" altLang="en-US">
                <a:cs typeface="Arial" panose="020B0604020202020204" pitchFamily="34" charset="0"/>
              </a:rPr>
              <a:t>Smaller stores in city centers</a:t>
            </a:r>
          </a:p>
          <a:p>
            <a:pPr lvl="1" eaLnBrk="1" hangingPunct="1">
              <a:spcBef>
                <a:spcPct val="0"/>
              </a:spcBef>
              <a:spcAft>
                <a:spcPts val="600"/>
              </a:spcAft>
            </a:pPr>
            <a:r>
              <a:rPr lang="en-US" altLang="en-US">
                <a:cs typeface="Arial" panose="020B0604020202020204" pitchFamily="34" charset="0"/>
              </a:rPr>
              <a:t>Customized furniture</a:t>
            </a:r>
          </a:p>
          <a:p>
            <a:pPr lvl="1" eaLnBrk="1" hangingPunct="1">
              <a:spcBef>
                <a:spcPct val="0"/>
              </a:spcBef>
              <a:spcAft>
                <a:spcPts val="600"/>
              </a:spcAft>
            </a:pPr>
            <a:r>
              <a:rPr lang="en-US" altLang="en-US">
                <a:cs typeface="Arial" panose="020B0604020202020204" pitchFamily="34" charset="0"/>
              </a:rPr>
              <a:t>Stronger presence online</a:t>
            </a:r>
          </a:p>
          <a:p>
            <a:pPr lvl="1" eaLnBrk="1" hangingPunct="1">
              <a:spcBef>
                <a:spcPct val="0"/>
              </a:spcBef>
              <a:spcAft>
                <a:spcPts val="600"/>
              </a:spcAft>
            </a:pPr>
            <a:r>
              <a:rPr lang="en-US" altLang="en-US">
                <a:cs typeface="Arial" panose="020B0604020202020204" pitchFamily="34" charset="0"/>
              </a:rPr>
              <a:t>Installation assistance</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96258" name="Title 1">
            <a:extLst>
              <a:ext uri="{FF2B5EF4-FFF2-40B4-BE49-F238E27FC236}">
                <a16:creationId xmlns:a16="http://schemas.microsoft.com/office/drawing/2014/main" id="{86341AF7-0CC6-47E9-B92C-128A834FD1D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Chapter Case 10: Consider This… </a:t>
            </a:r>
            <a:r>
              <a:rPr lang="en-US" altLang="en-US" sz="2000">
                <a:cs typeface="Arial" panose="020B0604020202020204" pitchFamily="34" charset="0"/>
              </a:rPr>
              <a:t>(1 of 2)</a:t>
            </a:r>
            <a:endParaRPr lang="en-US" altLang="en-US" sz="2000"/>
          </a:p>
        </p:txBody>
      </p:sp>
      <p:sp>
        <p:nvSpPr>
          <p:cNvPr id="96259" name="Content Placeholder 2">
            <a:extLst>
              <a:ext uri="{FF2B5EF4-FFF2-40B4-BE49-F238E27FC236}">
                <a16:creationId xmlns:a16="http://schemas.microsoft.com/office/drawing/2014/main" id="{3C96E774-EFCA-4045-ABDF-FC927B067A8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IKEA faces significant challenges going forward.</a:t>
            </a:r>
          </a:p>
          <a:p>
            <a:pPr eaLnBrk="1" hangingPunct="1"/>
            <a:r>
              <a:rPr lang="en-US" altLang="en-US">
                <a:cs typeface="Arial" panose="020B0604020202020204" pitchFamily="34" charset="0"/>
              </a:rPr>
              <a:t>External Challenges:</a:t>
            </a:r>
          </a:p>
          <a:p>
            <a:pPr lvl="1" eaLnBrk="1" hangingPunct="1"/>
            <a:r>
              <a:rPr lang="en-US" altLang="en-US">
                <a:cs typeface="Arial" panose="020B0604020202020204" pitchFamily="34" charset="0"/>
              </a:rPr>
              <a:t>Annual store growth has slowed</a:t>
            </a:r>
          </a:p>
          <a:p>
            <a:pPr lvl="2" eaLnBrk="1" hangingPunct="1"/>
            <a:r>
              <a:rPr lang="en-US" altLang="en-US">
                <a:cs typeface="Arial" panose="020B0604020202020204" pitchFamily="34" charset="0"/>
              </a:rPr>
              <a:t>The global supply chain has bottlenecks</a:t>
            </a:r>
          </a:p>
          <a:p>
            <a:pPr lvl="1" eaLnBrk="1" hangingPunct="1"/>
            <a:r>
              <a:rPr lang="en-US" altLang="en-US">
                <a:cs typeface="Arial" panose="020B0604020202020204" pitchFamily="34" charset="0"/>
              </a:rPr>
              <a:t>Difficult to find highly efficient suppliers</a:t>
            </a:r>
          </a:p>
          <a:p>
            <a:pPr lvl="1" eaLnBrk="1" hangingPunct="1"/>
            <a:r>
              <a:rPr lang="en-US" altLang="en-US">
                <a:cs typeface="Arial" panose="020B0604020202020204" pitchFamily="34" charset="0"/>
              </a:rPr>
              <a:t>Competition has increased</a:t>
            </a:r>
          </a:p>
          <a:p>
            <a:pPr eaLnBrk="1" hangingPunct="1"/>
            <a:r>
              <a:rPr lang="en-US" altLang="en-US">
                <a:cs typeface="Arial" panose="020B0604020202020204" pitchFamily="34" charset="0"/>
              </a:rPr>
              <a:t>Internal Challenges:</a:t>
            </a:r>
          </a:p>
          <a:p>
            <a:pPr lvl="1" eaLnBrk="1" hangingPunct="1"/>
            <a:r>
              <a:rPr lang="en-US" altLang="en-US">
                <a:cs typeface="Arial" panose="020B0604020202020204" pitchFamily="34" charset="0"/>
              </a:rPr>
              <a:t>Succession issues, transition to online, complex ownership structure</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8510AF93-F0E6-4C01-95C4-4A98435F50B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Chapter Case 10: Consider This… </a:t>
            </a:r>
            <a:r>
              <a:rPr lang="en-US" altLang="en-US" sz="2000">
                <a:cs typeface="Arial" panose="020B0604020202020204" pitchFamily="34" charset="0"/>
              </a:rPr>
              <a:t>(2 of 2)</a:t>
            </a:r>
            <a:endParaRPr lang="en-US" altLang="en-US"/>
          </a:p>
        </p:txBody>
      </p:sp>
      <p:sp>
        <p:nvSpPr>
          <p:cNvPr id="97283" name="Content Placeholder 2">
            <a:extLst>
              <a:ext uri="{FF2B5EF4-FFF2-40B4-BE49-F238E27FC236}">
                <a16:creationId xmlns:a16="http://schemas.microsoft.com/office/drawing/2014/main" id="{1E5D359F-3BC6-4663-8940-A4ACB703FB4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List IKEA’s internal and external challenges</a:t>
            </a:r>
          </a:p>
          <a:p>
            <a:pPr eaLnBrk="1" hangingPunct="1"/>
            <a:r>
              <a:rPr lang="en-US" altLang="en-US">
                <a:cs typeface="Arial" panose="020B0604020202020204" pitchFamily="34" charset="0"/>
              </a:rPr>
              <a:t>Do you think IKEA has had difficulty with leadership transition?</a:t>
            </a:r>
          </a:p>
          <a:p>
            <a:pPr eaLnBrk="1" hangingPunct="1"/>
            <a:r>
              <a:rPr lang="en-US" altLang="en-US">
                <a:cs typeface="Arial" panose="020B0604020202020204" pitchFamily="34" charset="0"/>
              </a:rPr>
              <a:t>Are you surprised that the most developed countries are the fastest growing markets?</a:t>
            </a:r>
          </a:p>
          <a:p>
            <a:pPr eaLnBrk="1" hangingPunct="1"/>
            <a:r>
              <a:rPr lang="en-US" altLang="en-US">
                <a:cs typeface="Arial" panose="020B0604020202020204" pitchFamily="34" charset="0"/>
              </a:rPr>
              <a:t>How can IKEA continue to drive growth globally?</a:t>
            </a:r>
          </a:p>
          <a:p>
            <a:pPr eaLnBrk="1" hangingPunct="1"/>
            <a:r>
              <a:rPr lang="en-US" altLang="en-US">
                <a:cs typeface="Arial" panose="020B0604020202020204" pitchFamily="34" charset="0"/>
              </a:rPr>
              <a:t>In what areas should IKEA be most sensitive to regarding corporate social responsibility?</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a:extLst>
              <a:ext uri="{FF2B5EF4-FFF2-40B4-BE49-F238E27FC236}">
                <a16:creationId xmlns:a16="http://schemas.microsoft.com/office/drawing/2014/main" id="{A2922A24-D29C-4E26-8D7F-B6E635FF0F4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Highlights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99330" name="Title 1">
            <a:extLst>
              <a:ext uri="{FF2B5EF4-FFF2-40B4-BE49-F238E27FC236}">
                <a16:creationId xmlns:a16="http://schemas.microsoft.com/office/drawing/2014/main" id="{7BCC176B-615E-4D69-A1C7-B004495CFC6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Strategy Highlight 10.1: Gulf Airlines </a:t>
            </a:r>
            <a:r>
              <a:rPr lang="en-US" altLang="en-US" sz="2000"/>
              <a:t>(1 of 2)</a:t>
            </a:r>
            <a:endParaRPr lang="en-US" altLang="en-US"/>
          </a:p>
        </p:txBody>
      </p:sp>
      <p:sp>
        <p:nvSpPr>
          <p:cNvPr id="99331" name="Content Placeholder 2">
            <a:extLst>
              <a:ext uri="{FF2B5EF4-FFF2-40B4-BE49-F238E27FC236}">
                <a16:creationId xmlns:a16="http://schemas.microsoft.com/office/drawing/2014/main" id="{E053FFEF-DA02-4887-A3E1-D6E47FE7E1F4}"/>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a:t>The U.S. is the world’s largest air traffic market.</a:t>
            </a:r>
          </a:p>
          <a:p>
            <a:pPr lvl="1">
              <a:spcBef>
                <a:spcPct val="0"/>
              </a:spcBef>
              <a:spcAft>
                <a:spcPts val="600"/>
              </a:spcAft>
            </a:pPr>
            <a:r>
              <a:rPr lang="en-US" altLang="en-US"/>
              <a:t>1/3 of all business</a:t>
            </a:r>
          </a:p>
          <a:p>
            <a:pPr>
              <a:spcBef>
                <a:spcPct val="0"/>
              </a:spcBef>
              <a:spcAft>
                <a:spcPts val="600"/>
              </a:spcAft>
            </a:pPr>
            <a:r>
              <a:rPr lang="en-US" altLang="en-US"/>
              <a:t>Emirates, Etihad Airways, and Qatar Airways</a:t>
            </a:r>
          </a:p>
          <a:p>
            <a:pPr lvl="1">
              <a:spcBef>
                <a:spcPct val="0"/>
              </a:spcBef>
              <a:spcAft>
                <a:spcPts val="600"/>
              </a:spcAft>
            </a:pPr>
            <a:r>
              <a:rPr lang="en-US" altLang="en-US"/>
              <a:t>Use modern aircrafts</a:t>
            </a:r>
          </a:p>
          <a:p>
            <a:pPr lvl="1">
              <a:spcBef>
                <a:spcPct val="0"/>
              </a:spcBef>
              <a:spcAft>
                <a:spcPts val="600"/>
              </a:spcAft>
            </a:pPr>
            <a:r>
              <a:rPr lang="en-US" altLang="en-US"/>
              <a:t>Offer direct flights: Atlanta, Boston, Chicago, Dallas, Houston, Los Angeles, New York, and Orlando</a:t>
            </a:r>
          </a:p>
          <a:p>
            <a:pPr lvl="1">
              <a:spcBef>
                <a:spcPct val="0"/>
              </a:spcBef>
              <a:spcAft>
                <a:spcPts val="600"/>
              </a:spcAft>
            </a:pPr>
            <a:r>
              <a:rPr lang="en-US" altLang="en-US"/>
              <a:t>Customers are flocking to these brands due to cost-competitiveness and a better service experience.</a:t>
            </a:r>
          </a:p>
          <a:p>
            <a:pPr>
              <a:spcBef>
                <a:spcPct val="0"/>
              </a:spcBef>
              <a:spcAft>
                <a:spcPts val="600"/>
              </a:spcAft>
            </a:pPr>
            <a:r>
              <a:rPr lang="en-US" altLang="en-US"/>
              <a:t>Competitive pressure is increasing.</a:t>
            </a:r>
          </a:p>
        </p:txBody>
      </p:sp>
      <p:sp>
        <p:nvSpPr>
          <p:cNvPr id="99334" name="AutoShape 2" descr="Image result for tata group">
            <a:extLst>
              <a:ext uri="{FF2B5EF4-FFF2-40B4-BE49-F238E27FC236}">
                <a16:creationId xmlns:a16="http://schemas.microsoft.com/office/drawing/2014/main" id="{927513E6-EAD7-47E3-B45C-73C326EFD33D}"/>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en-US"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FB108A38-4CC0-42EA-8257-9D8E1CCDABA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Strategy Highlight 10.1: Gulf Airlines </a:t>
            </a:r>
            <a:r>
              <a:rPr lang="en-US" altLang="en-US" sz="2000"/>
              <a:t>(2 of 2)</a:t>
            </a:r>
            <a:endParaRPr lang="en-US" altLang="en-US"/>
          </a:p>
        </p:txBody>
      </p:sp>
      <p:sp>
        <p:nvSpPr>
          <p:cNvPr id="100355" name="Content Placeholder 2">
            <a:extLst>
              <a:ext uri="{FF2B5EF4-FFF2-40B4-BE49-F238E27FC236}">
                <a16:creationId xmlns:a16="http://schemas.microsoft.com/office/drawing/2014/main" id="{97DC1A07-9E98-4532-A666-AE9A1EF25A4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spcAft>
                <a:spcPts val="600"/>
              </a:spcAft>
            </a:pPr>
            <a:r>
              <a:rPr lang="en-US" altLang="en-US"/>
              <a:t>In several U.S. airlines, service has deteriorated</a:t>
            </a:r>
          </a:p>
          <a:p>
            <a:pPr lvl="1">
              <a:spcBef>
                <a:spcPct val="0"/>
              </a:spcBef>
              <a:spcAft>
                <a:spcPts val="600"/>
              </a:spcAft>
            </a:pPr>
            <a:r>
              <a:rPr lang="en-US" altLang="en-US"/>
              <a:t>Price is the main focus</a:t>
            </a:r>
          </a:p>
          <a:p>
            <a:pPr>
              <a:spcBef>
                <a:spcPct val="0"/>
              </a:spcBef>
              <a:spcAft>
                <a:spcPts val="600"/>
              </a:spcAft>
            </a:pPr>
            <a:r>
              <a:rPr lang="en-US" altLang="en-US"/>
              <a:t>Golf airlines focus on service and glamour</a:t>
            </a:r>
          </a:p>
          <a:p>
            <a:pPr lvl="1">
              <a:spcBef>
                <a:spcPct val="0"/>
              </a:spcBef>
              <a:spcAft>
                <a:spcPts val="600"/>
              </a:spcAft>
            </a:pPr>
            <a:r>
              <a:rPr lang="en-US" altLang="en-US"/>
              <a:t>Open bar, private suites, showers, nannies	</a:t>
            </a:r>
          </a:p>
          <a:p>
            <a:pPr lvl="1">
              <a:spcBef>
                <a:spcPct val="0"/>
              </a:spcBef>
              <a:spcAft>
                <a:spcPts val="600"/>
              </a:spcAft>
            </a:pPr>
            <a:r>
              <a:rPr lang="en-US" altLang="en-US"/>
              <a:t>Direct flights to major hubs</a:t>
            </a:r>
          </a:p>
          <a:p>
            <a:pPr lvl="1">
              <a:spcBef>
                <a:spcPct val="0"/>
              </a:spcBef>
              <a:spcAft>
                <a:spcPts val="600"/>
              </a:spcAft>
            </a:pPr>
            <a:r>
              <a:rPr lang="en-US" altLang="en-US"/>
              <a:t>Their reach extends to 80% of the world’s population</a:t>
            </a:r>
          </a:p>
        </p:txBody>
      </p:sp>
      <p:sp>
        <p:nvSpPr>
          <p:cNvPr id="100358" name="AutoShape 2" descr="Image result for tata group">
            <a:extLst>
              <a:ext uri="{FF2B5EF4-FFF2-40B4-BE49-F238E27FC236}">
                <a16:creationId xmlns:a16="http://schemas.microsoft.com/office/drawing/2014/main" id="{1C80AFF0-CF9C-44C5-BA4B-9AD560E731D8}"/>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en-US" altLang="en-US"/>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26660</TotalTime>
  <Words>1335</Words>
  <Application>Microsoft Macintosh PowerPoint</Application>
  <PresentationFormat>On-screen Show (4:3)</PresentationFormat>
  <Paragraphs>234</Paragraphs>
  <Slides>34</Slides>
  <Notes>12</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34</vt:i4>
      </vt:variant>
    </vt:vector>
  </HeadingPairs>
  <TitlesOfParts>
    <vt:vector size="47" baseType="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2_Plain BODY/MAIN CONTENT</vt:lpstr>
      <vt:lpstr>PowerPoint Presentation</vt:lpstr>
      <vt:lpstr>Chapter Case: IKEA</vt:lpstr>
      <vt:lpstr>Chapter Case 10: IKEA (1 of 2)</vt:lpstr>
      <vt:lpstr>Chapter Case 10: IKEA (1 of 2)</vt:lpstr>
      <vt:lpstr>Chapter Case 10: Consider This… (1 of 2)</vt:lpstr>
      <vt:lpstr>Chapter Case 10: Consider This… (2 of 2)</vt:lpstr>
      <vt:lpstr>Strategy Highlights</vt:lpstr>
      <vt:lpstr>Strategy Highlight 10.1: Gulf Airlines (1 of 2)</vt:lpstr>
      <vt:lpstr>Strategy Highlight 10.1: Gulf Airlines (2 of 2)</vt:lpstr>
      <vt:lpstr>Strategy Highlight 10.2: Walmart and Lidl</vt:lpstr>
      <vt:lpstr>Implications for Strategic Leaders</vt:lpstr>
      <vt:lpstr>Three Dimensions to Formulate the  Firm’s Corporate Strategy</vt:lpstr>
      <vt:lpstr>The CAGE Framework  Helps Make Global Strategy Decisions</vt:lpstr>
      <vt:lpstr>The Business Level Strategy Influences  the Global Strategy</vt:lpstr>
      <vt:lpstr>Physical Geographic Location  Maintains Its Importance</vt:lpstr>
      <vt:lpstr>Exercises</vt:lpstr>
      <vt:lpstr>My Strategy Exercise: How to Develop a Global Mindset</vt:lpstr>
      <vt:lpstr>Small Group Exercise #1</vt:lpstr>
      <vt:lpstr>Small Group Exercise #2</vt:lpstr>
      <vt:lpstr>Chapter Summary</vt:lpstr>
      <vt:lpstr>Take Away Concepts (1 of 6)</vt:lpstr>
      <vt:lpstr>Take Away Concepts (2 of 6)</vt:lpstr>
      <vt:lpstr>Take Away Concepts (3 of 6)</vt:lpstr>
      <vt:lpstr>Take Away Concepts (4 of 6)</vt:lpstr>
      <vt:lpstr>Take Away Concepts (5 of 6)</vt:lpstr>
      <vt:lpstr>Take Away Concepts (6 of 6)</vt:lpstr>
      <vt:lpstr>Key Terms</vt:lpstr>
      <vt:lpstr>Strategy Smart Videos</vt:lpstr>
      <vt:lpstr>Strategy Smart Videos (1 of 6)</vt:lpstr>
      <vt:lpstr>Strategy Smart Videos (2 of 6)</vt:lpstr>
      <vt:lpstr>Strategy Smart Videos (3 of 6)</vt:lpstr>
      <vt:lpstr>Strategy Smart Videos (4 of 6)</vt:lpstr>
      <vt:lpstr>Strategy Smart Videos (5 of 6)</vt:lpstr>
      <vt:lpstr>Strategy Smart Videos (6 of 6)</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Global Strategy: Competing Around the World</dc:title>
  <dc:subject>Chapter 10</dc:subject>
  <dc:creator>McGraw Hill Education</dc:creator>
  <cp:lastModifiedBy>Teresa Ward</cp:lastModifiedBy>
  <cp:revision>537</cp:revision>
  <dcterms:created xsi:type="dcterms:W3CDTF">2015-09-24T21:11:41Z</dcterms:created>
  <dcterms:modified xsi:type="dcterms:W3CDTF">2018-03-19T21:31:08Z</dcterms:modified>
</cp:coreProperties>
</file>