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59" r:id="rId2"/>
    <p:sldMasterId id="2147483967" r:id="rId3"/>
    <p:sldMasterId id="2147483977" r:id="rId4"/>
    <p:sldMasterId id="2147483987" r:id="rId5"/>
    <p:sldMasterId id="2147483995" r:id="rId6"/>
    <p:sldMasterId id="2147484891" r:id="rId7"/>
  </p:sldMasterIdLst>
  <p:notesMasterIdLst>
    <p:notesMasterId r:id="rId42"/>
  </p:notesMasterIdLst>
  <p:handoutMasterIdLst>
    <p:handoutMasterId r:id="rId43"/>
  </p:handoutMasterIdLst>
  <p:sldIdLst>
    <p:sldId id="658" r:id="rId8"/>
    <p:sldId id="659" r:id="rId9"/>
    <p:sldId id="747" r:id="rId10"/>
    <p:sldId id="742" r:id="rId11"/>
    <p:sldId id="743" r:id="rId12"/>
    <p:sldId id="663" r:id="rId13"/>
    <p:sldId id="755" r:id="rId14"/>
    <p:sldId id="756" r:id="rId15"/>
    <p:sldId id="666" r:id="rId16"/>
    <p:sldId id="739" r:id="rId17"/>
    <p:sldId id="740" r:id="rId18"/>
    <p:sldId id="741" r:id="rId19"/>
    <p:sldId id="670" r:id="rId20"/>
    <p:sldId id="744" r:id="rId21"/>
    <p:sldId id="745" r:id="rId22"/>
    <p:sldId id="746" r:id="rId23"/>
    <p:sldId id="676" r:id="rId24"/>
    <p:sldId id="730" r:id="rId25"/>
    <p:sldId id="731" r:id="rId26"/>
    <p:sldId id="732" r:id="rId27"/>
    <p:sldId id="733" r:id="rId28"/>
    <p:sldId id="734" r:id="rId29"/>
    <p:sldId id="735" r:id="rId30"/>
    <p:sldId id="736" r:id="rId31"/>
    <p:sldId id="737" r:id="rId32"/>
    <p:sldId id="738" r:id="rId33"/>
    <p:sldId id="687" r:id="rId34"/>
    <p:sldId id="750" r:id="rId35"/>
    <p:sldId id="751" r:id="rId36"/>
    <p:sldId id="757" r:id="rId37"/>
    <p:sldId id="752" r:id="rId38"/>
    <p:sldId id="753" r:id="rId39"/>
    <p:sldId id="754" r:id="rId40"/>
    <p:sldId id="758" r:id="rId4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F6DB8E"/>
    <a:srgbClr val="FF6600"/>
    <a:srgbClr val="749BCA"/>
    <a:srgbClr val="D66D5C"/>
    <a:srgbClr val="F2CD64"/>
    <a:srgbClr val="D25D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00" autoAdjust="0"/>
    <p:restoredTop sz="87336" autoAdjust="0"/>
  </p:normalViewPr>
  <p:slideViewPr>
    <p:cSldViewPr>
      <p:cViewPr varScale="1">
        <p:scale>
          <a:sx n="83" d="100"/>
          <a:sy n="83" d="100"/>
        </p:scale>
        <p:origin x="192" y="1152"/>
      </p:cViewPr>
      <p:guideLst>
        <p:guide orient="horz" pos="2160"/>
        <p:guide pos="2880"/>
      </p:guideLst>
    </p:cSldViewPr>
  </p:slideViewPr>
  <p:outlineViewPr>
    <p:cViewPr>
      <p:scale>
        <a:sx n="33" d="100"/>
        <a:sy n="33" d="100"/>
      </p:scale>
      <p:origin x="53" y="58805"/>
    </p:cViewPr>
  </p:outlineViewPr>
  <p:notesTextViewPr>
    <p:cViewPr>
      <p:scale>
        <a:sx n="100" d="100"/>
        <a:sy n="100" d="100"/>
      </p:scale>
      <p:origin x="0" y="0"/>
    </p:cViewPr>
  </p:notesTextViewPr>
  <p:sorterViewPr>
    <p:cViewPr varScale="1">
      <p:scale>
        <a:sx n="1" d="1"/>
        <a:sy n="1" d="1"/>
      </p:scale>
      <p:origin x="0" y="-587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60D661B-BB8F-4352-8A15-958C4A80076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11EAA45E-BB80-45CB-875C-4DCEF1135A59}"/>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8D7133C9-09D2-4A0A-B354-7A702C7A42A8}" type="datetimeFigureOut">
              <a:rPr lang="en-US"/>
              <a:pPr>
                <a:defRPr/>
              </a:pPr>
              <a:t>3/19/18</a:t>
            </a:fld>
            <a:endParaRPr lang="en-US" dirty="0"/>
          </a:p>
        </p:txBody>
      </p:sp>
      <p:sp>
        <p:nvSpPr>
          <p:cNvPr id="4" name="Footer Placeholder 3">
            <a:extLst>
              <a:ext uri="{FF2B5EF4-FFF2-40B4-BE49-F238E27FC236}">
                <a16:creationId xmlns:a16="http://schemas.microsoft.com/office/drawing/2014/main" id="{8B7F72FF-3BD1-40A2-B392-E42981D45198}"/>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DF1150A9-7074-494A-814F-C5077926A609}"/>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1D30C8C1-0AEA-4B35-8B7B-0BB96D82641C}"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AA99A3-7D05-4A95-8594-072C6652B734}"/>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20392271-7076-48F4-990D-7CD1FDCF2CD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454A10B0-39A4-440E-84E9-DC1DB43B1A37}" type="datetimeFigureOut">
              <a:rPr lang="en-US"/>
              <a:pPr>
                <a:defRPr/>
              </a:pPr>
              <a:t>3/19/18</a:t>
            </a:fld>
            <a:endParaRPr lang="en-US" dirty="0"/>
          </a:p>
        </p:txBody>
      </p:sp>
      <p:sp>
        <p:nvSpPr>
          <p:cNvPr id="4" name="Slide Image Placeholder 3">
            <a:extLst>
              <a:ext uri="{FF2B5EF4-FFF2-40B4-BE49-F238E27FC236}">
                <a16:creationId xmlns:a16="http://schemas.microsoft.com/office/drawing/2014/main" id="{E7AB735D-8554-4E1E-A02D-4636FD1B3B64}"/>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5A410EF-1D34-4F29-91C4-AF776A16ADB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8FF5AFE-10B4-4EF9-B16F-49F82561A734}"/>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C7761363-17E5-437C-B8FF-753C88CE746F}"/>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FA800FF2-3536-4B6D-8742-E008FEA58E01}"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DCC9099F-1FDD-4DBB-A60C-2186F41699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044ACF14-4915-4FD3-9311-E2F979042D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84995" name="Slide Number Placeholder 3">
            <a:extLst>
              <a:ext uri="{FF2B5EF4-FFF2-40B4-BE49-F238E27FC236}">
                <a16:creationId xmlns:a16="http://schemas.microsoft.com/office/drawing/2014/main" id="{317DBDFE-2183-4CF8-AB46-F7BABFCCB0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9180D4D-8FAA-4C9B-A1D7-429625D07D02}" type="slidenum">
              <a:rPr lang="en-US" altLang="en-US" smtClean="0">
                <a:solidFill>
                  <a:srgbClr val="000000"/>
                </a:solidFill>
                <a:latin typeface="Arial" panose="020B0604020202020204" pitchFamily="34" charset="0"/>
              </a:rPr>
              <a:pPr/>
              <a:t>1</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2C4E94CA-C775-4460-84B0-33A8BA598A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6" name="Notes Placeholder 2">
            <a:extLst>
              <a:ext uri="{FF2B5EF4-FFF2-40B4-BE49-F238E27FC236}">
                <a16:creationId xmlns:a16="http://schemas.microsoft.com/office/drawing/2014/main" id="{4AE85DD5-45B9-4F35-A231-D10F8FB4AB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This video is a bit choppy but it includes the most important parts of early interviews.</a:t>
            </a:r>
          </a:p>
        </p:txBody>
      </p:sp>
      <p:sp>
        <p:nvSpPr>
          <p:cNvPr id="123907" name="Slide Number Placeholder 3">
            <a:extLst>
              <a:ext uri="{FF2B5EF4-FFF2-40B4-BE49-F238E27FC236}">
                <a16:creationId xmlns:a16="http://schemas.microsoft.com/office/drawing/2014/main" id="{5D147379-198A-46CD-B3F4-BA69B9BB47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D132AD2-AD6B-4261-B94B-37EB4C768A37}" type="slidenum">
              <a:rPr lang="en-US" altLang="en-US" smtClean="0"/>
              <a:pPr/>
              <a:t>30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AC70737B-473B-4FEE-A2EE-544AE495B6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a:extLst>
              <a:ext uri="{FF2B5EF4-FFF2-40B4-BE49-F238E27FC236}">
                <a16:creationId xmlns:a16="http://schemas.microsoft.com/office/drawing/2014/main" id="{7C89321B-5947-4EC5-95A3-D681518C66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5955" name="Slide Number Placeholder 3">
            <a:extLst>
              <a:ext uri="{FF2B5EF4-FFF2-40B4-BE49-F238E27FC236}">
                <a16:creationId xmlns:a16="http://schemas.microsoft.com/office/drawing/2014/main" id="{D280316C-0CB4-42EB-A87A-63C66C784E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EFC4EC7-DBAF-46F5-8C08-592F22E7E9A4}" type="slidenum">
              <a:rPr lang="en-US" altLang="en-US" smtClean="0"/>
              <a:pPr/>
              <a:t>31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a:extLst>
              <a:ext uri="{FF2B5EF4-FFF2-40B4-BE49-F238E27FC236}">
                <a16:creationId xmlns:a16="http://schemas.microsoft.com/office/drawing/2014/main" id="{B802C8E8-34FD-47B2-8219-828439E2BB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a:extLst>
              <a:ext uri="{FF2B5EF4-FFF2-40B4-BE49-F238E27FC236}">
                <a16:creationId xmlns:a16="http://schemas.microsoft.com/office/drawing/2014/main" id="{08E94BF9-9A62-4B3A-B1FB-4074EA9FC60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8003" name="Slide Number Placeholder 3">
            <a:extLst>
              <a:ext uri="{FF2B5EF4-FFF2-40B4-BE49-F238E27FC236}">
                <a16:creationId xmlns:a16="http://schemas.microsoft.com/office/drawing/2014/main" id="{93B24D01-5DE2-4AC9-B148-982CA445A3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4A70593-813D-46A0-BE0D-005532B952DD}" type="slidenum">
              <a:rPr lang="en-US" altLang="en-US" smtClean="0"/>
              <a:pPr/>
              <a:t>32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a:extLst>
              <a:ext uri="{FF2B5EF4-FFF2-40B4-BE49-F238E27FC236}">
                <a16:creationId xmlns:a16="http://schemas.microsoft.com/office/drawing/2014/main" id="{AE16167F-7C42-4893-B729-43DB851701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0" name="Notes Placeholder 2">
            <a:extLst>
              <a:ext uri="{FF2B5EF4-FFF2-40B4-BE49-F238E27FC236}">
                <a16:creationId xmlns:a16="http://schemas.microsoft.com/office/drawing/2014/main" id="{77155F13-A116-40EE-9B9C-D25A8394C8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30051" name="Slide Number Placeholder 3">
            <a:extLst>
              <a:ext uri="{FF2B5EF4-FFF2-40B4-BE49-F238E27FC236}">
                <a16:creationId xmlns:a16="http://schemas.microsoft.com/office/drawing/2014/main" id="{348C12B6-26C5-46DE-A253-551A4AC493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524C43-E90E-464B-B779-E7D6EA8702BE}" type="slidenum">
              <a:rPr lang="en-US" altLang="en-US" smtClean="0"/>
              <a:pPr/>
              <a:t>33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a:extLst>
              <a:ext uri="{FF2B5EF4-FFF2-40B4-BE49-F238E27FC236}">
                <a16:creationId xmlns:a16="http://schemas.microsoft.com/office/drawing/2014/main" id="{C0D68F24-B35D-4A3A-823C-AF4287A5B1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8" name="Notes Placeholder 2">
            <a:extLst>
              <a:ext uri="{FF2B5EF4-FFF2-40B4-BE49-F238E27FC236}">
                <a16:creationId xmlns:a16="http://schemas.microsoft.com/office/drawing/2014/main" id="{CDAEC180-FD39-44E6-8730-E124387E9F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32099" name="Slide Number Placeholder 3">
            <a:extLst>
              <a:ext uri="{FF2B5EF4-FFF2-40B4-BE49-F238E27FC236}">
                <a16:creationId xmlns:a16="http://schemas.microsoft.com/office/drawing/2014/main" id="{BFF4BC83-DE47-49D8-AD16-50FC7B23A6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0C0912D-7838-4401-8D10-A32EC0514749}" type="slidenum">
              <a:rPr lang="en-US" altLang="en-US" smtClean="0"/>
              <a:pPr/>
              <a:t>34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6CEDF617-C348-4CF2-9DEC-FEA764A7CC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6" name="Notes Placeholder 2">
            <a:extLst>
              <a:ext uri="{FF2B5EF4-FFF2-40B4-BE49-F238E27FC236}">
                <a16:creationId xmlns:a16="http://schemas.microsoft.com/office/drawing/2014/main" id="{76F177C2-4FF2-4C94-A25B-BE50064664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8067" name="Slide Number Placeholder 3">
            <a:extLst>
              <a:ext uri="{FF2B5EF4-FFF2-40B4-BE49-F238E27FC236}">
                <a16:creationId xmlns:a16="http://schemas.microsoft.com/office/drawing/2014/main" id="{4C902D74-D58B-4F84-BF7C-AB9FEB28A2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532F2BD-226D-4C2A-A9DA-B07CC3E45E9D}" type="slidenum">
              <a:rPr lang="en-US" altLang="en-US" smtClean="0"/>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07711C33-E220-4A36-B0C0-044AC5A6E5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6" name="Notes Placeholder 2">
            <a:extLst>
              <a:ext uri="{FF2B5EF4-FFF2-40B4-BE49-F238E27FC236}">
                <a16:creationId xmlns:a16="http://schemas.microsoft.com/office/drawing/2014/main" id="{7B1F5E6D-35CB-45ED-A90F-FE6CF02E483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3187" name="Slide Number Placeholder 3">
            <a:extLst>
              <a:ext uri="{FF2B5EF4-FFF2-40B4-BE49-F238E27FC236}">
                <a16:creationId xmlns:a16="http://schemas.microsoft.com/office/drawing/2014/main" id="{A0F45607-E8B8-4726-9878-FD67BD9BB4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35B473B-2B2D-40E9-A397-25847E6AAE42}" type="slidenum">
              <a:rPr lang="en-US" altLang="en-US" smtClean="0"/>
              <a:pPr/>
              <a:t>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274E1E8E-94B7-4A79-9BF7-E75A48E671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a:extLst>
              <a:ext uri="{FF2B5EF4-FFF2-40B4-BE49-F238E27FC236}">
                <a16:creationId xmlns:a16="http://schemas.microsoft.com/office/drawing/2014/main" id="{A186C1B7-4307-4A40-BBF4-3A6EB5B7AF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Examples: Traditional book publishers must transform themselves into digital content companies. Old-line banking institutions with expensive networks of branches must now offer seamless online banking services. They must make them work between a set of traditional and nontraditional payment services on a mobile platform. Energy providers are in the process of changing their coal-fired power plants to gas-fired ones in the wake of the shale gas boom. Pharmaceutical companies need to take advantage of advances in biotechnology to drive future growth. Food companies are now expected to offer organic, all natural, and gluten-free products.</a:t>
            </a:r>
          </a:p>
        </p:txBody>
      </p:sp>
      <p:sp>
        <p:nvSpPr>
          <p:cNvPr id="97283" name="Slide Number Placeholder 3">
            <a:extLst>
              <a:ext uri="{FF2B5EF4-FFF2-40B4-BE49-F238E27FC236}">
                <a16:creationId xmlns:a16="http://schemas.microsoft.com/office/drawing/2014/main" id="{9E6F3C6D-566A-4E7D-AEAC-FBFAA30B23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759F245-1FFD-47D3-903C-DFEA4CC3AEFB}" type="slidenum">
              <a:rPr lang="en-US" altLang="en-US" smtClean="0"/>
              <a:pPr/>
              <a:t>10</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a:extLst>
              <a:ext uri="{FF2B5EF4-FFF2-40B4-BE49-F238E27FC236}">
                <a16:creationId xmlns:a16="http://schemas.microsoft.com/office/drawing/2014/main" id="{CEBC1423-CAC9-4A38-A1DE-A8BE00F788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2" name="Notes Placeholder 2">
            <a:extLst>
              <a:ext uri="{FF2B5EF4-FFF2-40B4-BE49-F238E27FC236}">
                <a16:creationId xmlns:a16="http://schemas.microsoft.com/office/drawing/2014/main" id="{5BF1F36C-A134-4CDC-923B-708ECA69F17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2403" name="Slide Number Placeholder 3">
            <a:extLst>
              <a:ext uri="{FF2B5EF4-FFF2-40B4-BE49-F238E27FC236}">
                <a16:creationId xmlns:a16="http://schemas.microsoft.com/office/drawing/2014/main" id="{E70D4A4F-C284-4026-9323-8CA8C363FE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5E9D164-42B9-4F4A-AFDC-AA3F76ED3CBE}" type="slidenum">
              <a:rPr lang="en-US" altLang="en-US" smtClean="0"/>
              <a:pPr/>
              <a:t>14</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a:extLst>
              <a:ext uri="{FF2B5EF4-FFF2-40B4-BE49-F238E27FC236}">
                <a16:creationId xmlns:a16="http://schemas.microsoft.com/office/drawing/2014/main" id="{20CEE8B5-27BD-416F-BCF1-CFAEFA799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0" name="Notes Placeholder 2">
            <a:extLst>
              <a:ext uri="{FF2B5EF4-FFF2-40B4-BE49-F238E27FC236}">
                <a16:creationId xmlns:a16="http://schemas.microsoft.com/office/drawing/2014/main" id="{AA2CE137-8FD4-447A-A0D0-C85966F09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Notes about this client: The client is a small manufacturer of office furniture in a medium-sized town in Michigan. The managers are seeking advice as they decide whether to upgrade capabilities in order to expand sales, to find a partner with complementary skills, or to sell to a larger company. The owner has stated that the firm is like a family, and he feels a sense of loyalty to the workers and the community. The firm has had steady sales over its history, although it experienced a slight dip in sales during the recession. The company is aware that other office furniture manufacturers are beginning to integrate technology into the furniture. For example, one competitor is building wireless technology into desk surfaces to power several devices at one time and avoid the need to plug them in. The owner sees the integration of technology as a game changer.</a:t>
            </a:r>
          </a:p>
          <a:p>
            <a:endParaRPr lang="en-US" altLang="en-US">
              <a:ea typeface="ヒラギノ角ゴ Pro W3" pitchFamily="122" charset="-128"/>
            </a:endParaRPr>
          </a:p>
        </p:txBody>
      </p:sp>
      <p:sp>
        <p:nvSpPr>
          <p:cNvPr id="104451" name="Slide Number Placeholder 3">
            <a:extLst>
              <a:ext uri="{FF2B5EF4-FFF2-40B4-BE49-F238E27FC236}">
                <a16:creationId xmlns:a16="http://schemas.microsoft.com/office/drawing/2014/main" id="{D04E05BA-3224-47D8-95EA-A1C44D5426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B0287D4-B5A7-410C-9A46-BC8645A352E0}" type="slidenum">
              <a:rPr lang="en-US" altLang="en-US" smtClean="0"/>
              <a:pPr/>
              <a:t>15</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a:extLst>
              <a:ext uri="{FF2B5EF4-FFF2-40B4-BE49-F238E27FC236}">
                <a16:creationId xmlns:a16="http://schemas.microsoft.com/office/drawing/2014/main" id="{B0E4D035-923B-44A8-80C3-32235DDBAE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8" name="Notes Placeholder 2">
            <a:extLst>
              <a:ext uri="{FF2B5EF4-FFF2-40B4-BE49-F238E27FC236}">
                <a16:creationId xmlns:a16="http://schemas.microsoft.com/office/drawing/2014/main" id="{738B9BD7-4368-4900-BAFE-E8A2FEA430F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6499" name="Slide Number Placeholder 3">
            <a:extLst>
              <a:ext uri="{FF2B5EF4-FFF2-40B4-BE49-F238E27FC236}">
                <a16:creationId xmlns:a16="http://schemas.microsoft.com/office/drawing/2014/main" id="{237063C1-3D6B-4047-A4D3-96AA42255C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85E592C-1C40-4393-A9DB-E3517C4A2230}" type="slidenum">
              <a:rPr lang="en-US" altLang="en-US" smtClean="0"/>
              <a:pPr/>
              <a:t>16</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25EA88EA-028F-4C2D-9985-2C319A08C67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0" name="Notes Placeholder 2">
            <a:extLst>
              <a:ext uri="{FF2B5EF4-FFF2-40B4-BE49-F238E27FC236}">
                <a16:creationId xmlns:a16="http://schemas.microsoft.com/office/drawing/2014/main" id="{03C69CFB-4B46-4E90-AFB9-26BBF5F33C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As Starbucks rolled out its first India store in Mumbai, NDTV caught up with Tata Sons' Chairman Ratan Tata and Howard Schultz, Chairman and chief executive of Starbucks, about the joint venture between Starbucks and Tata Global Beverages and their success mantra for the Indian market.</a:t>
            </a:r>
          </a:p>
        </p:txBody>
      </p:sp>
      <p:sp>
        <p:nvSpPr>
          <p:cNvPr id="119811" name="Slide Number Placeholder 3">
            <a:extLst>
              <a:ext uri="{FF2B5EF4-FFF2-40B4-BE49-F238E27FC236}">
                <a16:creationId xmlns:a16="http://schemas.microsoft.com/office/drawing/2014/main" id="{F3885A35-7F10-472D-94D4-AB5233051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CA36613-A8F0-4869-B3D2-D627DD3038A9}" type="slidenum">
              <a:rPr lang="en-US" altLang="en-US" smtClean="0"/>
              <a:pPr/>
              <a:t>28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8945D561-E269-4B97-B20D-9D348AFD12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8" name="Notes Placeholder 2">
            <a:extLst>
              <a:ext uri="{FF2B5EF4-FFF2-40B4-BE49-F238E27FC236}">
                <a16:creationId xmlns:a16="http://schemas.microsoft.com/office/drawing/2014/main" id="{72D86441-5378-47C7-9DFA-397B382C5C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1859" name="Slide Number Placeholder 3">
            <a:extLst>
              <a:ext uri="{FF2B5EF4-FFF2-40B4-BE49-F238E27FC236}">
                <a16:creationId xmlns:a16="http://schemas.microsoft.com/office/drawing/2014/main" id="{2E97FF67-8A9A-4987-BCFD-4C7AEC8E79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0313074-C457-4939-BFD2-6893172051D2}" type="slidenum">
              <a:rPr lang="en-US" altLang="en-US" smtClean="0"/>
              <a:pPr/>
              <a:t>29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5CFB161-E2E1-4E63-901F-AFD41B4ABB6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A3235FE-BEDC-4130-AEA9-C5A58149F0F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12851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2D8256-C2AE-4348-BD8A-4896ECA2C0B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796783BA-2EA8-413E-8B38-980D11D1A92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C6BA45ED-9B96-4DB9-9A2D-5811089E60D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789E08A-71A4-44D2-B19C-63C7605DA87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48F25FC-E6D5-49C1-BE93-6816C91EF275}"/>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01403003-DC3F-4346-B9CD-826FCC042A0B}" type="slidenum">
              <a:rPr lang="en-US" altLang="en-US"/>
              <a:pPr>
                <a:defRPr/>
              </a:pPr>
              <a:t>‹#›</a:t>
            </a:fld>
            <a:endParaRPr lang="en-US" altLang="en-US" dirty="0"/>
          </a:p>
        </p:txBody>
      </p:sp>
    </p:spTree>
    <p:extLst>
      <p:ext uri="{BB962C8B-B14F-4D97-AF65-F5344CB8AC3E}">
        <p14:creationId xmlns:p14="http://schemas.microsoft.com/office/powerpoint/2010/main" val="385493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B9D13D94-2C36-4044-891F-2A01713472F1}"/>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0A2FC010-ED22-466A-BD89-F7F9FF8089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3C51CDB0-515E-4239-BC07-288B83695F9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8CF82C49-5B16-49E6-B117-A4B7FE1F8FFB}"/>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CFE2F310-E1C1-43A8-8345-F1B738EA0508}" type="slidenum">
              <a:rPr lang="en-US" altLang="en-US"/>
              <a:pPr>
                <a:defRPr/>
              </a:pPr>
              <a:t>‹#›</a:t>
            </a:fld>
            <a:endParaRPr lang="en-US" altLang="en-US" dirty="0"/>
          </a:p>
        </p:txBody>
      </p:sp>
    </p:spTree>
    <p:extLst>
      <p:ext uri="{BB962C8B-B14F-4D97-AF65-F5344CB8AC3E}">
        <p14:creationId xmlns:p14="http://schemas.microsoft.com/office/powerpoint/2010/main" val="3452225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A25CC66-1DC4-4813-B681-BE4E03607A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8793675-0B54-44B7-8E0C-B0122C4B8FE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5577786-A565-414E-8AB0-F8179A33867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30BE00E2-511D-460A-B285-B1E7103F291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0D597BDC-13B0-49E9-A2E9-88473DC7B9B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4E089A75-CBEF-4814-9848-1DAA9DBBD50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7FF834C-D694-42CF-BCCB-35FBFCF9F29E}"/>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AC148F94-2726-4837-8964-4F6179B1DB23}" type="slidenum">
              <a:rPr lang="en-US" altLang="en-US"/>
              <a:pPr>
                <a:defRPr/>
              </a:pPr>
              <a:t>‹#›</a:t>
            </a:fld>
            <a:endParaRPr lang="en-US" altLang="en-US" dirty="0"/>
          </a:p>
        </p:txBody>
      </p:sp>
    </p:spTree>
    <p:extLst>
      <p:ext uri="{BB962C8B-B14F-4D97-AF65-F5344CB8AC3E}">
        <p14:creationId xmlns:p14="http://schemas.microsoft.com/office/powerpoint/2010/main" val="3344236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6C506896-6E51-41BA-B284-63752F9E665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0A53E26-C250-4452-90FE-C19E0129410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EE8E8A7-2203-4589-A16B-D7B991BECB24}"/>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098ED89A-007B-4A3A-96F1-70B5262D0F3B}" type="slidenum">
              <a:rPr lang="en-US" altLang="en-US"/>
              <a:pPr>
                <a:defRPr/>
              </a:pPr>
              <a:t>‹#›</a:t>
            </a:fld>
            <a:endParaRPr lang="en-US" altLang="en-US" dirty="0"/>
          </a:p>
        </p:txBody>
      </p:sp>
    </p:spTree>
    <p:extLst>
      <p:ext uri="{BB962C8B-B14F-4D97-AF65-F5344CB8AC3E}">
        <p14:creationId xmlns:p14="http://schemas.microsoft.com/office/powerpoint/2010/main" val="3484090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25DE077-8757-426F-91BC-8C68B06E7C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4F3A790-3AE1-422F-A454-FBE14570744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2F6F08-674D-41AA-A0A5-BE28C0289E2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2477C3DC-EA3D-46F2-8720-BF9784E28DF2}"/>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CE7402B3-3B9E-479E-8339-11F8BEA8F50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59B8427E-9F8A-4FA6-8EE8-76D65F56552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B32A6AE-D030-4388-A846-CB746192230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B041633-6F98-42D2-9828-AC187E8920A1}"/>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1919A5E3-0C4E-48E8-BDBC-1E6379108FD9}" type="slidenum">
              <a:rPr lang="en-US" altLang="en-US"/>
              <a:pPr>
                <a:defRPr/>
              </a:pPr>
              <a:t>‹#›</a:t>
            </a:fld>
            <a:endParaRPr lang="en-US" altLang="en-US" dirty="0"/>
          </a:p>
        </p:txBody>
      </p:sp>
    </p:spTree>
    <p:extLst>
      <p:ext uri="{BB962C8B-B14F-4D97-AF65-F5344CB8AC3E}">
        <p14:creationId xmlns:p14="http://schemas.microsoft.com/office/powerpoint/2010/main" val="1303185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1E317FE-6255-4361-8A61-0B49CC04BEB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47C7B62-280C-42A1-BEFD-E91FA98B6842}"/>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F1F0957-4A03-4417-AF3D-4EE4E9AAF537}"/>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6" name="TextBox 5">
            <a:extLst>
              <a:ext uri="{FF2B5EF4-FFF2-40B4-BE49-F238E27FC236}">
                <a16:creationId xmlns:a16="http://schemas.microsoft.com/office/drawing/2014/main" id="{12155141-99A7-42E5-A4BA-B365ABD331C7}"/>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F580A4D-98F2-4317-AE9B-B512CAE95C4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52B2069-029A-4EA7-98E7-C5CCB0A34E1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7FDF71E9-F55A-44D4-B282-A3AA4077863D}" type="slidenum">
              <a:rPr lang="en-US" altLang="en-US"/>
              <a:pPr>
                <a:defRPr/>
              </a:pPr>
              <a:t>‹#›</a:t>
            </a:fld>
            <a:endParaRPr lang="en-US" altLang="en-US" dirty="0"/>
          </a:p>
        </p:txBody>
      </p:sp>
    </p:spTree>
    <p:extLst>
      <p:ext uri="{BB962C8B-B14F-4D97-AF65-F5344CB8AC3E}">
        <p14:creationId xmlns:p14="http://schemas.microsoft.com/office/powerpoint/2010/main" val="38265639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6BCB7EE-2D1B-4826-A082-1AB4CAF692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857C128-5CA5-47D1-B8E5-4F936E2B5B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B946B42-7B2B-4F0E-91BA-B5163760AAF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7A67088C-C050-4D4D-8DA7-A522C988882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6E33BFE6-44CA-4554-86AD-B0CC4FFFCD0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F4C82AD4-23D8-40D1-B73B-A2219CBEAAE9}"/>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312F36A6-0AE9-41A3-841F-E70EFFBB6D7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2C436326-2051-4415-B718-A2E153CEAEAD}" type="slidenum">
              <a:rPr lang="en-US" altLang="en-US"/>
              <a:pPr>
                <a:defRPr/>
              </a:pPr>
              <a:t>‹#›</a:t>
            </a:fld>
            <a:endParaRPr lang="en-US" altLang="en-US" dirty="0"/>
          </a:p>
        </p:txBody>
      </p:sp>
    </p:spTree>
    <p:extLst>
      <p:ext uri="{BB962C8B-B14F-4D97-AF65-F5344CB8AC3E}">
        <p14:creationId xmlns:p14="http://schemas.microsoft.com/office/powerpoint/2010/main" val="3324005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CE821D-9780-4F50-BA74-7D1EA6F38E2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sp>
        <p:nvSpPr>
          <p:cNvPr id="4" name="TextBox 3">
            <a:extLst>
              <a:ext uri="{FF2B5EF4-FFF2-40B4-BE49-F238E27FC236}">
                <a16:creationId xmlns:a16="http://schemas.microsoft.com/office/drawing/2014/main" id="{0B48FB2A-28B1-456C-9DDF-EDADCE10C481}"/>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p>
        </p:txBody>
      </p:sp>
      <p:pic>
        <p:nvPicPr>
          <p:cNvPr id="5" name="Picture 7">
            <a:extLst>
              <a:ext uri="{FF2B5EF4-FFF2-40B4-BE49-F238E27FC236}">
                <a16:creationId xmlns:a16="http://schemas.microsoft.com/office/drawing/2014/main" id="{804EFA7A-D8EC-4B12-9C91-5344BFD45FF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A6B7B66-CE69-4ADD-B095-57C3C0A6FD6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A767F643-A828-43BF-97B3-B97B4F17A0B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6053B4F6-3216-4527-BBE1-EB3BFE989542}" type="slidenum">
              <a:rPr lang="en-US" altLang="en-US"/>
              <a:pPr>
                <a:defRPr/>
              </a:pPr>
              <a:t>‹#›</a:t>
            </a:fld>
            <a:endParaRPr lang="en-US" altLang="en-US" dirty="0"/>
          </a:p>
        </p:txBody>
      </p:sp>
    </p:spTree>
    <p:extLst>
      <p:ext uri="{BB962C8B-B14F-4D97-AF65-F5344CB8AC3E}">
        <p14:creationId xmlns:p14="http://schemas.microsoft.com/office/powerpoint/2010/main" val="3279476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D29E25B-6389-472F-A1D2-198BB2BBF6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364331E-7595-487A-A598-C94634E8034E}"/>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3EB6FFF1-C810-4DDA-9BA9-43EBB8CEA7B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C570427F-463D-4083-81DC-26AF3D95E7D4}" type="slidenum">
              <a:rPr lang="en-US" altLang="en-US"/>
              <a:pPr>
                <a:defRPr/>
              </a:pPr>
              <a:t>‹#›</a:t>
            </a:fld>
            <a:endParaRPr lang="en-US" altLang="en-US" dirty="0"/>
          </a:p>
        </p:txBody>
      </p:sp>
    </p:spTree>
    <p:extLst>
      <p:ext uri="{BB962C8B-B14F-4D97-AF65-F5344CB8AC3E}">
        <p14:creationId xmlns:p14="http://schemas.microsoft.com/office/powerpoint/2010/main" val="37874452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457A4B3-8564-4422-81C3-3636AA69C57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BC6B3BB-F8D5-4250-A6F0-03515602207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DC0AFAD-C6A6-42F9-9F02-1CDA69202FD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7" name="TextBox 6">
            <a:extLst>
              <a:ext uri="{FF2B5EF4-FFF2-40B4-BE49-F238E27FC236}">
                <a16:creationId xmlns:a16="http://schemas.microsoft.com/office/drawing/2014/main" id="{AC822BE7-3F97-4D1A-AB5C-66BCB2DF8FE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8" name="TextBox 10">
            <a:extLst>
              <a:ext uri="{FF2B5EF4-FFF2-40B4-BE49-F238E27FC236}">
                <a16:creationId xmlns:a16="http://schemas.microsoft.com/office/drawing/2014/main" id="{9495571B-7648-4680-9978-9BA98739433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9" name="TextBox 8">
            <a:extLst>
              <a:ext uri="{FF2B5EF4-FFF2-40B4-BE49-F238E27FC236}">
                <a16:creationId xmlns:a16="http://schemas.microsoft.com/office/drawing/2014/main" id="{E94EEFC4-C011-4169-86FD-05F7163D630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BCEE388-7AC0-4E5A-957D-DE3A3A832E2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4584B9F-584F-4C1D-9E18-0A7E5B87694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1EB6CD4E-C14B-4B49-8091-6A677AD1C682}" type="slidenum">
              <a:rPr lang="en-US" altLang="en-US"/>
              <a:pPr>
                <a:defRPr/>
              </a:pPr>
              <a:t>‹#›</a:t>
            </a:fld>
            <a:endParaRPr lang="en-US" altLang="en-US" dirty="0"/>
          </a:p>
        </p:txBody>
      </p:sp>
    </p:spTree>
    <p:extLst>
      <p:ext uri="{BB962C8B-B14F-4D97-AF65-F5344CB8AC3E}">
        <p14:creationId xmlns:p14="http://schemas.microsoft.com/office/powerpoint/2010/main" val="540817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131845B-700D-456D-B826-503827EEE0A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1321194-E5D5-41AE-AA41-FFD2785C6CF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034313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8D0EAB55-04AD-4A92-9324-57AF201FAE7B}"/>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A11F1E0A-B60A-44A8-8045-4B67AC4B6FDB}"/>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03197142"/>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3149C682-B22D-4842-A246-A1EF74CAA6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745554D-A782-47A0-B403-44DB31D889D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85E6113-CE04-41A6-92DD-E06BEE530431}"/>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1525F340-FF18-4FBA-A875-DEBE60ED400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A6B6352B-8C6A-4905-828C-CABA1A78204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8E3011D5-E9F6-4F3A-BCCF-FA214ECEF06D}"/>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D5183167-580C-426E-9AA6-B80B83A6EE64}" type="slidenum">
              <a:rPr lang="en-US" altLang="en-US"/>
              <a:pPr>
                <a:defRPr/>
              </a:pPr>
              <a:t>‹#›</a:t>
            </a:fld>
            <a:endParaRPr lang="en-US" altLang="en-US" dirty="0"/>
          </a:p>
        </p:txBody>
      </p:sp>
    </p:spTree>
    <p:extLst>
      <p:ext uri="{BB962C8B-B14F-4D97-AF65-F5344CB8AC3E}">
        <p14:creationId xmlns:p14="http://schemas.microsoft.com/office/powerpoint/2010/main" val="2654371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E6821F9-538B-497C-8304-99480A0119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5E36B92-6AB5-4AA7-8FC2-853D61FE71C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D99B62E-1B3F-462A-9105-2079CBF3BF0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5B55E664-2C51-4CBC-B7FC-3D0CB8ACA07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71809CF7-5944-40CE-8535-88A77F93D3D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9B2C0F2-B4A8-45A4-AC56-2B3D71B7156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6130D4C-4268-4726-BBB8-2BF26ACFAD1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630890C-265B-49B9-A997-5DA07B1FD42A}" type="slidenum">
              <a:rPr lang="en-US" altLang="en-US"/>
              <a:pPr>
                <a:defRPr/>
              </a:pPr>
              <a:t>‹#›</a:t>
            </a:fld>
            <a:endParaRPr lang="en-US" altLang="en-US" dirty="0"/>
          </a:p>
        </p:txBody>
      </p:sp>
    </p:spTree>
    <p:extLst>
      <p:ext uri="{BB962C8B-B14F-4D97-AF65-F5344CB8AC3E}">
        <p14:creationId xmlns:p14="http://schemas.microsoft.com/office/powerpoint/2010/main" val="101959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82FA77-4142-4C66-A178-671773FF2877}"/>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6193B4F5-E559-4B70-8963-3912221A2DD5}"/>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79418CC3-DDC1-43DB-8717-A88E6A9F95B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0783E39-A3DC-422A-BD43-7F907E27551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E1AE1F9-EEED-49BE-A324-C4CC4C6BADF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0EBEDA3B-3480-4259-8F31-F642BDBE01C6}" type="slidenum">
              <a:rPr lang="en-US" altLang="en-US"/>
              <a:pPr>
                <a:defRPr/>
              </a:pPr>
              <a:t>‹#›</a:t>
            </a:fld>
            <a:endParaRPr lang="en-US" altLang="en-US" dirty="0"/>
          </a:p>
        </p:txBody>
      </p:sp>
    </p:spTree>
    <p:extLst>
      <p:ext uri="{BB962C8B-B14F-4D97-AF65-F5344CB8AC3E}">
        <p14:creationId xmlns:p14="http://schemas.microsoft.com/office/powerpoint/2010/main" val="9543051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29CA31D-AFE4-4054-B852-34D442ECE9E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F31A588-8ED2-4F0A-BB65-5CEC73F8ECB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D0061266-1D5A-4707-BD65-1D515A8F09CD}"/>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0FBD610-2921-4E26-B9C9-8F2F1A8AA3E6}" type="slidenum">
              <a:rPr lang="en-US" altLang="en-US"/>
              <a:pPr>
                <a:defRPr/>
              </a:pPr>
              <a:t>‹#›</a:t>
            </a:fld>
            <a:endParaRPr lang="en-US" altLang="en-US" dirty="0"/>
          </a:p>
        </p:txBody>
      </p:sp>
    </p:spTree>
    <p:extLst>
      <p:ext uri="{BB962C8B-B14F-4D97-AF65-F5344CB8AC3E}">
        <p14:creationId xmlns:p14="http://schemas.microsoft.com/office/powerpoint/2010/main" val="14870840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D6285F1-EBD7-43F0-BA69-F11AB0D5168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27EDEFE-BB0F-4A28-9436-B8F029E3A31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207E88B-1095-4960-A9AA-6CFB1757ACC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33667AB3-F104-4A6E-ABB9-C4020614315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5BEB7D42-246E-4109-8B1C-14A20D1E1F6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F9C13F91-1F95-4574-B996-BB83FEF9375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F903772-C815-4E74-A7A7-81CE4EEE3F4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2A8836B8-C898-4559-B52E-1E5EB7CA696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ABC8FAE-27DF-43C7-BB42-E3D20D4D18A8}" type="slidenum">
              <a:rPr lang="en-US" altLang="en-US"/>
              <a:pPr>
                <a:defRPr/>
              </a:pPr>
              <a:t>‹#›</a:t>
            </a:fld>
            <a:endParaRPr lang="en-US" altLang="en-US" dirty="0"/>
          </a:p>
        </p:txBody>
      </p:sp>
    </p:spTree>
    <p:extLst>
      <p:ext uri="{BB962C8B-B14F-4D97-AF65-F5344CB8AC3E}">
        <p14:creationId xmlns:p14="http://schemas.microsoft.com/office/powerpoint/2010/main" val="25696507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0E8C03E-D132-4E9F-9CED-7351BA614C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7603482-38DA-4BED-BE8C-472FC739C649}"/>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449D0AB-4A5B-40E1-80AB-E5FC75FBBB8C}"/>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417DBBFB-0003-401E-961B-420AE9CC4C1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936B922A-BFAD-4270-97A8-998E3E90C10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01BE3774-5A5E-4B6A-86B5-04B05BDDDD0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0DE40151-F862-4513-A6D4-6EEDD3987C61}" type="slidenum">
              <a:rPr lang="en-US" altLang="en-US"/>
              <a:pPr>
                <a:defRPr/>
              </a:pPr>
              <a:t>‹#›</a:t>
            </a:fld>
            <a:endParaRPr lang="en-US" altLang="en-US" dirty="0"/>
          </a:p>
        </p:txBody>
      </p:sp>
    </p:spTree>
    <p:extLst>
      <p:ext uri="{BB962C8B-B14F-4D97-AF65-F5344CB8AC3E}">
        <p14:creationId xmlns:p14="http://schemas.microsoft.com/office/powerpoint/2010/main" val="14488193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712868B-B87F-4825-8E58-95109A6543C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8596C05-DB67-4B1F-95BA-B515E494974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547C5C-D7F7-439A-88E1-7E6D7281B23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A03F058A-DF60-45BA-82E9-06512C7298D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1A474526-47C7-4943-9FFC-199E7592974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9616E0B-4B92-40B2-9D57-5F62C832776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9E7E253C-0D38-4CE1-8FC6-52C2888015D2}"/>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4E89BBA-9225-476E-B9BA-C1CBA744D34D}" type="slidenum">
              <a:rPr lang="en-US" altLang="en-US"/>
              <a:pPr>
                <a:defRPr/>
              </a:pPr>
              <a:t>‹#›</a:t>
            </a:fld>
            <a:endParaRPr lang="en-US" altLang="en-US" dirty="0"/>
          </a:p>
        </p:txBody>
      </p:sp>
    </p:spTree>
    <p:extLst>
      <p:ext uri="{BB962C8B-B14F-4D97-AF65-F5344CB8AC3E}">
        <p14:creationId xmlns:p14="http://schemas.microsoft.com/office/powerpoint/2010/main" val="38058114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B24708-14BE-42A0-99C7-3052F38F399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F3D166F6-80D5-4663-B16A-9037E3A7B716}"/>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C23699C4-6E46-461A-B02F-AB798D96382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AE09B21-8898-4631-A3CD-4B2ABE120558}"/>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64ECDB45-DF78-4D44-8AFE-F8C3E0BE72E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099AC8B-DEF7-420E-83D2-F9AFF06F2BF3}" type="slidenum">
              <a:rPr lang="en-US" altLang="en-US"/>
              <a:pPr>
                <a:defRPr/>
              </a:pPr>
              <a:t>‹#›</a:t>
            </a:fld>
            <a:endParaRPr lang="en-US" altLang="en-US" dirty="0"/>
          </a:p>
        </p:txBody>
      </p:sp>
    </p:spTree>
    <p:extLst>
      <p:ext uri="{BB962C8B-B14F-4D97-AF65-F5344CB8AC3E}">
        <p14:creationId xmlns:p14="http://schemas.microsoft.com/office/powerpoint/2010/main" val="29154408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9A6444AA-6277-4E0A-AC58-67CEA27C42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737CB10-4072-40A6-AD34-AE47D7913AB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6F39EC9C-DAB2-419D-96AE-51B52A09ABA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9F2C6930-2CE1-4FCF-8C04-6C56FEA75831}" type="slidenum">
              <a:rPr lang="en-US" altLang="en-US"/>
              <a:pPr>
                <a:defRPr/>
              </a:pPr>
              <a:t>‹#›</a:t>
            </a:fld>
            <a:endParaRPr lang="en-US" altLang="en-US" dirty="0"/>
          </a:p>
        </p:txBody>
      </p:sp>
    </p:spTree>
    <p:extLst>
      <p:ext uri="{BB962C8B-B14F-4D97-AF65-F5344CB8AC3E}">
        <p14:creationId xmlns:p14="http://schemas.microsoft.com/office/powerpoint/2010/main" val="2839904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598B397-6C6A-4163-B0A1-85B1CDE3B0C2}"/>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B27139C-AF9E-4DF2-B867-DCD1F530A24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419493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044B690-91B7-4D26-8787-C382FDBFAC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DC006F9-41F1-4FBD-8C47-EA0B85187A4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62C2758-1615-4E48-BCBD-CD9F7638CCA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6CA004E1-041B-4460-A6AC-2887C9F2C66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8453FC6B-2F44-450B-9A45-DB2FBFE4B54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5A15D953-B24D-4E0F-9C28-A2119723576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B281F879-85D2-4FBC-92A1-7D5E9F3AA14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3E8E6A4-B76F-40EC-8CA7-303ECE9331B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B95F6567-8980-4F85-B8ED-67CF3B214F4C}" type="slidenum">
              <a:rPr lang="en-US" altLang="en-US"/>
              <a:pPr>
                <a:defRPr/>
              </a:pPr>
              <a:t>‹#›</a:t>
            </a:fld>
            <a:endParaRPr lang="en-US" altLang="en-US" dirty="0"/>
          </a:p>
        </p:txBody>
      </p:sp>
    </p:spTree>
    <p:extLst>
      <p:ext uri="{BB962C8B-B14F-4D97-AF65-F5344CB8AC3E}">
        <p14:creationId xmlns:p14="http://schemas.microsoft.com/office/powerpoint/2010/main" val="1188083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3FDE785A-9D1E-498F-9B8D-82C275B6AA8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1892F55-2834-4E74-A8D6-EBC57C2E2C44}"/>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128F3613-9F22-4002-8251-9BDC50215DA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A29B2870-0374-4D1D-B3DB-3CB58FFF36E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EF0E9CCD-192A-4CDA-9C14-57A0227FF51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0211A092-D847-495E-8ACD-696F25EC4BB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0BFAA93E-E715-40DA-A343-50225C8483FA}" type="slidenum">
              <a:rPr lang="en-US" altLang="en-US"/>
              <a:pPr>
                <a:defRPr/>
              </a:pPr>
              <a:t>‹#›</a:t>
            </a:fld>
            <a:endParaRPr lang="en-US" altLang="en-US" dirty="0"/>
          </a:p>
        </p:txBody>
      </p:sp>
    </p:spTree>
    <p:extLst>
      <p:ext uri="{BB962C8B-B14F-4D97-AF65-F5344CB8AC3E}">
        <p14:creationId xmlns:p14="http://schemas.microsoft.com/office/powerpoint/2010/main" val="9102540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D0024B0-473F-412D-A782-8C141DFC73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B70F81D-DE5B-45F0-8E39-CF16AD5B0EE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DA1882B-CDCB-458E-B072-69AC65C2251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6B0D07D4-B85D-447A-B9A0-FE11D4B9CF6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AD4FEB51-49E3-46D7-B16B-02D90C014143}"/>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EB6B6F7-D6BB-4F67-A5DC-318E0E7C7F8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46613B28-00D0-441E-9D37-C7EFB3166F3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47CFC896-F48D-4553-BEF3-DF62D1306217}" type="slidenum">
              <a:rPr lang="en-US" altLang="en-US"/>
              <a:pPr>
                <a:defRPr/>
              </a:pPr>
              <a:t>‹#›</a:t>
            </a:fld>
            <a:endParaRPr lang="en-US" altLang="en-US" dirty="0"/>
          </a:p>
        </p:txBody>
      </p:sp>
    </p:spTree>
    <p:extLst>
      <p:ext uri="{BB962C8B-B14F-4D97-AF65-F5344CB8AC3E}">
        <p14:creationId xmlns:p14="http://schemas.microsoft.com/office/powerpoint/2010/main" val="23115582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9167AB-A37F-49FF-9A4E-E078316B078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52C981F6-66EF-4C0D-829B-5C6017B2AA6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AC44290-57B1-4170-B427-E34DF80FF48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4BC02DA-A585-49C0-B1F3-B8483468038F}"/>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190BEA51-8CDC-460D-82D1-19911226A03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D8DAC30-9689-49BF-B836-01121D37317E}" type="slidenum">
              <a:rPr lang="en-US" altLang="en-US"/>
              <a:pPr>
                <a:defRPr/>
              </a:pPr>
              <a:t>‹#›</a:t>
            </a:fld>
            <a:endParaRPr lang="en-US" altLang="en-US" dirty="0"/>
          </a:p>
        </p:txBody>
      </p:sp>
    </p:spTree>
    <p:extLst>
      <p:ext uri="{BB962C8B-B14F-4D97-AF65-F5344CB8AC3E}">
        <p14:creationId xmlns:p14="http://schemas.microsoft.com/office/powerpoint/2010/main" val="20580944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B3BA862-8FC4-4817-BDEE-8911CCC4096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3F9D7A3-A7BC-408F-A030-CC60E8F4188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A4C7F8E-6D92-4B0D-BDBA-14329102DAF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657E9D82-E0A7-4373-9A21-BBFA0D6386FB}" type="slidenum">
              <a:rPr lang="en-US" altLang="en-US"/>
              <a:pPr>
                <a:defRPr/>
              </a:pPr>
              <a:t>‹#›</a:t>
            </a:fld>
            <a:endParaRPr lang="en-US" altLang="en-US" dirty="0"/>
          </a:p>
        </p:txBody>
      </p:sp>
    </p:spTree>
    <p:extLst>
      <p:ext uri="{BB962C8B-B14F-4D97-AF65-F5344CB8AC3E}">
        <p14:creationId xmlns:p14="http://schemas.microsoft.com/office/powerpoint/2010/main" val="36067412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7690757-46B8-42D4-BB10-9B74FB703D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3E95E3F-5BEA-4DDA-90D1-97014F3767D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031D6D-F3B9-44F7-BB98-35D42ED7A43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8266EEC4-CD14-4F38-9589-41FED2C15E8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1213063-9F68-4BB6-ABEA-8AADFAF8085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789F356-FE77-46E1-8D9E-CF571EC46F7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86BCB7A0-3E42-4735-A0AF-634557BB8C6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C353466-994A-420A-84B5-08820EE7925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414F8AE9-BE82-4221-B001-2A9B1BD05908}" type="slidenum">
              <a:rPr lang="en-US" altLang="en-US"/>
              <a:pPr>
                <a:defRPr/>
              </a:pPr>
              <a:t>‹#›</a:t>
            </a:fld>
            <a:endParaRPr lang="en-US" altLang="en-US" dirty="0"/>
          </a:p>
        </p:txBody>
      </p:sp>
    </p:spTree>
    <p:extLst>
      <p:ext uri="{BB962C8B-B14F-4D97-AF65-F5344CB8AC3E}">
        <p14:creationId xmlns:p14="http://schemas.microsoft.com/office/powerpoint/2010/main" val="3279860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98C18521-6F94-4F7D-A17C-F0E993B24E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CC0DF8E-8772-450B-A4ED-C1C6649B9FF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08887DE-4435-41A5-B567-B2C199C748B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5C8FC552-BBFB-47BC-AB75-F9B40CBDA30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7722063E-4BBA-4FB4-94E1-4DFE0AB684C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BB42ECA-8FA0-4393-BA9C-F024A910B266}"/>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A4FA54AF-998F-41D1-9568-51A6F01C5C02}" type="slidenum">
              <a:rPr lang="en-US" altLang="en-US"/>
              <a:pPr>
                <a:defRPr/>
              </a:pPr>
              <a:t>‹#›</a:t>
            </a:fld>
            <a:endParaRPr lang="en-US" altLang="en-US" dirty="0"/>
          </a:p>
        </p:txBody>
      </p:sp>
    </p:spTree>
    <p:extLst>
      <p:ext uri="{BB962C8B-B14F-4D97-AF65-F5344CB8AC3E}">
        <p14:creationId xmlns:p14="http://schemas.microsoft.com/office/powerpoint/2010/main" val="2588176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FC2D797-E2B0-4490-B98A-D9649B198EB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BBDD08C-85E8-49C7-BB3E-174CC8109BE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D28BBDC-2DB6-4411-8997-2270516E6D1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4079ACF-2856-4943-A1DD-AE2A8346846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1881455B-2BB6-4204-A1A5-438411DF8D2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9DA5ECC-23EA-4C1D-8895-CE685D90674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DE2EE5CD-325E-4AF7-B7E6-057A5B275FE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FD247819-412C-44C6-8B81-85965EE0F7C4}" type="slidenum">
              <a:rPr lang="en-US" altLang="en-US"/>
              <a:pPr>
                <a:defRPr/>
              </a:pPr>
              <a:t>‹#›</a:t>
            </a:fld>
            <a:endParaRPr lang="en-US" altLang="en-US" dirty="0"/>
          </a:p>
        </p:txBody>
      </p:sp>
    </p:spTree>
    <p:extLst>
      <p:ext uri="{BB962C8B-B14F-4D97-AF65-F5344CB8AC3E}">
        <p14:creationId xmlns:p14="http://schemas.microsoft.com/office/powerpoint/2010/main" val="40368329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D0BB22-6B1D-462D-B9C0-870B2F723B1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33C69677-4D0B-4A6D-8263-D317DA119BD5}"/>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4C4E38CD-AA5A-40B2-B6C7-89D7FA997C2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A708FA2-196F-429C-9B52-E5EB0A7DBCC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D161E1D-D47F-4F36-8483-D3EEADC400F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8FE76F03-BE3A-48BE-B865-6DFEA2027D5E}" type="slidenum">
              <a:rPr lang="en-US" altLang="en-US"/>
              <a:pPr>
                <a:defRPr/>
              </a:pPr>
              <a:t>‹#›</a:t>
            </a:fld>
            <a:endParaRPr lang="en-US" altLang="en-US" dirty="0"/>
          </a:p>
        </p:txBody>
      </p:sp>
    </p:spTree>
    <p:extLst>
      <p:ext uri="{BB962C8B-B14F-4D97-AF65-F5344CB8AC3E}">
        <p14:creationId xmlns:p14="http://schemas.microsoft.com/office/powerpoint/2010/main" val="21018689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AD3EF39D-8FE2-41DD-8C83-EB56FD407D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C6E0D2B-1922-45A2-A2AE-03D52A00BEA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FD6B4D60-B10A-4BA4-B5F3-A47EC6BEB3C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8AD205DD-653A-4112-822C-9143387FF5D9}" type="slidenum">
              <a:rPr lang="en-US" altLang="en-US"/>
              <a:pPr>
                <a:defRPr/>
              </a:pPr>
              <a:t>‹#›</a:t>
            </a:fld>
            <a:endParaRPr lang="en-US" altLang="en-US" dirty="0"/>
          </a:p>
        </p:txBody>
      </p:sp>
    </p:spTree>
    <p:extLst>
      <p:ext uri="{BB962C8B-B14F-4D97-AF65-F5344CB8AC3E}">
        <p14:creationId xmlns:p14="http://schemas.microsoft.com/office/powerpoint/2010/main" val="1517332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272E9E6-48FF-46EC-8969-77EAF2D30B5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05E7C60-E1AE-43FD-B61E-50EF4F301BA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96949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DE3F197-6D4C-4C0E-8022-BD04C06F521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CD29998-2619-4483-8B24-463D5AAC075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5035D9A-2937-4992-946F-5879BA991A5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9CA1867-DE76-48F4-9C41-8D0EC477B16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8BD1F08-D502-479D-91A1-5FB9ED5E3C20}"/>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B41481D0-1FAF-4506-A433-A8DE7BD447B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6008741-2384-4C17-AC67-F1D3E1F53BC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1ABC1B0-E10B-4703-9D55-8F621018146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73C9019-1F87-4D44-B3FC-F63FEA6CCC8B}" type="slidenum">
              <a:rPr lang="en-US" altLang="en-US"/>
              <a:pPr>
                <a:defRPr/>
              </a:pPr>
              <a:t>‹#›</a:t>
            </a:fld>
            <a:endParaRPr lang="en-US" altLang="en-US" dirty="0"/>
          </a:p>
        </p:txBody>
      </p:sp>
    </p:spTree>
    <p:extLst>
      <p:ext uri="{BB962C8B-B14F-4D97-AF65-F5344CB8AC3E}">
        <p14:creationId xmlns:p14="http://schemas.microsoft.com/office/powerpoint/2010/main" val="35332031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A884087F-820F-4494-92B0-3651D2268C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911367A-0D36-4A28-BF76-B6CB97FBAEE2}"/>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C2532F89-D40D-4AD8-B642-4A4929DC4DC1}"/>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059AB6CE-6A6A-4EA0-8BEF-DE1C14FF8A7E}"/>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5CA84260-A22F-4C06-BCF7-41F5D84A69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04F94AF8-90D1-4A5E-B25F-985B7A0D68A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4302C0B-A53F-4A8E-A953-1161373FCDD3}" type="slidenum">
              <a:rPr lang="en-US" altLang="en-US"/>
              <a:pPr>
                <a:defRPr/>
              </a:pPr>
              <a:t>‹#›</a:t>
            </a:fld>
            <a:endParaRPr lang="en-US" altLang="en-US" dirty="0"/>
          </a:p>
        </p:txBody>
      </p:sp>
    </p:spTree>
    <p:extLst>
      <p:ext uri="{BB962C8B-B14F-4D97-AF65-F5344CB8AC3E}">
        <p14:creationId xmlns:p14="http://schemas.microsoft.com/office/powerpoint/2010/main" val="34083016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47D3A72-D64B-46A1-85E0-08D54DC2AF0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D5FA0BB-DCF1-4A69-8D9E-1171F7FC7A91}"/>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42E2859-E45D-4476-B0B9-66A44F1788A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98799900-7565-4C63-8FA3-60660639A1B5}"/>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E3736E3-9FA4-4943-A6C9-0C534D17290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B97F505-8D01-452D-B504-2591E7AA5BF8}"/>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C1EA22A9-334C-43C5-BD5F-071602F3399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239C198A-8488-4A70-AA5C-00498C99D0AA}" type="slidenum">
              <a:rPr lang="en-US" altLang="en-US"/>
              <a:pPr>
                <a:defRPr/>
              </a:pPr>
              <a:t>‹#›</a:t>
            </a:fld>
            <a:endParaRPr lang="en-US" altLang="en-US" dirty="0"/>
          </a:p>
        </p:txBody>
      </p:sp>
    </p:spTree>
    <p:extLst>
      <p:ext uri="{BB962C8B-B14F-4D97-AF65-F5344CB8AC3E}">
        <p14:creationId xmlns:p14="http://schemas.microsoft.com/office/powerpoint/2010/main" val="5509647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A5A099-2D9E-4480-A296-C2D5306EAC78}"/>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D2CCDBB7-343E-4CAC-9046-24123D4AB4EE}"/>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6">
            <a:extLst>
              <a:ext uri="{FF2B5EF4-FFF2-40B4-BE49-F238E27FC236}">
                <a16:creationId xmlns:a16="http://schemas.microsoft.com/office/drawing/2014/main" id="{FFA0D5BC-4DDE-48A3-9AE3-51CB2B783A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0435EAC-45EE-49BC-A6A4-D87B0C46F46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17CE323-1A9D-4B80-8482-B7219D1F702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50E25D98-4BDD-43AC-A66A-D4A5B96B8AC4}" type="slidenum">
              <a:rPr lang="en-US" altLang="en-US"/>
              <a:pPr>
                <a:defRPr/>
              </a:pPr>
              <a:t>‹#›</a:t>
            </a:fld>
            <a:endParaRPr lang="en-US" altLang="en-US" dirty="0"/>
          </a:p>
        </p:txBody>
      </p:sp>
    </p:spTree>
    <p:extLst>
      <p:ext uri="{BB962C8B-B14F-4D97-AF65-F5344CB8AC3E}">
        <p14:creationId xmlns:p14="http://schemas.microsoft.com/office/powerpoint/2010/main" val="34625103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330AD59-D08E-4B07-A974-F9F368577B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1C76012-660E-492F-B217-5CDAFBCFE50D}"/>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8DA2500-09D1-40A7-A285-26C9886011A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998E3326-2DED-4551-BABF-D694BBF07E7F}" type="slidenum">
              <a:rPr lang="en-US" altLang="en-US"/>
              <a:pPr>
                <a:defRPr/>
              </a:pPr>
              <a:t>‹#›</a:t>
            </a:fld>
            <a:endParaRPr lang="en-US" altLang="en-US" dirty="0"/>
          </a:p>
        </p:txBody>
      </p:sp>
    </p:spTree>
    <p:extLst>
      <p:ext uri="{BB962C8B-B14F-4D97-AF65-F5344CB8AC3E}">
        <p14:creationId xmlns:p14="http://schemas.microsoft.com/office/powerpoint/2010/main" val="13107660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C51CC33-176A-4BBF-B01B-DACD0F55042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43465B7-3032-416F-931A-EE76B8A6C41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246CEB1-8F94-4A84-BD8A-79E525E790FB}"/>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6176426-C25E-42F3-95E2-6F41B3A93C5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4D3A44D9-5A0D-4317-A6D9-511A2035069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9AEBD8F-87C1-44A5-B0AC-37C45234F681}"/>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981015D9-7895-4627-BC4F-0D119606DFD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7A4F26F-6C64-4AB3-BAFB-545DFF5D934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defRPr>
            </a:lvl1pPr>
          </a:lstStyle>
          <a:p>
            <a:pPr>
              <a:defRPr/>
            </a:pPr>
            <a:fld id="{718491DC-EEF1-4483-A47B-7B7446B2E898}" type="slidenum">
              <a:rPr lang="en-US" altLang="en-US"/>
              <a:pPr>
                <a:defRPr/>
              </a:pPr>
              <a:t>‹#›</a:t>
            </a:fld>
            <a:endParaRPr lang="en-US" altLang="en-US" dirty="0"/>
          </a:p>
        </p:txBody>
      </p:sp>
    </p:spTree>
    <p:extLst>
      <p:ext uri="{BB962C8B-B14F-4D97-AF65-F5344CB8AC3E}">
        <p14:creationId xmlns:p14="http://schemas.microsoft.com/office/powerpoint/2010/main" val="14763771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4DDB7C2-B396-4098-8D92-7484CFDD87D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40DADE6-23F2-4A31-9438-023350F0E4D6}"/>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990863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1BB2318-CFCD-4563-92E6-9551C6DE9A5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1005F3A-03E2-4E9C-B0B9-D2EECED46E24}"/>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938511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0AB16DA-2586-4A82-9877-C89293E9900D}"/>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900FB64-30C1-427A-AF47-4B33AE0BD60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893665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2B5E618-BC5D-4811-BA03-8DDFDC3C1C5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CF6996C-E028-4B41-82ED-39E4C4E7DB6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69665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F8C7F1F-5C46-4FFA-9B0C-E48397E3C07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409795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1FA2267-E8D8-4732-BA3E-068ED56C737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009129995"/>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BD46929-A137-4FCF-B042-9E876585E7D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65571567"/>
      </p:ext>
    </p:extLst>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2C31A4C-22A3-4D0E-B220-9784BF3CA51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20744608"/>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AA8E8517-E3CB-4F8F-89D5-401043FC42BF}"/>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10" name="Rectangle 9">
            <a:extLst>
              <a:ext uri="{FF2B5EF4-FFF2-40B4-BE49-F238E27FC236}">
                <a16:creationId xmlns:a16="http://schemas.microsoft.com/office/drawing/2014/main" id="{56374491-14DE-4EDC-9F5C-AA5E5D83EA83}"/>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22348861"/>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9884100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526812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422045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092841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179952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88204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D863932-7F74-4F7B-98A6-DBCAD2E3595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74830182"/>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597359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95864706"/>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67607381"/>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93825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045732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904686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854723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276989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286230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04553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C1ECA6F-F154-43AB-A3CF-2C676F88E14A}"/>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57502343"/>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82437434"/>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AF97136-F764-4924-813B-BEB38F7A360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1139155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5DF70D0-34C3-4CCF-8572-797F91F858B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9264600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69CC5C6-7CD3-492D-AD97-B52BA459CC37}"/>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71866611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9219A27-7F58-4295-9EF8-1A600AD857C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856679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2696399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18314660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875952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F714EB8-74F1-4B7A-8933-9836475261EC}"/>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8014333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013CA37-79EF-4F08-9AC2-2F21BDD9D0E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54775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D6105073-D72B-4024-AB5F-852A443F54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2C08DC5-7AD6-4389-BA19-9AD66CF823AB}"/>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sp>
        <p:nvSpPr>
          <p:cNvPr id="5" name="TextBox 4">
            <a:extLst>
              <a:ext uri="{FF2B5EF4-FFF2-40B4-BE49-F238E27FC236}">
                <a16:creationId xmlns:a16="http://schemas.microsoft.com/office/drawing/2014/main" id="{97358C8B-711C-4651-8A4A-E61FD498194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p>
        </p:txBody>
      </p:sp>
      <p:pic>
        <p:nvPicPr>
          <p:cNvPr id="6" name="Picture 2">
            <a:extLst>
              <a:ext uri="{FF2B5EF4-FFF2-40B4-BE49-F238E27FC236}">
                <a16:creationId xmlns:a16="http://schemas.microsoft.com/office/drawing/2014/main" id="{ABA04894-48CC-4E12-B487-FF46869D55E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B6CCDE2E-3156-4B67-8A37-CD307067AC39}"/>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atin typeface="Calibri" panose="020F0502020204030204" pitchFamily="34" charset="0"/>
                <a:ea typeface="ヒラギノ角ゴ Pro W3" pitchFamily="122" charset="-128"/>
                <a:cs typeface="Arial" panose="020B0604020202020204" pitchFamily="34" charset="0"/>
              </a:defRPr>
            </a:lvl1pPr>
          </a:lstStyle>
          <a:p>
            <a:pPr>
              <a:defRPr/>
            </a:pPr>
            <a:fld id="{0620749B-A558-4A15-94B9-C3CE10E27646}" type="slidenum">
              <a:rPr lang="en-US" altLang="en-US"/>
              <a:pPr>
                <a:defRPr/>
              </a:pPr>
              <a:t>‹#›</a:t>
            </a:fld>
            <a:endParaRPr lang="en-US" altLang="en-US" dirty="0"/>
          </a:p>
        </p:txBody>
      </p:sp>
    </p:spTree>
    <p:extLst>
      <p:ext uri="{BB962C8B-B14F-4D97-AF65-F5344CB8AC3E}">
        <p14:creationId xmlns:p14="http://schemas.microsoft.com/office/powerpoint/2010/main" val="186962460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569DB251-2FBA-4769-B99C-1510796E20F4}"/>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056268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7DC5672-C53D-4B96-B627-C8DEA4C4F90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634824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795008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491782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0512288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14485362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18F79C8-F350-4883-812F-0C28B26B788F}"/>
              </a:ext>
            </a:extLst>
          </p:cNvPr>
          <p:cNvSpPr txBox="1">
            <a:spLocks/>
          </p:cNvSpPr>
          <p:nvPr userDrawn="1"/>
        </p:nvSpPr>
        <p:spPr>
          <a:xfrm>
            <a:off x="0" y="6705600"/>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0BA48977-E41D-428B-A42B-AB996B89FE1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5942A120-EFC4-4A9D-89A3-94D6EAC2A0F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2860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E2FD3AD5-B2BB-4330-8C41-0379AF7F2548}"/>
              </a:ext>
            </a:extLst>
          </p:cNvPr>
          <p:cNvSpPr>
            <a:spLocks noGrp="1"/>
          </p:cNvSpPr>
          <p:nvPr>
            <p:ph type="title"/>
          </p:nvPr>
        </p:nvSpPr>
        <p:spPr>
          <a:xfrm>
            <a:off x="762000" y="339768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065046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8434FC6-62C8-4BD3-B009-4420B37953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33069068"/>
      </p:ext>
    </p:extLst>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94D65BA-BD1D-4330-82A9-741130DF5AA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A9800A10-2D8D-4B89-8B0A-E97756107461}"/>
              </a:ext>
            </a:extLst>
          </p:cNvPr>
          <p:cNvPicPr>
            <a:picLocks noChangeAspect="1"/>
          </p:cNvPicPr>
          <p:nvPr userDrawn="1"/>
        </p:nvPicPr>
        <p:blipFill>
          <a:blip r:embed="rId3">
            <a:extLst>
              <a:ext uri="{28A0092B-C50C-407E-A947-70E740481C1C}">
                <a14:useLocalDpi xmlns:a14="http://schemas.microsoft.com/office/drawing/2010/main" val="0"/>
              </a:ext>
            </a:extLst>
          </a:blip>
          <a:srcRect b="54823"/>
          <a:stretch>
            <a:fillRect/>
          </a:stretch>
        </p:blipFill>
        <p:spPr bwMode="auto">
          <a:xfrm>
            <a:off x="1546225" y="1417638"/>
            <a:ext cx="605155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38862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202087851"/>
      </p:ext>
    </p:extLst>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5F350BA5-FBC9-4BA0-967B-BE2AEE1D0B4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170170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F70E2E65-913E-4CDB-8600-34E1562E078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8B0EEBBD-FB69-40FA-875A-134A8E60E9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6FF2B67-C580-4284-858B-202174957D2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F14557DC-A818-4E33-81DF-EA2E4AD62F44}"/>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sz="1400">
                <a:latin typeface="Calibri" panose="020F0502020204030204" pitchFamily="34" charset="0"/>
                <a:ea typeface="ヒラギノ角ゴ Pro W3" pitchFamily="122" charset="-128"/>
                <a:cs typeface="Arial" panose="020B0604020202020204" pitchFamily="34" charset="0"/>
              </a:defRPr>
            </a:lvl1pPr>
          </a:lstStyle>
          <a:p>
            <a:pPr>
              <a:defRPr/>
            </a:pPr>
            <a:fld id="{17C47EED-C90C-4987-8179-27B925EB769B}" type="slidenum">
              <a:rPr lang="en-US" altLang="en-US"/>
              <a:pPr>
                <a:defRPr/>
              </a:pPr>
              <a:t>‹#›</a:t>
            </a:fld>
            <a:endParaRPr lang="en-US" altLang="en-US" dirty="0"/>
          </a:p>
        </p:txBody>
      </p:sp>
    </p:spTree>
    <p:extLst>
      <p:ext uri="{BB962C8B-B14F-4D97-AF65-F5344CB8AC3E}">
        <p14:creationId xmlns:p14="http://schemas.microsoft.com/office/powerpoint/2010/main" val="208728040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F2CD7395-E0F3-4D52-81A7-EE50ACD002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170442256"/>
      </p:ext>
    </p:extLst>
  </p:cSld>
  <p:clrMapOvr>
    <a:masterClrMapping/>
  </p:clrMapOvr>
  <p:transition spd="slow"/>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4C7A85E6-0D20-4010-A50B-4E3EA1F702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775209883"/>
      </p:ext>
    </p:extLst>
  </p:cSld>
  <p:clrMapOvr>
    <a:masterClrMapping/>
  </p:clrMapOvr>
  <p:transition spd="slow"/>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113E18C-3FA4-4D26-A2E1-BD322D0253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424789170"/>
      </p:ext>
    </p:extLst>
  </p:cSld>
  <p:clrMapOvr>
    <a:masterClrMapping/>
  </p:clrMapOvr>
  <p:transition spd="slow"/>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9DCF358C-6DE8-486C-BF22-7960CDBFAB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263724267"/>
      </p:ext>
    </p:extLst>
  </p:cSld>
  <p:clrMapOvr>
    <a:masterClrMapping/>
  </p:clrMapOvr>
  <p:transition spd="slow"/>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A65C140-E621-4220-BF6E-146888FD8E0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226009945"/>
      </p:ext>
    </p:extLst>
  </p:cSld>
  <p:clrMapOvr>
    <a:masterClrMapping/>
  </p:clrMapOvr>
  <p:transition spd="slow"/>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05F5B0C8-93F8-4616-8C2E-BFA0CA14F9D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094973869"/>
      </p:ext>
    </p:extLst>
  </p:cSld>
  <p:clrMapOvr>
    <a:masterClrMapping/>
  </p:clrMapOvr>
  <p:transition spd="slow"/>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BB86BD42-716A-421A-B7BF-8089957804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51684395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image" Target="../media/image8.png"/><Relationship Id="rId4" Type="http://schemas.openxmlformats.org/officeDocument/2006/relationships/slideLayout" Target="../slideLayouts/slideLayout4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10" Type="http://schemas.openxmlformats.org/officeDocument/2006/relationships/theme" Target="../theme/theme3.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5" Type="http://schemas.openxmlformats.org/officeDocument/2006/relationships/slideLayout" Target="../slideLayouts/slideLayout66.xml"/><Relationship Id="rId10" Type="http://schemas.openxmlformats.org/officeDocument/2006/relationships/theme" Target="../theme/theme4.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73.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CD49C92F-0923-450C-B855-74009F248EC2}"/>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808A906C-8201-4E6B-8296-BCEEE693AB89}"/>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AB642A44-F2AA-4300-B6F4-95B0C4F8985E}"/>
              </a:ext>
            </a:extLst>
          </p:cNvPr>
          <p:cNvPicPr>
            <a:picLocks noChangeAspect="1"/>
          </p:cNvPicPr>
          <p:nvPr userDrawn="1"/>
        </p:nvPicPr>
        <p:blipFill>
          <a:blip r:embed="rId4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178" r:id="rId1"/>
    <p:sldLayoutId id="2147486179" r:id="rId2"/>
    <p:sldLayoutId id="2147486180" r:id="rId3"/>
    <p:sldLayoutId id="2147486181" r:id="rId4"/>
    <p:sldLayoutId id="2147486182" r:id="rId5"/>
    <p:sldLayoutId id="2147486183" r:id="rId6"/>
    <p:sldLayoutId id="2147486184" r:id="rId7"/>
    <p:sldLayoutId id="2147486185" r:id="rId8"/>
    <p:sldLayoutId id="2147486186" r:id="rId9"/>
    <p:sldLayoutId id="2147486187" r:id="rId10"/>
    <p:sldLayoutId id="2147486188" r:id="rId11"/>
    <p:sldLayoutId id="2147486189" r:id="rId12"/>
    <p:sldLayoutId id="2147486190" r:id="rId13"/>
    <p:sldLayoutId id="2147486191" r:id="rId14"/>
    <p:sldLayoutId id="2147486192" r:id="rId15"/>
    <p:sldLayoutId id="2147486193" r:id="rId16"/>
    <p:sldLayoutId id="2147486194" r:id="rId17"/>
    <p:sldLayoutId id="2147486195" r:id="rId18"/>
    <p:sldLayoutId id="2147486196" r:id="rId19"/>
    <p:sldLayoutId id="2147486197" r:id="rId20"/>
    <p:sldLayoutId id="2147486198" r:id="rId21"/>
    <p:sldLayoutId id="2147486199" r:id="rId22"/>
    <p:sldLayoutId id="2147486200" r:id="rId23"/>
    <p:sldLayoutId id="2147486201" r:id="rId24"/>
    <p:sldLayoutId id="2147486202" r:id="rId25"/>
    <p:sldLayoutId id="2147486203" r:id="rId26"/>
    <p:sldLayoutId id="2147486204" r:id="rId27"/>
    <p:sldLayoutId id="2147486205" r:id="rId28"/>
    <p:sldLayoutId id="2147486206" r:id="rId29"/>
    <p:sldLayoutId id="2147486207" r:id="rId30"/>
    <p:sldLayoutId id="2147486208" r:id="rId31"/>
    <p:sldLayoutId id="2147486209" r:id="rId32"/>
    <p:sldLayoutId id="2147486210" r:id="rId33"/>
    <p:sldLayoutId id="2147486211" r:id="rId34"/>
    <p:sldLayoutId id="2147486212" r:id="rId35"/>
    <p:sldLayoutId id="2147486213" r:id="rId36"/>
    <p:sldLayoutId id="2147486214" r:id="rId37"/>
    <p:sldLayoutId id="2147486215" r:id="rId38"/>
    <p:sldLayoutId id="2147486216" r:id="rId39"/>
    <p:sldLayoutId id="2147486217" r:id="rId40"/>
    <p:sldLayoutId id="2147486218" r:id="rId41"/>
    <p:sldLayoutId id="2147486219" r:id="rId42"/>
    <p:sldLayoutId id="2147486220" r:id="rId43"/>
    <p:sldLayoutId id="2147486221" r:id="rId44"/>
    <p:sldLayoutId id="2147486222" r:id="rId4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8130" name="MH Logo" descr="Logo: McGraw-Hill Education">
            <a:extLst>
              <a:ext uri="{FF2B5EF4-FFF2-40B4-BE49-F238E27FC236}">
                <a16:creationId xmlns:a16="http://schemas.microsoft.com/office/drawing/2014/main" id="{46FA7712-5892-4C9C-A9D3-B03B3852B0A5}"/>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MH Tagline" descr="Tag line: Because learning changes everything™">
            <a:extLst>
              <a:ext uri="{FF2B5EF4-FFF2-40B4-BE49-F238E27FC236}">
                <a16:creationId xmlns:a16="http://schemas.microsoft.com/office/drawing/2014/main" id="{364F332B-BFF5-49F5-AF2E-55CF8A6334E9}"/>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223" r:id="rId1"/>
    <p:sldLayoutId id="2147486224" r:id="rId2"/>
    <p:sldLayoutId id="2147486225" r:id="rId3"/>
    <p:sldLayoutId id="2147486226" r:id="rId4"/>
    <p:sldLayoutId id="2147486227" r:id="rId5"/>
    <p:sldLayoutId id="2147486228" r:id="rId6"/>
    <p:sldLayoutId id="2147486229"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4151C873-7C44-432F-B72F-3DC8644D56F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230" r:id="rId1"/>
    <p:sldLayoutId id="2147486158" r:id="rId2"/>
    <p:sldLayoutId id="2147486159" r:id="rId3"/>
    <p:sldLayoutId id="2147486160" r:id="rId4"/>
    <p:sldLayoutId id="2147486161" r:id="rId5"/>
    <p:sldLayoutId id="2147486162" r:id="rId6"/>
    <p:sldLayoutId id="2147486163" r:id="rId7"/>
    <p:sldLayoutId id="2147486164" r:id="rId8"/>
    <p:sldLayoutId id="2147486231"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6B6CAAF5-403A-4BD4-A0D5-289B92AC6AD7}"/>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EAB4D442-3C61-4EAC-9ADD-B43B0736B3D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6232" r:id="rId1"/>
    <p:sldLayoutId id="2147486165" r:id="rId2"/>
    <p:sldLayoutId id="2147486166" r:id="rId3"/>
    <p:sldLayoutId id="2147486167" r:id="rId4"/>
    <p:sldLayoutId id="2147486168" r:id="rId5"/>
    <p:sldLayoutId id="2147486169" r:id="rId6"/>
    <p:sldLayoutId id="2147486170" r:id="rId7"/>
    <p:sldLayoutId id="2147486171" r:id="rId8"/>
    <p:sldLayoutId id="2147486233"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B75EA1EF-AE0C-495C-9B0A-CDB92BD726B0}"/>
              </a:ext>
            </a:extLst>
          </p:cNvPr>
          <p:cNvSpPr txBox="1">
            <a:spLocks noChangeArrowheads="1"/>
          </p:cNvSpPr>
          <p:nvPr userDrawn="1"/>
        </p:nvSpPr>
        <p:spPr bwMode="auto">
          <a:xfrm>
            <a:off x="0" y="6642100"/>
            <a:ext cx="12954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6234" r:id="rId1"/>
    <p:sldLayoutId id="2147486235" r:id="rId2"/>
    <p:sldLayoutId id="2147486236" r:id="rId3"/>
    <p:sldLayoutId id="2147486237" r:id="rId4"/>
    <p:sldLayoutId id="2147486172" r:id="rId5"/>
    <p:sldLayoutId id="2147486173" r:id="rId6"/>
    <p:sldLayoutId id="2147486174"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3F76A3DF-1B31-42C1-8501-E7CB83603866}"/>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52423690-133C-4411-8B03-B94D9F7F1B1E}"/>
              </a:ext>
            </a:extLst>
          </p:cNvPr>
          <p:cNvSpPr txBox="1">
            <a:spLocks noChangeArrowheads="1"/>
          </p:cNvSpPr>
          <p:nvPr userDrawn="1"/>
        </p:nvSpPr>
        <p:spPr bwMode="auto">
          <a:xfrm>
            <a:off x="0" y="6629400"/>
            <a:ext cx="18288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6238" r:id="rId1"/>
    <p:sldLayoutId id="2147486239" r:id="rId2"/>
    <p:sldLayoutId id="2147486240" r:id="rId3"/>
    <p:sldLayoutId id="2147486241" r:id="rId4"/>
    <p:sldLayoutId id="2147486175" r:id="rId5"/>
    <p:sldLayoutId id="2147486176" r:id="rId6"/>
    <p:sldLayoutId id="2147486177"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A320B80D-4042-49E9-8F0A-C6134BE24719}"/>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6253" r:id="rId1"/>
    <p:sldLayoutId id="2147486242" r:id="rId2"/>
    <p:sldLayoutId id="2147486243" r:id="rId3"/>
    <p:sldLayoutId id="2147486244" r:id="rId4"/>
    <p:sldLayoutId id="2147486245" r:id="rId5"/>
    <p:sldLayoutId id="2147486246" r:id="rId6"/>
    <p:sldLayoutId id="2147486247" r:id="rId7"/>
    <p:sldLayoutId id="2147486248" r:id="rId8"/>
    <p:sldLayoutId id="2147486249" r:id="rId9"/>
    <p:sldLayoutId id="2147486250" r:id="rId10"/>
    <p:sldLayoutId id="2147486251" r:id="rId11"/>
    <p:sldLayoutId id="2147486252"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8.xml.rels><?xml version="1.0" encoding="UTF-8" standalone="yes"?>
<Relationships xmlns="http://schemas.openxmlformats.org/package/2006/relationships"><Relationship Id="rId3" Type="http://schemas.openxmlformats.org/officeDocument/2006/relationships/hyperlink" Target="https://www.youtube.com/watch?v=ZY8gxJcKtjM" TargetMode="External"/><Relationship Id="rId2" Type="http://schemas.openxmlformats.org/officeDocument/2006/relationships/notesSlide" Target="../notesSlides/notesSlide8.xml"/><Relationship Id="rId1" Type="http://schemas.openxmlformats.org/officeDocument/2006/relationships/slideLayout" Target="../slideLayouts/slideLayout87.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7ksGdEyAHTI" TargetMode="External"/><Relationship Id="rId2" Type="http://schemas.openxmlformats.org/officeDocument/2006/relationships/notesSlide" Target="../notesSlides/notesSlide9.xml"/><Relationship Id="rId1" Type="http://schemas.openxmlformats.org/officeDocument/2006/relationships/slideLayout" Target="../slideLayouts/slideLayout8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watch?v=wCUK43yxwlw" TargetMode="External"/><Relationship Id="rId2" Type="http://schemas.openxmlformats.org/officeDocument/2006/relationships/notesSlide" Target="../notesSlides/notesSlide10.xml"/><Relationship Id="rId1" Type="http://schemas.openxmlformats.org/officeDocument/2006/relationships/slideLayout" Target="../slideLayouts/slideLayout87.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phG8cYYTbgA" TargetMode="External"/><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PKhGy1RD_u0" TargetMode="External"/><Relationship Id="rId2" Type="http://schemas.openxmlformats.org/officeDocument/2006/relationships/notesSlide" Target="../notesSlides/notesSlide12.xml"/><Relationship Id="rId1" Type="http://schemas.openxmlformats.org/officeDocument/2006/relationships/slideLayout" Target="../slideLayouts/slideLayout87.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_nOBa0z1BHk" TargetMode="External"/><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9dFvhq2sKfM" TargetMode="External"/><Relationship Id="rId2" Type="http://schemas.openxmlformats.org/officeDocument/2006/relationships/notesSlide" Target="../notesSlides/notesSlide14.xml"/><Relationship Id="rId1" Type="http://schemas.openxmlformats.org/officeDocument/2006/relationships/slideLayout" Target="../slideLayouts/slideLayout8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4C6F50-15D2-474B-AB4F-665D903ACFF2}"/>
              </a:ext>
            </a:extLst>
          </p:cNvPr>
          <p:cNvSpPr>
            <a:spLocks noGrp="1"/>
          </p:cNvSpPr>
          <p:nvPr>
            <p:ph type="body" sz="quarter" idx="10"/>
          </p:nvPr>
        </p:nvSpPr>
        <p:spPr/>
        <p:txBody>
          <a:bodyPr/>
          <a:lstStyle/>
          <a:p>
            <a:r>
              <a:rPr lang="en-US" dirty="0"/>
              <a:t>CHAPTER 9</a:t>
            </a:r>
          </a:p>
        </p:txBody>
      </p:sp>
      <p:sp>
        <p:nvSpPr>
          <p:cNvPr id="4" name="Text Placeholder 3">
            <a:extLst>
              <a:ext uri="{FF2B5EF4-FFF2-40B4-BE49-F238E27FC236}">
                <a16:creationId xmlns:a16="http://schemas.microsoft.com/office/drawing/2014/main" id="{D8D945AE-D239-F44C-B014-0D6B92FC8C6C}"/>
              </a:ext>
            </a:extLst>
          </p:cNvPr>
          <p:cNvSpPr>
            <a:spLocks noGrp="1"/>
          </p:cNvSpPr>
          <p:nvPr>
            <p:ph type="body" sz="quarter" idx="11"/>
          </p:nvPr>
        </p:nvSpPr>
        <p:spPr>
          <a:xfrm>
            <a:off x="5486400" y="6477000"/>
            <a:ext cx="3568954" cy="152400"/>
          </a:xfrm>
        </p:spPr>
        <p:txBody>
          <a:bodyPr/>
          <a:lstStyle/>
          <a:p>
            <a:r>
              <a:rPr lang="en-US" dirty="0"/>
              <a:t>©</a:t>
            </a:r>
            <a:r>
              <a:rPr lang="en-US" dirty="0" err="1"/>
              <a:t>ISerg</a:t>
            </a:r>
            <a:r>
              <a:rPr lang="en-US" dirty="0"/>
              <a:t>/</a:t>
            </a:r>
            <a:r>
              <a:rPr lang="en-US" dirty="0" err="1"/>
              <a:t>iStock</a:t>
            </a:r>
            <a:r>
              <a:rPr lang="en-US" dirty="0"/>
              <a:t>/Getty Images RF</a:t>
            </a:r>
          </a:p>
          <a:p>
            <a:endParaRPr lang="en-US" dirty="0"/>
          </a:p>
          <a:p>
            <a:endParaRPr lang="en-US" dirty="0"/>
          </a:p>
          <a:p>
            <a:endParaRPr lang="en-US" dirty="0"/>
          </a:p>
        </p:txBody>
      </p:sp>
      <p:sp>
        <p:nvSpPr>
          <p:cNvPr id="5" name="Text Placeholder 4">
            <a:extLst>
              <a:ext uri="{FF2B5EF4-FFF2-40B4-BE49-F238E27FC236}">
                <a16:creationId xmlns:a16="http://schemas.microsoft.com/office/drawing/2014/main" id="{84768277-23FB-3F48-8E85-3CEB341CC4F6}"/>
              </a:ext>
            </a:extLst>
          </p:cNvPr>
          <p:cNvSpPr>
            <a:spLocks noGrp="1"/>
          </p:cNvSpPr>
          <p:nvPr>
            <p:ph type="body" sz="quarter" idx="12"/>
          </p:nvPr>
        </p:nvSpPr>
        <p:spPr>
          <a:xfrm>
            <a:off x="5321554" y="2574322"/>
            <a:ext cx="3733800" cy="1616678"/>
          </a:xfrm>
        </p:spPr>
        <p:txBody>
          <a:bodyPr/>
          <a:lstStyle/>
          <a:p>
            <a:r>
              <a:rPr lang="en-US" dirty="0"/>
              <a:t>Corporate Strategy: Strategic Alliances, Mergers and Acquisitions</a:t>
            </a:r>
          </a:p>
        </p:txBody>
      </p:sp>
      <p:sp>
        <p:nvSpPr>
          <p:cNvPr id="6" name="Text Placeholder 5">
            <a:extLst>
              <a:ext uri="{FF2B5EF4-FFF2-40B4-BE49-F238E27FC236}">
                <a16:creationId xmlns:a16="http://schemas.microsoft.com/office/drawing/2014/main" id="{56CAAACD-101E-9945-8255-E39C58A826E1}"/>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062E22B3-B9CE-324E-963B-7FE4B9BE40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a:extLst>
              <a:ext uri="{FF2B5EF4-FFF2-40B4-BE49-F238E27FC236}">
                <a16:creationId xmlns:a16="http://schemas.microsoft.com/office/drawing/2014/main" id="{73EB50E9-82F9-4524-A274-EFFD74E9C594}"/>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cs typeface="Arial" panose="020B0604020202020204" pitchFamily="34" charset="0"/>
              </a:rPr>
              <a:t>The Business Environment Is Constantly Changing</a:t>
            </a:r>
          </a:p>
        </p:txBody>
      </p:sp>
      <p:sp>
        <p:nvSpPr>
          <p:cNvPr id="96258" name="Content Placeholder 2">
            <a:extLst>
              <a:ext uri="{FF2B5EF4-FFF2-40B4-BE49-F238E27FC236}">
                <a16:creationId xmlns:a16="http://schemas.microsoft.com/office/drawing/2014/main" id="{77BE5731-7DB1-4162-9C64-6EE5D9F9B82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New opportunities come and go quickly. </a:t>
            </a:r>
          </a:p>
          <a:p>
            <a:r>
              <a:rPr lang="en-US" altLang="en-US">
                <a:ea typeface="ヒラギノ角ゴ Pro W3" pitchFamily="122" charset="-128"/>
              </a:rPr>
              <a:t>Firms need to develop new resources, capabilities, or competencies.</a:t>
            </a:r>
          </a:p>
          <a:p>
            <a:pPr lvl="1"/>
            <a:r>
              <a:rPr lang="en-US" altLang="en-US">
                <a:cs typeface="Arial" panose="020B0604020202020204" pitchFamily="34" charset="0"/>
              </a:rPr>
              <a:t>To take advantage of opportunities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a:extLst>
              <a:ext uri="{FF2B5EF4-FFF2-40B4-BE49-F238E27FC236}">
                <a16:creationId xmlns:a16="http://schemas.microsoft.com/office/drawing/2014/main" id="{EACA8D7F-E99F-4C54-B270-DBC529B29D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Firms Need to Grow To Survive &amp; Prosper</a:t>
            </a:r>
          </a:p>
        </p:txBody>
      </p:sp>
      <p:sp>
        <p:nvSpPr>
          <p:cNvPr id="98306" name="Content Placeholder 2">
            <a:extLst>
              <a:ext uri="{FF2B5EF4-FFF2-40B4-BE49-F238E27FC236}">
                <a16:creationId xmlns:a16="http://schemas.microsoft.com/office/drawing/2014/main" id="{97F9EE14-658D-4213-84B9-C7C3CDCEE24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Corporate strategy is critical to pursuing growth.</a:t>
            </a:r>
          </a:p>
          <a:p>
            <a:r>
              <a:rPr lang="en-US" altLang="en-US">
                <a:ea typeface="ヒラギノ角ゴ Pro W3" pitchFamily="122" charset="-128"/>
              </a:rPr>
              <a:t>Firms must: </a:t>
            </a:r>
          </a:p>
          <a:p>
            <a:pPr lvl="1"/>
            <a:r>
              <a:rPr lang="en-US" altLang="en-US">
                <a:ea typeface="ヒラギノ角ゴ Pro W3" pitchFamily="122" charset="-128"/>
              </a:rPr>
              <a:t>Possess VRIO resources.</a:t>
            </a:r>
          </a:p>
          <a:p>
            <a:pPr lvl="1"/>
            <a:r>
              <a:rPr lang="en-US" altLang="en-US">
                <a:ea typeface="ヒラギノ角ゴ Pro W3" pitchFamily="122" charset="-128"/>
              </a:rPr>
              <a:t>Leverage existing resources.</a:t>
            </a:r>
          </a:p>
          <a:p>
            <a:pPr lvl="1"/>
            <a:r>
              <a:rPr lang="en-US" altLang="en-US">
                <a:ea typeface="ヒラギノ角ゴ Pro W3" pitchFamily="122" charset="-128"/>
              </a:rPr>
              <a:t>Use Strategic alliances to help execute corporate strategy</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a:extLst>
              <a:ext uri="{FF2B5EF4-FFF2-40B4-BE49-F238E27FC236}">
                <a16:creationId xmlns:a16="http://schemas.microsoft.com/office/drawing/2014/main" id="{A140279E-F7B2-4384-BE76-10C12C1BD52D}"/>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Strategic Alliances and Acquisitions Is </a:t>
            </a:r>
            <a:br>
              <a:rPr lang="en-US" altLang="en-US" sz="3200" dirty="0">
                <a:cs typeface="Arial" panose="020B0604020202020204" pitchFamily="34" charset="0"/>
              </a:rPr>
            </a:br>
            <a:r>
              <a:rPr lang="en-US" altLang="en-US" sz="3200" dirty="0">
                <a:cs typeface="Arial" panose="020B0604020202020204" pitchFamily="34" charset="0"/>
              </a:rPr>
              <a:t>a Strategic Tool</a:t>
            </a:r>
          </a:p>
        </p:txBody>
      </p:sp>
      <p:sp>
        <p:nvSpPr>
          <p:cNvPr id="99330" name="Content Placeholder 2">
            <a:extLst>
              <a:ext uri="{FF2B5EF4-FFF2-40B4-BE49-F238E27FC236}">
                <a16:creationId xmlns:a16="http://schemas.microsoft.com/office/drawing/2014/main" id="{B02CD685-262E-42D3-BAA5-7A77A4E0551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Should be managed at the corporate level</a:t>
            </a:r>
          </a:p>
          <a:p>
            <a:pPr lvl="1"/>
            <a:r>
              <a:rPr lang="en-US" altLang="en-US">
                <a:cs typeface="Arial" panose="020B0604020202020204" pitchFamily="34" charset="0"/>
              </a:rPr>
              <a:t>Helps harness different development activities</a:t>
            </a:r>
          </a:p>
          <a:p>
            <a:pPr lvl="1"/>
            <a:r>
              <a:rPr lang="en-US" altLang="en-US">
                <a:cs typeface="Arial" panose="020B0604020202020204" pitchFamily="34" charset="0"/>
              </a:rPr>
              <a:t>Coordinates the firm</a:t>
            </a:r>
            <a:r>
              <a:rPr lang="en-US" altLang="en-US"/>
              <a:t>’</a:t>
            </a:r>
            <a:r>
              <a:rPr lang="en-US" altLang="ja-JP"/>
              <a:t>s portfolio of alliances</a:t>
            </a:r>
          </a:p>
          <a:p>
            <a:pPr lvl="1"/>
            <a:r>
              <a:rPr lang="en-US" altLang="en-US">
                <a:cs typeface="Arial" panose="020B0604020202020204" pitchFamily="34" charset="0"/>
              </a:rPr>
              <a:t>Leverages relationships</a:t>
            </a:r>
          </a:p>
          <a:p>
            <a:r>
              <a:rPr lang="en-US" altLang="en-US">
                <a:ea typeface="ヒラギノ角ゴ Pro W3" pitchFamily="122" charset="-128"/>
              </a:rPr>
              <a:t>Relational capability</a:t>
            </a:r>
          </a:p>
          <a:p>
            <a:pPr lvl="1"/>
            <a:r>
              <a:rPr lang="en-US" altLang="en-US">
                <a:cs typeface="Arial" panose="020B0604020202020204" pitchFamily="34" charset="0"/>
              </a:rPr>
              <a:t>The successful management of both strategic alliances and mergers and acquisitions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1">
            <a:extLst>
              <a:ext uri="{FF2B5EF4-FFF2-40B4-BE49-F238E27FC236}">
                <a16:creationId xmlns:a16="http://schemas.microsoft.com/office/drawing/2014/main" id="{F08E1714-2611-4EF0-B1F0-EFD85B138E8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a:extLst>
              <a:ext uri="{FF2B5EF4-FFF2-40B4-BE49-F238E27FC236}">
                <a16:creationId xmlns:a16="http://schemas.microsoft.com/office/drawing/2014/main" id="{AD1C056F-8A3F-4AA3-932B-FB53B9EB10ED}"/>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ea typeface="ヒラギノ角ゴ Pro W3" pitchFamily="122" charset="-128"/>
              </a:rPr>
              <a:t>My Strategy Exercise: Your Career Network Strategy</a:t>
            </a:r>
          </a:p>
        </p:txBody>
      </p:sp>
      <p:sp>
        <p:nvSpPr>
          <p:cNvPr id="101378" name="Content Placeholder 2">
            <a:extLst>
              <a:ext uri="{FF2B5EF4-FFF2-40B4-BE49-F238E27FC236}">
                <a16:creationId xmlns:a16="http://schemas.microsoft.com/office/drawing/2014/main" id="{96C8BBB1-350C-4090-86E0-4D197B1285E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Many people participate in social networking</a:t>
            </a:r>
          </a:p>
          <a:p>
            <a:pPr lvl="1" eaLnBrk="1" hangingPunct="1"/>
            <a:r>
              <a:rPr lang="en-US" altLang="en-US">
                <a:cs typeface="Arial" panose="020B0604020202020204" pitchFamily="34" charset="0"/>
              </a:rPr>
              <a:t>Do you have a network strategy?</a:t>
            </a:r>
          </a:p>
          <a:p>
            <a:pPr lvl="2" eaLnBrk="1" hangingPunct="1"/>
            <a:r>
              <a:rPr lang="en-US" altLang="en-US">
                <a:cs typeface="Arial" panose="020B0604020202020204" pitchFamily="34" charset="0"/>
              </a:rPr>
              <a:t>Social networks represent social capital</a:t>
            </a:r>
          </a:p>
          <a:p>
            <a:pPr eaLnBrk="1" hangingPunct="1"/>
            <a:r>
              <a:rPr lang="en-US" altLang="en-US">
                <a:ea typeface="ヒラギノ角ゴ Pro W3" pitchFamily="122" charset="-128"/>
              </a:rPr>
              <a:t>List the top 12 people that you communicate with.</a:t>
            </a:r>
          </a:p>
          <a:p>
            <a:pPr lvl="1" eaLnBrk="1" hangingPunct="1"/>
            <a:r>
              <a:rPr lang="en-US" altLang="en-US">
                <a:cs typeface="Arial" panose="020B0604020202020204" pitchFamily="34" charset="0"/>
              </a:rPr>
              <a:t>Draw connections if these people know each other.</a:t>
            </a:r>
          </a:p>
          <a:p>
            <a:pPr lvl="2" eaLnBrk="1" hangingPunct="1"/>
            <a:r>
              <a:rPr lang="en-US" altLang="en-US">
                <a:cs typeface="Arial" panose="020B0604020202020204" pitchFamily="34" charset="0"/>
              </a:rPr>
              <a:t>Are these strong or weak ties?</a:t>
            </a:r>
          </a:p>
          <a:p>
            <a:pPr lvl="1" eaLnBrk="1" hangingPunct="1"/>
            <a:r>
              <a:rPr lang="en-US" altLang="en-US">
                <a:cs typeface="Arial" panose="020B0604020202020204" pitchFamily="34" charset="0"/>
              </a:rPr>
              <a:t>Are these links represented in LinkedIn?</a:t>
            </a:r>
          </a:p>
          <a:p>
            <a:pPr lvl="2" eaLnBrk="1" hangingPunct="1"/>
            <a:r>
              <a:rPr lang="en-US" altLang="en-US">
                <a:cs typeface="Arial" panose="020B0604020202020204" pitchFamily="34" charset="0"/>
              </a:rPr>
              <a:t>Be sure to connect with alumni</a:t>
            </a:r>
          </a:p>
          <a:p>
            <a:pPr lvl="3" eaLnBrk="1" hangingPunct="1"/>
            <a:r>
              <a:rPr lang="en-US" altLang="en-US">
                <a:cs typeface="Arial" panose="020B0604020202020204" pitchFamily="34" charset="0"/>
              </a:rPr>
              <a:t>Weak ties who can assist with employment opportunities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5466D87E-077E-49F5-9801-5E750C1DEE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#1</a:t>
            </a:r>
          </a:p>
        </p:txBody>
      </p:sp>
      <p:sp>
        <p:nvSpPr>
          <p:cNvPr id="103426" name="Content Placeholder 2">
            <a:extLst>
              <a:ext uri="{FF2B5EF4-FFF2-40B4-BE49-F238E27FC236}">
                <a16:creationId xmlns:a16="http://schemas.microsoft.com/office/drawing/2014/main" id="{93CBA860-00AD-468A-903B-A9AA88613BA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ea typeface="ヒラギノ角ゴ Pro W3" pitchFamily="122" charset="-128"/>
              </a:rPr>
              <a:t>Furniture manufacturers are acquiring others and the industry is consolidating.</a:t>
            </a:r>
          </a:p>
          <a:p>
            <a:pPr>
              <a:spcBef>
                <a:spcPct val="0"/>
              </a:spcBef>
              <a:spcAft>
                <a:spcPts val="600"/>
              </a:spcAft>
            </a:pPr>
            <a:r>
              <a:rPr lang="en-US" altLang="en-US">
                <a:ea typeface="ヒラギノ角ゴ Pro W3" pitchFamily="122" charset="-128"/>
              </a:rPr>
              <a:t>Charter Capital Partners is an M&amp;A adviser.</a:t>
            </a:r>
          </a:p>
          <a:p>
            <a:pPr lvl="1">
              <a:spcBef>
                <a:spcPct val="0"/>
              </a:spcBef>
              <a:spcAft>
                <a:spcPts val="600"/>
              </a:spcAft>
            </a:pPr>
            <a:r>
              <a:rPr lang="en-US" altLang="en-US">
                <a:cs typeface="Arial" panose="020B0604020202020204" pitchFamily="34" charset="0"/>
              </a:rPr>
              <a:t>They have hired you to conduct research.</a:t>
            </a:r>
          </a:p>
          <a:p>
            <a:pPr lvl="1">
              <a:spcBef>
                <a:spcPct val="0"/>
              </a:spcBef>
              <a:spcAft>
                <a:spcPts val="600"/>
              </a:spcAft>
            </a:pPr>
            <a:r>
              <a:rPr lang="en-US" altLang="en-US">
                <a:cs typeface="Arial" panose="020B0604020202020204" pitchFamily="34" charset="0"/>
              </a:rPr>
              <a:t>See slides notes for information about this client.</a:t>
            </a:r>
          </a:p>
          <a:p>
            <a:pPr lvl="1">
              <a:spcBef>
                <a:spcPct val="0"/>
              </a:spcBef>
              <a:spcAft>
                <a:spcPts val="600"/>
              </a:spcAft>
            </a:pPr>
            <a:r>
              <a:rPr lang="en-US" altLang="en-US">
                <a:cs typeface="Arial" panose="020B0604020202020204" pitchFamily="34" charset="0"/>
              </a:rPr>
              <a:t>Should the client upgrade, partner, or sell?</a:t>
            </a:r>
          </a:p>
          <a:p>
            <a:pPr>
              <a:spcBef>
                <a:spcPct val="0"/>
              </a:spcBef>
              <a:spcAft>
                <a:spcPts val="600"/>
              </a:spcAft>
            </a:pPr>
            <a:r>
              <a:rPr lang="en-US" altLang="en-US">
                <a:ea typeface="ヒラギノ角ゴ Pro W3" pitchFamily="122" charset="-128"/>
              </a:rPr>
              <a:t>Your task:</a:t>
            </a:r>
          </a:p>
          <a:p>
            <a:pPr lvl="1">
              <a:spcBef>
                <a:spcPct val="0"/>
              </a:spcBef>
              <a:spcAft>
                <a:spcPts val="600"/>
              </a:spcAft>
            </a:pPr>
            <a:r>
              <a:rPr lang="en-US" altLang="en-US">
                <a:cs typeface="Arial" panose="020B0604020202020204" pitchFamily="34" charset="0"/>
              </a:rPr>
              <a:t>Use the build-borrow-or-buy framework.</a:t>
            </a:r>
          </a:p>
          <a:p>
            <a:pPr lvl="1">
              <a:spcBef>
                <a:spcPct val="0"/>
              </a:spcBef>
              <a:spcAft>
                <a:spcPts val="600"/>
              </a:spcAft>
            </a:pPr>
            <a:r>
              <a:rPr lang="en-US" altLang="en-US">
                <a:cs typeface="Arial" panose="020B0604020202020204" pitchFamily="34" charset="0"/>
              </a:rPr>
              <a:t>Develop a set of questions to gather key information.</a:t>
            </a:r>
          </a:p>
          <a:p>
            <a:pPr lvl="1">
              <a:spcBef>
                <a:spcPct val="0"/>
              </a:spcBef>
              <a:spcAft>
                <a:spcPts val="600"/>
              </a:spcAft>
            </a:pPr>
            <a:r>
              <a:rPr lang="en-US" altLang="en-US">
                <a:cs typeface="Arial" panose="020B0604020202020204" pitchFamily="34" charset="0"/>
              </a:rPr>
              <a:t>What information can help them decide?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73F8008D-6459-497A-8A2C-6516280CACC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#2</a:t>
            </a:r>
          </a:p>
        </p:txBody>
      </p:sp>
      <p:sp>
        <p:nvSpPr>
          <p:cNvPr id="105474" name="Content Placeholder 2">
            <a:extLst>
              <a:ext uri="{FF2B5EF4-FFF2-40B4-BE49-F238E27FC236}">
                <a16:creationId xmlns:a16="http://schemas.microsoft.com/office/drawing/2014/main" id="{258B4F9B-4410-45B5-9236-997DB451BBA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ea typeface="ヒラギノ角ゴ Pro W3" pitchFamily="122" charset="-128"/>
              </a:rPr>
              <a:t>Kraft is prone to using hostile takeovers.</a:t>
            </a:r>
          </a:p>
          <a:p>
            <a:pPr lvl="1"/>
            <a:r>
              <a:rPr lang="en-US" altLang="en-US" sz="2800">
                <a:ea typeface="ヒラギノ角ゴ Pro W3" pitchFamily="122" charset="-128"/>
                <a:cs typeface="Arial" panose="020B0604020202020204" pitchFamily="34" charset="0"/>
              </a:rPr>
              <a:t>Acquisitions completed despite objections of acquire</a:t>
            </a:r>
          </a:p>
          <a:p>
            <a:r>
              <a:rPr lang="en-US" altLang="en-US" sz="3200">
                <a:ea typeface="ヒラギノ角ゴ Pro W3" pitchFamily="122" charset="-128"/>
                <a:cs typeface="Arial" panose="020B0604020202020204" pitchFamily="34" charset="0"/>
              </a:rPr>
              <a:t>M&amp;As sometimes have difficult creating enhanced competitive advantage</a:t>
            </a:r>
          </a:p>
          <a:p>
            <a:pPr lvl="1"/>
            <a:r>
              <a:rPr lang="en-US" altLang="en-US" sz="2800">
                <a:ea typeface="ヒラギノ角ゴ Pro W3" pitchFamily="122" charset="-128"/>
                <a:cs typeface="Arial" panose="020B0604020202020204" pitchFamily="34" charset="0"/>
              </a:rPr>
              <a:t>What additional burdens must a hostile takeover overcome?</a:t>
            </a:r>
          </a:p>
          <a:p>
            <a:pPr lvl="1"/>
            <a:r>
              <a:rPr lang="en-US" altLang="en-US" sz="2800">
                <a:ea typeface="ヒラギノ角ゴ Pro W3" pitchFamily="122" charset="-128"/>
                <a:cs typeface="Arial" panose="020B0604020202020204" pitchFamily="34" charset="0"/>
              </a:rPr>
              <a:t>How can positive advantages be achieved?</a:t>
            </a:r>
          </a:p>
          <a:p>
            <a:pPr lvl="1"/>
            <a:r>
              <a:rPr lang="en-US" altLang="en-US" sz="2800">
                <a:ea typeface="ヒラギノ角ゴ Pro W3" pitchFamily="122" charset="-128"/>
                <a:cs typeface="Arial" panose="020B0604020202020204" pitchFamily="34" charset="0"/>
              </a:rPr>
              <a:t>In what ways is a hostile takeover difficult?</a:t>
            </a:r>
            <a:endParaRPr lang="en-US" altLang="en-US" sz="280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6752F177-AF7D-4364-A77D-951293795B7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1" name="Title 1">
            <a:extLst>
              <a:ext uri="{FF2B5EF4-FFF2-40B4-BE49-F238E27FC236}">
                <a16:creationId xmlns:a16="http://schemas.microsoft.com/office/drawing/2014/main" id="{7B4763F8-567D-4D2A-B2E4-1CCB62905665}"/>
              </a:ext>
            </a:extLst>
          </p:cNvPr>
          <p:cNvSpPr>
            <a:spLocks noGrp="1"/>
          </p:cNvSpPr>
          <p:nvPr>
            <p:ph type="title"/>
          </p:nvPr>
        </p:nvSpPr>
        <p:spPr/>
        <p:txBody>
          <a:bodyPr>
            <a:normAutofit fontScale="90000"/>
          </a:bodyPr>
          <a:lstStyle/>
          <a:p>
            <a:pPr>
              <a:defRPr/>
            </a:pPr>
            <a:r>
              <a:rPr lang="en-US" sz="4000" dirty="0">
                <a:latin typeface="Arial" charset="0"/>
                <a:cs typeface="Arial" charset="0"/>
              </a:rPr>
              <a:t>Take Away Concepts </a:t>
            </a:r>
            <a:r>
              <a:rPr lang="en-US" sz="2200" dirty="0">
                <a:latin typeface="Arial" charset="0"/>
                <a:cs typeface="Arial" charset="0"/>
              </a:rPr>
              <a:t>(1 of 8)</a:t>
            </a:r>
          </a:p>
        </p:txBody>
      </p:sp>
      <p:sp>
        <p:nvSpPr>
          <p:cNvPr id="108546" name="Content Placeholder 2">
            <a:extLst>
              <a:ext uri="{FF2B5EF4-FFF2-40B4-BE49-F238E27FC236}">
                <a16:creationId xmlns:a16="http://schemas.microsoft.com/office/drawing/2014/main" id="{A6757CF7-B826-447B-9695-8B43D46028A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9-1 Apply the build-borrow-or-buy framework to guide corporate strategy.</a:t>
            </a:r>
          </a:p>
          <a:p>
            <a:pPr marL="342900" indent="-342900" eaLnBrk="1" hangingPunct="1">
              <a:buFont typeface="Arial" panose="020B0604020202020204" pitchFamily="34" charset="0"/>
              <a:buChar char="•"/>
            </a:pPr>
            <a:r>
              <a:rPr lang="en-US" altLang="en-US" sz="2000" dirty="0">
                <a:ea typeface="ヒラギノ角ゴ Pro W3" pitchFamily="122" charset="-128"/>
              </a:rPr>
              <a:t>The build-borrow-or-buy framework provides a conceptual model that aids strategists in deciding whether to pursue internal development (build), enter a contract arrangement or strategic alliance (borrow), or acquire new resources, capabilities, and competencies (buy).</a:t>
            </a:r>
          </a:p>
          <a:p>
            <a:pPr marL="342900" indent="-342900" eaLnBrk="1" hangingPunct="1">
              <a:buFont typeface="Arial" panose="020B0604020202020204" pitchFamily="34" charset="0"/>
              <a:buChar char="•"/>
            </a:pPr>
            <a:r>
              <a:rPr lang="en-US" altLang="en-US" sz="2000" dirty="0">
                <a:ea typeface="ヒラギノ角ゴ Pro W3" pitchFamily="122" charset="-128"/>
              </a:rPr>
              <a:t>Firms that are able to learn how to select the right pathways to obtain new resources are more likely to gain and sustain a competitive advantage.</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a:extLst>
              <a:ext uri="{FF2B5EF4-FFF2-40B4-BE49-F238E27FC236}">
                <a16:creationId xmlns:a16="http://schemas.microsoft.com/office/drawing/2014/main" id="{FBCABA61-759C-493F-B55B-F3C52DDEA1D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(2 of 8)</a:t>
            </a:r>
            <a:endParaRPr lang="en-US" altLang="en-US" sz="3200">
              <a:cs typeface="Arial" panose="020B0604020202020204" pitchFamily="34" charset="0"/>
            </a:endParaRPr>
          </a:p>
        </p:txBody>
      </p:sp>
      <p:sp>
        <p:nvSpPr>
          <p:cNvPr id="109570" name="Content Placeholder 2">
            <a:extLst>
              <a:ext uri="{FF2B5EF4-FFF2-40B4-BE49-F238E27FC236}">
                <a16:creationId xmlns:a16="http://schemas.microsoft.com/office/drawing/2014/main" id="{67550758-E379-4BE1-9473-00863A3720F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9-2 Define strategic alliances, and explain why they are important to implement corporate strategy and why firms enter into them.</a:t>
            </a:r>
            <a:endParaRPr lang="en-US" altLang="en-US" sz="1800"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Strategic alliances have the goal of sharing knowledge, resources, and capabilities to develop processes, products, or services.</a:t>
            </a:r>
          </a:p>
          <a:p>
            <a:pPr marL="342900" indent="-342900" eaLnBrk="1" hangingPunct="1">
              <a:buFont typeface="Arial" panose="020B0604020202020204" pitchFamily="34" charset="0"/>
              <a:buChar char="•"/>
            </a:pPr>
            <a:r>
              <a:rPr lang="en-US" altLang="en-US" sz="2000" dirty="0">
                <a:ea typeface="ヒラギノ角ゴ Pro W3" pitchFamily="122" charset="-128"/>
              </a:rPr>
              <a:t>An alliance qualifies as strategic if it has the potential to affect a firm’s competitive advantage by increasing value and/or lowering costs.</a:t>
            </a:r>
          </a:p>
          <a:p>
            <a:pPr marL="342900" indent="-342900" eaLnBrk="1" hangingPunct="1">
              <a:buFont typeface="Arial" panose="020B0604020202020204" pitchFamily="34" charset="0"/>
              <a:buChar char="•"/>
            </a:pPr>
            <a:r>
              <a:rPr lang="en-US" altLang="en-US" sz="2000" dirty="0">
                <a:ea typeface="ヒラギノ角ゴ Pro W3" pitchFamily="122" charset="-128"/>
              </a:rPr>
              <a:t>The most common reasons why firms enter alliances are to (1) strengthen competitive position, (2) enter new markets, (3) hedge against uncertainty, (4) access critical complementary resources, and (5) learn new capabilities.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725D6FE6-F163-4D17-BCDA-DFFB9CB2EF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Lyft</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a:extLst>
              <a:ext uri="{FF2B5EF4-FFF2-40B4-BE49-F238E27FC236}">
                <a16:creationId xmlns:a16="http://schemas.microsoft.com/office/drawing/2014/main" id="{1051B7FC-A15C-46FA-85C0-F002A693A12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(3 of 8)</a:t>
            </a:r>
            <a:endParaRPr lang="en-US" altLang="en-US" sz="3200">
              <a:cs typeface="Arial" panose="020B0604020202020204" pitchFamily="34" charset="0"/>
            </a:endParaRPr>
          </a:p>
        </p:txBody>
      </p:sp>
      <p:sp>
        <p:nvSpPr>
          <p:cNvPr id="110594" name="Content Placeholder 2">
            <a:extLst>
              <a:ext uri="{FF2B5EF4-FFF2-40B4-BE49-F238E27FC236}">
                <a16:creationId xmlns:a16="http://schemas.microsoft.com/office/drawing/2014/main" id="{E3729170-728E-4281-B3AA-07852AB9328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9-3 Describe three alliance governance mechanisms and evaluate their pros and cons.</a:t>
            </a:r>
          </a:p>
          <a:p>
            <a:pPr marL="342900" indent="-342900" eaLnBrk="1" hangingPunct="1">
              <a:buFont typeface="Arial" panose="020B0604020202020204" pitchFamily="34" charset="0"/>
              <a:buChar char="•"/>
            </a:pPr>
            <a:r>
              <a:rPr lang="en-US" altLang="en-US" sz="2000" dirty="0">
                <a:ea typeface="ヒラギノ角ゴ Pro W3" pitchFamily="122" charset="-128"/>
              </a:rPr>
              <a:t>Alliances can be governed by the following mechanisms: contractual agreements for non-equity alliances, equity alliances, and joint ventures.</a:t>
            </a:r>
          </a:p>
          <a:p>
            <a:pPr marL="342900" indent="-342900" eaLnBrk="1" hangingPunct="1">
              <a:buFont typeface="Arial" panose="020B0604020202020204" pitchFamily="34" charset="0"/>
              <a:buChar char="•"/>
            </a:pPr>
            <a:r>
              <a:rPr lang="en-US" altLang="en-US" sz="2000" dirty="0">
                <a:ea typeface="ヒラギノ角ゴ Pro W3" pitchFamily="122" charset="-128"/>
              </a:rPr>
              <a:t>There are pros and cons of each alliance governance mechanism, shown in detail in Exhibit 9.2; with highlights as follows: </a:t>
            </a:r>
          </a:p>
          <a:p>
            <a:pPr lvl="1" eaLnBrk="1" hangingPunct="1"/>
            <a:r>
              <a:rPr lang="en-US" altLang="en-US" sz="1500" dirty="0">
                <a:cs typeface="Arial" panose="020B0604020202020204" pitchFamily="34" charset="0"/>
              </a:rPr>
              <a:t>Non-equity alliance’s pros: flexible, fast, easy to get in and out; cons: weak ties, lack of trust/commitment.</a:t>
            </a:r>
          </a:p>
          <a:p>
            <a:pPr lvl="1" eaLnBrk="1" hangingPunct="1"/>
            <a:r>
              <a:rPr lang="en-US" altLang="en-US" sz="1500" dirty="0">
                <a:cs typeface="Arial" panose="020B0604020202020204" pitchFamily="34" charset="0"/>
              </a:rPr>
              <a:t>Equity alliance’s pros: stronger ties, potential for trust/commitment, window into new technology (option value); cons: less flexible, slower, can entail significant investment.</a:t>
            </a:r>
          </a:p>
          <a:p>
            <a:pPr lvl="1" eaLnBrk="1" hangingPunct="1"/>
            <a:r>
              <a:rPr lang="en-US" altLang="en-US" sz="1500" dirty="0">
                <a:cs typeface="Arial" panose="020B0604020202020204" pitchFamily="34" charset="0"/>
              </a:rPr>
              <a:t>Joint venture pros: strongest tie, trust/commitment most likely, may be required by institutional setting; cons: potentially long negotiations and significant investments, long-term solution, managers may have two reporting lines (two bosses).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a:extLst>
              <a:ext uri="{FF2B5EF4-FFF2-40B4-BE49-F238E27FC236}">
                <a16:creationId xmlns:a16="http://schemas.microsoft.com/office/drawing/2014/main" id="{B370F3E7-9494-4A1E-B26E-3B69F5F8C65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(4 of 8)</a:t>
            </a:r>
            <a:endParaRPr lang="en-US" altLang="en-US" sz="3200">
              <a:cs typeface="Arial" panose="020B0604020202020204" pitchFamily="34" charset="0"/>
            </a:endParaRPr>
          </a:p>
        </p:txBody>
      </p:sp>
      <p:sp>
        <p:nvSpPr>
          <p:cNvPr id="111618" name="Content Placeholder 2">
            <a:extLst>
              <a:ext uri="{FF2B5EF4-FFF2-40B4-BE49-F238E27FC236}">
                <a16:creationId xmlns:a16="http://schemas.microsoft.com/office/drawing/2014/main" id="{BCFE0B11-2377-4E71-AAF5-9FEA09640D9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9-4 Describe the three phases of alliance management and explain how an alliance management capability can lead to a competitive advantage.</a:t>
            </a:r>
          </a:p>
          <a:p>
            <a:pPr marL="342900" indent="-342900" eaLnBrk="1" hangingPunct="1">
              <a:buFont typeface="Arial" panose="020B0604020202020204" pitchFamily="34" charset="0"/>
              <a:buChar char="•"/>
            </a:pPr>
            <a:r>
              <a:rPr lang="en-US" altLang="en-US" sz="2000" dirty="0">
                <a:ea typeface="ヒラギノ角ゴ Pro W3" pitchFamily="122" charset="-128"/>
              </a:rPr>
              <a:t>An alliance management capability consists of a firm’s ability to effectively manage alliance-related tasks through three phases: (1) partner selection and alliance formation, (2) alliance design and governance, and (3) post-formation alliance management. </a:t>
            </a:r>
          </a:p>
          <a:p>
            <a:pPr marL="342900" indent="-342900" eaLnBrk="1" hangingPunct="1">
              <a:buFont typeface="Arial" panose="020B0604020202020204" pitchFamily="34" charset="0"/>
              <a:buChar char="•"/>
            </a:pPr>
            <a:r>
              <a:rPr lang="en-US" altLang="en-US" sz="2000" dirty="0">
                <a:ea typeface="ヒラギノ角ゴ Pro W3" pitchFamily="122" charset="-128"/>
              </a:rPr>
              <a:t>An alliance management capability can be a source of competitive advantage as better management of alliances leads to more likely superior performance.</a:t>
            </a:r>
          </a:p>
          <a:p>
            <a:pPr marL="342900" indent="-342900" eaLnBrk="1" hangingPunct="1">
              <a:buFont typeface="Arial" panose="020B0604020202020204" pitchFamily="34" charset="0"/>
              <a:buChar char="•"/>
            </a:pPr>
            <a:r>
              <a:rPr lang="en-US" altLang="en-US" sz="2000" dirty="0">
                <a:ea typeface="ヒラギノ角ゴ Pro W3" pitchFamily="122" charset="-128"/>
              </a:rPr>
              <a:t>Firms build a superior alliance management capability through “learning -by -doing” and by establishing a dedicated alliance function.</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a:extLst>
              <a:ext uri="{FF2B5EF4-FFF2-40B4-BE49-F238E27FC236}">
                <a16:creationId xmlns:a16="http://schemas.microsoft.com/office/drawing/2014/main" id="{88493497-4A40-4833-AFE4-CC9A09A9EC0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(5 of 8)</a:t>
            </a:r>
            <a:endParaRPr lang="en-US" altLang="en-US" sz="3200">
              <a:cs typeface="Arial" panose="020B0604020202020204" pitchFamily="34" charset="0"/>
            </a:endParaRPr>
          </a:p>
        </p:txBody>
      </p:sp>
      <p:sp>
        <p:nvSpPr>
          <p:cNvPr id="112642" name="Content Placeholder 2">
            <a:extLst>
              <a:ext uri="{FF2B5EF4-FFF2-40B4-BE49-F238E27FC236}">
                <a16:creationId xmlns:a16="http://schemas.microsoft.com/office/drawing/2014/main" id="{F0B45F15-8834-4EB6-B953-69474F128EA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9-5 Differentiate between mergers and acquisitions, and explain why firms would use either to execute corporate strategy.</a:t>
            </a:r>
          </a:p>
          <a:p>
            <a:pPr marL="342900" indent="-342900" eaLnBrk="1" hangingPunct="1">
              <a:buFont typeface="Arial" panose="020B0604020202020204" pitchFamily="34" charset="0"/>
              <a:buChar char="•"/>
            </a:pPr>
            <a:r>
              <a:rPr lang="en-US" altLang="en-US" sz="2000" dirty="0">
                <a:ea typeface="ヒラギノ角ゴ Pro W3" pitchFamily="122" charset="-128"/>
              </a:rPr>
              <a:t>A merger describes the joining of two independent companies to form a combined entity.</a:t>
            </a:r>
          </a:p>
          <a:p>
            <a:pPr marL="342900" indent="-342900" eaLnBrk="1" hangingPunct="1">
              <a:buFont typeface="Arial" panose="020B0604020202020204" pitchFamily="34" charset="0"/>
              <a:buChar char="•"/>
            </a:pPr>
            <a:r>
              <a:rPr lang="en-US" altLang="en-US" sz="2000" dirty="0">
                <a:ea typeface="ヒラギノ角ゴ Pro W3" pitchFamily="122" charset="-128"/>
              </a:rPr>
              <a:t>An acquisition describes the purchase or takeover of one company by another. It can be friendly or hostile.</a:t>
            </a:r>
          </a:p>
          <a:p>
            <a:pPr marL="342900" indent="-342900" eaLnBrk="1" hangingPunct="1">
              <a:buFont typeface="Arial" panose="020B0604020202020204" pitchFamily="34" charset="0"/>
              <a:buChar char="•"/>
            </a:pPr>
            <a:r>
              <a:rPr lang="en-US" altLang="en-US" sz="2000" dirty="0">
                <a:ea typeface="ヒラギノ角ゴ Pro W3" pitchFamily="122" charset="-128"/>
              </a:rPr>
              <a:t>Although there is a distinction between mergers and acquisitions, many observers simply use the umbrella term “mergers and acquisitions,” or M&amp;A.</a:t>
            </a:r>
          </a:p>
          <a:p>
            <a:pPr marL="342900" indent="-342900" eaLnBrk="1" hangingPunct="1">
              <a:buFont typeface="Arial" panose="020B0604020202020204" pitchFamily="34" charset="0"/>
              <a:buChar char="•"/>
            </a:pPr>
            <a:r>
              <a:rPr lang="en-US" altLang="en-US" sz="2000" dirty="0">
                <a:ea typeface="ヒラギノ角ゴ Pro W3" pitchFamily="122" charset="-128"/>
              </a:rPr>
              <a:t>Firms can use M&amp;A activity for competitive advantage when they possess a superior relational capability, which is often built on superior alliance management capability.</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E103B822-59E3-4D31-8EB3-BC8C717C26F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(6 of 8)</a:t>
            </a:r>
            <a:endParaRPr lang="en-US" altLang="en-US" sz="3200">
              <a:cs typeface="Arial" panose="020B0604020202020204" pitchFamily="34" charset="0"/>
            </a:endParaRPr>
          </a:p>
        </p:txBody>
      </p:sp>
      <p:sp>
        <p:nvSpPr>
          <p:cNvPr id="82946" name="Content Placeholder 2">
            <a:extLst>
              <a:ext uri="{FF2B5EF4-FFF2-40B4-BE49-F238E27FC236}">
                <a16:creationId xmlns:a16="http://schemas.microsoft.com/office/drawing/2014/main" id="{9CC27EA1-BA18-43AB-B858-A3556A18384D}"/>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9-6 Define horizontal integration and evaluate the advantages and disadvantages of this option to execute corporate-level strategy.	</a:t>
            </a:r>
            <a:endParaRPr lang="en-US" altLang="en-US" sz="2000" dirty="0">
              <a:ea typeface="ヒラギノ角ゴ Pro W3" pitchFamily="121" charset="-128"/>
            </a:endParaRPr>
          </a:p>
          <a:p>
            <a:pPr marL="342900" indent="-342900" eaLnBrk="1" hangingPunct="1">
              <a:buFont typeface="Arial" panose="020B0604020202020204" pitchFamily="34" charset="0"/>
              <a:buChar char="•"/>
              <a:defRPr/>
            </a:pPr>
            <a:r>
              <a:rPr lang="en-US" altLang="en-US" sz="2000" dirty="0">
                <a:ea typeface="ヒラギノ角ゴ Pro W3" pitchFamily="121" charset="-128"/>
              </a:rPr>
              <a:t>Horizontal integration is the process of merging with competitors, leading to industry consolidation.</a:t>
            </a:r>
          </a:p>
          <a:p>
            <a:pPr marL="342900" indent="-342900" eaLnBrk="1" hangingPunct="1">
              <a:buFont typeface="Arial" panose="020B0604020202020204" pitchFamily="34" charset="0"/>
              <a:buChar char="•"/>
              <a:defRPr/>
            </a:pPr>
            <a:r>
              <a:rPr lang="en-US" altLang="en-US" sz="2000" dirty="0">
                <a:ea typeface="ヒラギノ角ゴ Pro W3" pitchFamily="121" charset="-128"/>
              </a:rPr>
              <a:t>As a corporate strategy, firms use horizontal integration to (1) reduce competitive intensity, (2) lower costs, and (3) increase differentiation.</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a:extLst>
              <a:ext uri="{FF2B5EF4-FFF2-40B4-BE49-F238E27FC236}">
                <a16:creationId xmlns:a16="http://schemas.microsoft.com/office/drawing/2014/main" id="{7AC0E5E2-987B-49D4-854B-3AFAA0654A9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(7 of 8)</a:t>
            </a:r>
            <a:endParaRPr lang="en-US" altLang="en-US" sz="3200">
              <a:cs typeface="Arial" panose="020B0604020202020204" pitchFamily="34" charset="0"/>
            </a:endParaRPr>
          </a:p>
        </p:txBody>
      </p:sp>
      <p:sp>
        <p:nvSpPr>
          <p:cNvPr id="83969" name="Content Placeholder 2">
            <a:extLst>
              <a:ext uri="{FF2B5EF4-FFF2-40B4-BE49-F238E27FC236}">
                <a16:creationId xmlns:a16="http://schemas.microsoft.com/office/drawing/2014/main" id="{2B872197-3DA1-469B-8DFE-3236EFE7426C}"/>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9-7 Explain why firms engage in acquisitions.</a:t>
            </a:r>
          </a:p>
          <a:p>
            <a:pPr marL="0" indent="0" algn="ctr" eaLnBrk="1" hangingPunct="1">
              <a:buFont typeface="Arial" panose="020B0604020202020204" pitchFamily="34" charset="0"/>
              <a:buNone/>
              <a:defRPr/>
            </a:pPr>
            <a:endParaRPr lang="en-US" altLang="en-US" sz="2000" b="1" dirty="0">
              <a:ea typeface="ヒラギノ角ゴ Pro W3" pitchFamily="121" charset="-128"/>
            </a:endParaRPr>
          </a:p>
          <a:p>
            <a:pPr eaLnBrk="1" hangingPunct="1">
              <a:defRPr/>
            </a:pPr>
            <a:r>
              <a:rPr lang="en-US" altLang="en-US" sz="2000" dirty="0">
                <a:ea typeface="ヒラギノ角ゴ Pro W3" pitchFamily="121" charset="-128"/>
              </a:rPr>
              <a:t>Firms engage in acquisitions to (1) access new markets and distributions channels, (2) gain access to a new capability or competency, and (3) preempt rivals.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1B98006A-4822-4E70-99FA-B8A464074D6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(8 of 8)</a:t>
            </a:r>
            <a:endParaRPr lang="en-US" altLang="en-US" sz="3200">
              <a:cs typeface="Arial" panose="020B0604020202020204" pitchFamily="34" charset="0"/>
            </a:endParaRPr>
          </a:p>
        </p:txBody>
      </p:sp>
      <p:sp>
        <p:nvSpPr>
          <p:cNvPr id="115714" name="Content Placeholder 2">
            <a:extLst>
              <a:ext uri="{FF2B5EF4-FFF2-40B4-BE49-F238E27FC236}">
                <a16:creationId xmlns:a16="http://schemas.microsoft.com/office/drawing/2014/main" id="{B07EB1D7-6F5B-445D-9C5E-DBD937D6916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9-8 Evaluate whether mergers and acquisitions lead to competitive advantage.	</a:t>
            </a:r>
            <a:endParaRPr lang="en-US" altLang="en-US" sz="1800"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Most mergers and acquisitions destroy shareholder value because anticipated synergies never materialize.</a:t>
            </a:r>
          </a:p>
          <a:p>
            <a:pPr marL="342900" indent="-342900" eaLnBrk="1" hangingPunct="1">
              <a:buFont typeface="Arial" panose="020B0604020202020204" pitchFamily="34" charset="0"/>
              <a:buChar char="•"/>
            </a:pPr>
            <a:r>
              <a:rPr lang="en-US" altLang="en-US" sz="2000" dirty="0">
                <a:ea typeface="ヒラギノ角ゴ Pro W3" pitchFamily="122" charset="-128"/>
              </a:rPr>
              <a:t>If there is any value creation in M&amp;A, it generally accrues to the shareholders of the firm that is taken over (the </a:t>
            </a:r>
            <a:r>
              <a:rPr lang="en-US" altLang="en-US" sz="2000" dirty="0" err="1">
                <a:ea typeface="ヒラギノ角ゴ Pro W3" pitchFamily="122" charset="-128"/>
              </a:rPr>
              <a:t>acquiree</a:t>
            </a:r>
            <a:r>
              <a:rPr lang="en-US" altLang="en-US" sz="2000" dirty="0">
                <a:ea typeface="ヒラギノ角ゴ Pro W3" pitchFamily="122" charset="-128"/>
              </a:rPr>
              <a:t>), because acquirers often pay a premium when buying the target company.</a:t>
            </a:r>
          </a:p>
          <a:p>
            <a:pPr marL="342900" indent="-342900" eaLnBrk="1" hangingPunct="1">
              <a:buFont typeface="Arial" panose="020B0604020202020204" pitchFamily="34" charset="0"/>
              <a:buChar char="•"/>
            </a:pPr>
            <a:r>
              <a:rPr lang="en-US" altLang="en-US" sz="2000" dirty="0">
                <a:ea typeface="ヒラギノ角ゴ Pro W3" pitchFamily="122" charset="-128"/>
              </a:rPr>
              <a:t>Mergers and acquisitions are a popular vehicle for corporate-level strategy implementation for three reasons: (1) because of principal–agent problems, (2) the desire to overcome competitive disadvantage, and (3) the quest for superior acquisition and integration capability.</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a:extLst>
              <a:ext uri="{FF2B5EF4-FFF2-40B4-BE49-F238E27FC236}">
                <a16:creationId xmlns:a16="http://schemas.microsoft.com/office/drawing/2014/main" id="{F2C5CE86-2389-46E9-983B-AE8A2A61E183}"/>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81923" name="Content Placeholder 2">
            <a:extLst>
              <a:ext uri="{FF2B5EF4-FFF2-40B4-BE49-F238E27FC236}">
                <a16:creationId xmlns:a16="http://schemas.microsoft.com/office/drawing/2014/main" id="{21F579E3-D772-4301-9B60-2D9F6CF2B914}"/>
              </a:ext>
            </a:extLst>
          </p:cNvPr>
          <p:cNvSpPr>
            <a:spLocks noGrp="1"/>
          </p:cNvSpPr>
          <p:nvPr>
            <p:ph sz="half" idx="1"/>
          </p:nvPr>
        </p:nvSpPr>
        <p:spPr>
          <a:xfrm>
            <a:off x="457200" y="1295400"/>
            <a:ext cx="4038600" cy="5083175"/>
          </a:xfrm>
        </p:spPr>
        <p:txBody>
          <a:bodyPr/>
          <a:lstStyle/>
          <a:p>
            <a:pPr eaLnBrk="1" hangingPunct="1">
              <a:buFont typeface="Arial" charset="0"/>
              <a:buChar char="•"/>
              <a:defRPr/>
            </a:pPr>
            <a:r>
              <a:rPr lang="en-US" altLang="en-US" sz="2000" dirty="0">
                <a:latin typeface="+mj-lt"/>
                <a:ea typeface="Arial" charset="0"/>
                <a:cs typeface="Arial" charset="0"/>
              </a:rPr>
              <a:t>Acquisition </a:t>
            </a:r>
          </a:p>
          <a:p>
            <a:pPr eaLnBrk="1" hangingPunct="1">
              <a:buFont typeface="Arial" charset="0"/>
              <a:buChar char="•"/>
              <a:defRPr/>
            </a:pPr>
            <a:r>
              <a:rPr lang="en-US" altLang="en-US" sz="2000" dirty="0">
                <a:latin typeface="+mj-lt"/>
                <a:ea typeface="Arial" charset="0"/>
                <a:cs typeface="Arial" charset="0"/>
              </a:rPr>
              <a:t>Alliance management capability </a:t>
            </a:r>
          </a:p>
          <a:p>
            <a:pPr eaLnBrk="1" hangingPunct="1">
              <a:buFont typeface="Arial" charset="0"/>
              <a:buChar char="•"/>
              <a:defRPr/>
            </a:pPr>
            <a:r>
              <a:rPr lang="en-US" altLang="en-US" sz="2000" dirty="0">
                <a:latin typeface="+mj-lt"/>
                <a:ea typeface="Arial" charset="0"/>
                <a:cs typeface="Arial" charset="0"/>
              </a:rPr>
              <a:t>Build-borrow-or-buy framework </a:t>
            </a:r>
          </a:p>
          <a:p>
            <a:pPr eaLnBrk="1" hangingPunct="1">
              <a:buFont typeface="Arial" charset="0"/>
              <a:buChar char="•"/>
              <a:defRPr/>
            </a:pPr>
            <a:r>
              <a:rPr lang="en-US" altLang="en-US" sz="2000" dirty="0">
                <a:latin typeface="+mj-lt"/>
                <a:ea typeface="Arial" charset="0"/>
                <a:cs typeface="Arial" charset="0"/>
              </a:rPr>
              <a:t>Co-opetition </a:t>
            </a:r>
          </a:p>
          <a:p>
            <a:pPr eaLnBrk="1" hangingPunct="1">
              <a:buFont typeface="Arial" charset="0"/>
              <a:buChar char="•"/>
              <a:defRPr/>
            </a:pPr>
            <a:r>
              <a:rPr lang="en-US" altLang="en-US" sz="2000" dirty="0">
                <a:latin typeface="+mj-lt"/>
                <a:ea typeface="Arial" charset="0"/>
                <a:cs typeface="Arial" charset="0"/>
              </a:rPr>
              <a:t>Corporate venture capital (CVC) </a:t>
            </a:r>
          </a:p>
          <a:p>
            <a:pPr eaLnBrk="1" hangingPunct="1">
              <a:buFont typeface="Arial" charset="0"/>
              <a:buChar char="•"/>
              <a:defRPr/>
            </a:pPr>
            <a:r>
              <a:rPr lang="en-US" altLang="en-US" sz="2000" dirty="0">
                <a:latin typeface="+mj-lt"/>
                <a:ea typeface="Arial" charset="0"/>
                <a:cs typeface="Arial" charset="0"/>
              </a:rPr>
              <a:t>Equity alliance </a:t>
            </a:r>
          </a:p>
          <a:p>
            <a:pPr eaLnBrk="1" hangingPunct="1">
              <a:buFont typeface="Arial" charset="0"/>
              <a:buChar char="•"/>
              <a:defRPr/>
            </a:pPr>
            <a:r>
              <a:rPr lang="en-US" altLang="en-US" sz="2000" dirty="0">
                <a:latin typeface="+mj-lt"/>
                <a:ea typeface="Arial" charset="0"/>
                <a:cs typeface="Arial" charset="0"/>
              </a:rPr>
              <a:t>Explicit knowledge </a:t>
            </a:r>
          </a:p>
          <a:p>
            <a:pPr eaLnBrk="1" hangingPunct="1">
              <a:buFont typeface="Arial" charset="0"/>
              <a:buChar char="•"/>
              <a:defRPr/>
            </a:pPr>
            <a:r>
              <a:rPr lang="en-US" altLang="en-US" sz="2000" dirty="0">
                <a:latin typeface="+mj-lt"/>
                <a:ea typeface="Arial" charset="0"/>
                <a:cs typeface="Arial" charset="0"/>
              </a:rPr>
              <a:t>Horizontal integration </a:t>
            </a:r>
          </a:p>
          <a:p>
            <a:pPr eaLnBrk="1" hangingPunct="1">
              <a:buFont typeface="Arial" charset="0"/>
              <a:buChar char="•"/>
              <a:defRPr/>
            </a:pPr>
            <a:r>
              <a:rPr lang="en-US" altLang="en-US" sz="2000" dirty="0">
                <a:latin typeface="+mj-lt"/>
                <a:ea typeface="Arial" charset="0"/>
                <a:cs typeface="Arial" charset="0"/>
              </a:rPr>
              <a:t>Hostile takeover </a:t>
            </a:r>
          </a:p>
        </p:txBody>
      </p:sp>
      <p:sp>
        <p:nvSpPr>
          <p:cNvPr id="7" name="Content Placeholder 6">
            <a:extLst>
              <a:ext uri="{FF2B5EF4-FFF2-40B4-BE49-F238E27FC236}">
                <a16:creationId xmlns:a16="http://schemas.microsoft.com/office/drawing/2014/main" id="{E62D3E26-A82E-45E2-9DED-33DDE6538D17}"/>
              </a:ext>
            </a:extLst>
          </p:cNvPr>
          <p:cNvSpPr>
            <a:spLocks noGrp="1"/>
          </p:cNvSpPr>
          <p:nvPr>
            <p:ph sz="half" idx="2"/>
          </p:nvPr>
        </p:nvSpPr>
        <p:spPr>
          <a:xfrm>
            <a:off x="4648200" y="1295400"/>
            <a:ext cx="4038600" cy="5083175"/>
          </a:xfrm>
        </p:spPr>
        <p:txBody>
          <a:bodyPr/>
          <a:lstStyle/>
          <a:p>
            <a:pPr>
              <a:buFont typeface="Arial" charset="0"/>
              <a:buChar char="•"/>
              <a:defRPr/>
            </a:pPr>
            <a:r>
              <a:rPr lang="en-US" sz="2000" dirty="0">
                <a:latin typeface="+mj-lt"/>
                <a:ea typeface="Arial" charset="0"/>
              </a:rPr>
              <a:t>Learning races </a:t>
            </a:r>
          </a:p>
          <a:p>
            <a:pPr>
              <a:buFont typeface="Arial" charset="0"/>
              <a:buChar char="•"/>
              <a:defRPr/>
            </a:pPr>
            <a:r>
              <a:rPr lang="en-US" sz="2000" dirty="0">
                <a:latin typeface="+mj-lt"/>
                <a:ea typeface="Arial" charset="0"/>
              </a:rPr>
              <a:t>Managerial hubris </a:t>
            </a:r>
          </a:p>
          <a:p>
            <a:pPr>
              <a:buFont typeface="Arial" charset="0"/>
              <a:buChar char="•"/>
              <a:defRPr/>
            </a:pPr>
            <a:r>
              <a:rPr lang="en-US" sz="2000" dirty="0">
                <a:latin typeface="+mj-lt"/>
                <a:ea typeface="Arial" charset="0"/>
              </a:rPr>
              <a:t>Merger </a:t>
            </a:r>
          </a:p>
          <a:p>
            <a:pPr>
              <a:buFont typeface="Arial" charset="0"/>
              <a:buChar char="•"/>
              <a:defRPr/>
            </a:pPr>
            <a:r>
              <a:rPr lang="en-US" sz="2000" dirty="0">
                <a:latin typeface="+mj-lt"/>
                <a:ea typeface="Arial" charset="0"/>
              </a:rPr>
              <a:t>Non-equity alliance </a:t>
            </a:r>
          </a:p>
          <a:p>
            <a:pPr>
              <a:buFont typeface="Arial" charset="0"/>
              <a:buChar char="•"/>
              <a:defRPr/>
            </a:pPr>
            <a:r>
              <a:rPr lang="en-US" sz="2000" dirty="0">
                <a:latin typeface="+mj-lt"/>
                <a:ea typeface="Arial" charset="0"/>
              </a:rPr>
              <a:t>Real-options perspective </a:t>
            </a:r>
          </a:p>
          <a:p>
            <a:pPr>
              <a:buFont typeface="Arial" charset="0"/>
              <a:buChar char="•"/>
              <a:defRPr/>
            </a:pPr>
            <a:r>
              <a:rPr lang="en-US" sz="2000" dirty="0">
                <a:latin typeface="+mj-lt"/>
                <a:ea typeface="Arial" charset="0"/>
              </a:rPr>
              <a:t>Relational view of competitive advantage </a:t>
            </a:r>
          </a:p>
          <a:p>
            <a:pPr>
              <a:buFont typeface="Arial" charset="0"/>
              <a:buChar char="•"/>
              <a:defRPr/>
            </a:pPr>
            <a:r>
              <a:rPr lang="en-US" sz="2000" dirty="0">
                <a:latin typeface="+mj-lt"/>
                <a:ea typeface="Arial" charset="0"/>
              </a:rPr>
              <a:t>Strategic alliances</a:t>
            </a:r>
          </a:p>
          <a:p>
            <a:pPr>
              <a:buFont typeface="Arial" charset="0"/>
              <a:buChar char="•"/>
              <a:defRPr/>
            </a:pPr>
            <a:r>
              <a:rPr lang="en-US" sz="2000" dirty="0">
                <a:latin typeface="+mj-lt"/>
                <a:ea typeface="Arial" charset="0"/>
              </a:rPr>
              <a:t>Tacit knowledge </a:t>
            </a:r>
            <a:endParaRPr lang="en-US" sz="2000" dirty="0">
              <a:latin typeface="+mj-lt"/>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E379C337-2240-4CD6-8ABD-961455199FC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9BA1CB26-EA45-4FD1-92A9-CC6025E0713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(1 of 7)</a:t>
            </a:r>
            <a:endParaRPr lang="en-US" altLang="en-US" sz="3200">
              <a:cs typeface="Arial" panose="020B0604020202020204" pitchFamily="34" charset="0"/>
            </a:endParaRPr>
          </a:p>
        </p:txBody>
      </p:sp>
      <p:sp>
        <p:nvSpPr>
          <p:cNvPr id="118786" name="Content Placeholder 2">
            <a:extLst>
              <a:ext uri="{FF2B5EF4-FFF2-40B4-BE49-F238E27FC236}">
                <a16:creationId xmlns:a16="http://schemas.microsoft.com/office/drawing/2014/main" id="{4C71B3D2-FFC4-4804-8C97-AA0EC081288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Ratan Tata and Howard Schultz</a:t>
            </a:r>
          </a:p>
          <a:p>
            <a:r>
              <a:rPr lang="en-US" altLang="en-US">
                <a:ea typeface="ヒラギノ角ゴ Pro W3" pitchFamily="122" charset="-128"/>
              </a:rPr>
              <a:t>Good Business Brew: Starbucks &amp; Tata Joint Venture</a:t>
            </a:r>
          </a:p>
          <a:p>
            <a:r>
              <a:rPr lang="en-US" altLang="en-US">
                <a:ea typeface="ヒラギノ角ゴ Pro W3" pitchFamily="122" charset="-128"/>
              </a:rPr>
              <a:t>Link:</a:t>
            </a:r>
          </a:p>
          <a:p>
            <a:pPr lvl="1"/>
            <a:r>
              <a:rPr lang="en-US" altLang="en-US" u="sng">
                <a:cs typeface="Arial" panose="020B0604020202020204" pitchFamily="34" charset="0"/>
                <a:hlinkClick r:id="rId3"/>
              </a:rPr>
              <a:t>https://www.youtube.com/watch?v=ZY8gxJcKtjM</a:t>
            </a:r>
            <a:endParaRPr lang="en-US" altLang="en-US" u="sng">
              <a:cs typeface="Arial" panose="020B0604020202020204" pitchFamily="34" charset="0"/>
            </a:endParaRPr>
          </a:p>
          <a:p>
            <a:r>
              <a:rPr lang="en-US" altLang="en-US">
                <a:ea typeface="ヒラギノ角ゴ Pro W3" pitchFamily="122" charset="-128"/>
              </a:rPr>
              <a:t>8:49 Minutes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42264FEC-D1D8-4AEB-9891-A36DA5592AF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(2 of 7)</a:t>
            </a:r>
            <a:endParaRPr lang="en-US" altLang="en-US" sz="3200">
              <a:cs typeface="Arial" panose="020B0604020202020204" pitchFamily="34" charset="0"/>
            </a:endParaRPr>
          </a:p>
        </p:txBody>
      </p:sp>
      <p:sp>
        <p:nvSpPr>
          <p:cNvPr id="120834" name="Content Placeholder 2">
            <a:extLst>
              <a:ext uri="{FF2B5EF4-FFF2-40B4-BE49-F238E27FC236}">
                <a16:creationId xmlns:a16="http://schemas.microsoft.com/office/drawing/2014/main" id="{933E1B7D-CC4D-4A5D-B57B-2F593C34AA6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Early video on partnership between Tesla and Toyota</a:t>
            </a:r>
          </a:p>
          <a:p>
            <a:r>
              <a:rPr lang="en-US" altLang="en-US">
                <a:ea typeface="ヒラギノ角ゴ Pro W3" pitchFamily="122" charset="-128"/>
              </a:rPr>
              <a:t>As mentioned in Strategy Highlight 9.1</a:t>
            </a:r>
          </a:p>
          <a:p>
            <a:r>
              <a:rPr lang="en-US" altLang="en-US">
                <a:ea typeface="ヒラギノ角ゴ Pro W3" pitchFamily="122" charset="-128"/>
              </a:rPr>
              <a:t>Link:</a:t>
            </a:r>
          </a:p>
          <a:p>
            <a:pPr lvl="1"/>
            <a:r>
              <a:rPr lang="en-US" altLang="en-US" u="sng">
                <a:cs typeface="Arial" panose="020B0604020202020204" pitchFamily="34" charset="0"/>
                <a:hlinkClick r:id="rId3"/>
              </a:rPr>
              <a:t>https://www.youtube.com/watch?v=7ksGdEyAHTI</a:t>
            </a:r>
            <a:endParaRPr lang="en-US" altLang="en-US" u="sng">
              <a:cs typeface="Arial" panose="020B0604020202020204" pitchFamily="34" charset="0"/>
            </a:endParaRPr>
          </a:p>
          <a:p>
            <a:r>
              <a:rPr lang="en-US" altLang="en-US">
                <a:ea typeface="ヒラギノ角ゴ Pro W3" pitchFamily="122" charset="-128"/>
              </a:rPr>
              <a:t>5:18 Minutes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FEEAF0F8-F296-45BE-B1CA-BDFF06EA571F}"/>
              </a:ext>
            </a:extLst>
          </p:cNvPr>
          <p:cNvSpPr>
            <a:spLocks noGrp="1"/>
          </p:cNvSpPr>
          <p:nvPr>
            <p:ph type="title"/>
          </p:nvPr>
        </p:nvSpPr>
        <p:spPr/>
        <p:txBody>
          <a:bodyPr>
            <a:normAutofit fontScale="90000"/>
          </a:bodyPr>
          <a:lstStyle/>
          <a:p>
            <a:pPr>
              <a:defRPr/>
            </a:pPr>
            <a:r>
              <a:rPr lang="en-US" sz="4000" dirty="0">
                <a:latin typeface="Arial" charset="0"/>
                <a:cs typeface="Arial" charset="0"/>
              </a:rPr>
              <a:t>Chapter Case 9: Lyft </a:t>
            </a:r>
            <a:r>
              <a:rPr lang="en-US" sz="2200" dirty="0">
                <a:latin typeface="Arial" charset="0"/>
                <a:cs typeface="Arial" charset="0"/>
              </a:rPr>
              <a:t>(1 of 2)</a:t>
            </a:r>
          </a:p>
        </p:txBody>
      </p:sp>
      <p:sp>
        <p:nvSpPr>
          <p:cNvPr id="87043" name="Content Placeholder 2">
            <a:extLst>
              <a:ext uri="{FF2B5EF4-FFF2-40B4-BE49-F238E27FC236}">
                <a16:creationId xmlns:a16="http://schemas.microsoft.com/office/drawing/2014/main" id="{D1FE9531-5CD3-4542-B4E6-C18EA0183D5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ea typeface="ヒラギノ角ゴ Pro W3" pitchFamily="122" charset="-128"/>
              </a:rPr>
              <a:t>A private startup worth only 1/10 of Uber</a:t>
            </a:r>
          </a:p>
          <a:p>
            <a:pPr eaLnBrk="1" hangingPunct="1">
              <a:spcBef>
                <a:spcPct val="0"/>
              </a:spcBef>
              <a:spcAft>
                <a:spcPts val="600"/>
              </a:spcAft>
            </a:pPr>
            <a:r>
              <a:rPr lang="en-US" altLang="en-US">
                <a:ea typeface="ヒラギノ角ゴ Pro W3" pitchFamily="122" charset="-128"/>
              </a:rPr>
              <a:t>Pursued powerful alliance partners to</a:t>
            </a:r>
          </a:p>
          <a:p>
            <a:pPr lvl="1" eaLnBrk="1" hangingPunct="1">
              <a:spcBef>
                <a:spcPct val="0"/>
              </a:spcBef>
              <a:spcAft>
                <a:spcPts val="600"/>
              </a:spcAft>
            </a:pPr>
            <a:r>
              <a:rPr lang="en-US" altLang="en-US">
                <a:ea typeface="ヒラギノ角ゴ Pro W3" pitchFamily="122" charset="-128"/>
              </a:rPr>
              <a:t>Strengthen competitive position</a:t>
            </a:r>
          </a:p>
          <a:p>
            <a:pPr lvl="2" eaLnBrk="1" hangingPunct="1">
              <a:spcBef>
                <a:spcPct val="0"/>
              </a:spcBef>
              <a:spcAft>
                <a:spcPts val="600"/>
              </a:spcAft>
            </a:pPr>
            <a:r>
              <a:rPr lang="en-US" altLang="en-US">
                <a:ea typeface="ヒラギノ角ゴ Pro W3" pitchFamily="122" charset="-128"/>
              </a:rPr>
              <a:t>GM: invested $500 million</a:t>
            </a:r>
          </a:p>
          <a:p>
            <a:pPr lvl="2" eaLnBrk="1" hangingPunct="1">
              <a:spcBef>
                <a:spcPct val="0"/>
              </a:spcBef>
              <a:spcAft>
                <a:spcPts val="600"/>
              </a:spcAft>
            </a:pPr>
            <a:r>
              <a:rPr lang="en-US" altLang="en-US">
                <a:ea typeface="ヒラギノ角ゴ Pro W3" pitchFamily="122" charset="-128"/>
              </a:rPr>
              <a:t>Waymo: autonomous car technology</a:t>
            </a:r>
          </a:p>
          <a:p>
            <a:pPr lvl="1" eaLnBrk="1" hangingPunct="1">
              <a:spcBef>
                <a:spcPct val="0"/>
              </a:spcBef>
              <a:spcAft>
                <a:spcPts val="600"/>
              </a:spcAft>
            </a:pPr>
            <a:r>
              <a:rPr lang="en-US" altLang="en-US">
                <a:ea typeface="ヒラギノ角ゴ Pro W3" pitchFamily="122" charset="-128"/>
              </a:rPr>
              <a:t>Enter new markets</a:t>
            </a:r>
          </a:p>
          <a:p>
            <a:pPr lvl="2" eaLnBrk="1" hangingPunct="1">
              <a:spcBef>
                <a:spcPct val="0"/>
              </a:spcBef>
              <a:spcAft>
                <a:spcPts val="600"/>
              </a:spcAft>
            </a:pPr>
            <a:r>
              <a:rPr lang="en-US" altLang="en-US">
                <a:ea typeface="ヒラギノ角ゴ Pro W3" pitchFamily="122" charset="-128"/>
              </a:rPr>
              <a:t>GM: mobile transportation and logistics leader</a:t>
            </a:r>
          </a:p>
          <a:p>
            <a:pPr lvl="1" eaLnBrk="1" hangingPunct="1">
              <a:spcBef>
                <a:spcPct val="0"/>
              </a:spcBef>
              <a:spcAft>
                <a:spcPts val="600"/>
              </a:spcAft>
            </a:pPr>
            <a:r>
              <a:rPr lang="en-US" altLang="en-US">
                <a:ea typeface="ヒラギノ角ゴ Pro W3" pitchFamily="122" charset="-128"/>
              </a:rPr>
              <a:t>Hedge against uncertainty</a:t>
            </a:r>
          </a:p>
          <a:p>
            <a:pPr lvl="2" eaLnBrk="1" hangingPunct="1">
              <a:spcBef>
                <a:spcPct val="0"/>
              </a:spcBef>
              <a:spcAft>
                <a:spcPts val="600"/>
              </a:spcAft>
            </a:pPr>
            <a:r>
              <a:rPr lang="en-US" altLang="en-US">
                <a:ea typeface="ヒラギノ角ゴ Pro W3" pitchFamily="122" charset="-128"/>
              </a:rPr>
              <a:t>Potential fleet ownership business model</a:t>
            </a:r>
          </a:p>
          <a:p>
            <a:pPr lvl="1" eaLnBrk="1" hangingPunct="1">
              <a:spcBef>
                <a:spcPct val="0"/>
              </a:spcBef>
              <a:spcAft>
                <a:spcPts val="600"/>
              </a:spcAft>
            </a:pPr>
            <a:r>
              <a:rPr lang="en-US" altLang="en-US">
                <a:ea typeface="ヒラギノ角ゴ Pro W3" pitchFamily="122" charset="-128"/>
              </a:rPr>
              <a:t>Learn new capabilities</a:t>
            </a:r>
          </a:p>
          <a:p>
            <a:pPr lvl="2" eaLnBrk="1" hangingPunct="1">
              <a:spcBef>
                <a:spcPct val="0"/>
              </a:spcBef>
              <a:spcAft>
                <a:spcPts val="600"/>
              </a:spcAft>
            </a:pPr>
            <a:r>
              <a:rPr lang="en-US" altLang="en-US">
                <a:ea typeface="ヒラギノ角ゴ Pro W3" pitchFamily="122" charset="-128"/>
              </a:rPr>
              <a:t>Mobile logistics, new services, technology</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a:extLst>
              <a:ext uri="{FF2B5EF4-FFF2-40B4-BE49-F238E27FC236}">
                <a16:creationId xmlns:a16="http://schemas.microsoft.com/office/drawing/2014/main" id="{307AB9CC-246F-4077-8619-18249B17F81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(3 of 7)</a:t>
            </a:r>
            <a:endParaRPr lang="en-US" altLang="en-US" sz="3200">
              <a:cs typeface="Arial" panose="020B0604020202020204" pitchFamily="34" charset="0"/>
            </a:endParaRPr>
          </a:p>
        </p:txBody>
      </p:sp>
      <p:sp>
        <p:nvSpPr>
          <p:cNvPr id="122882" name="Content Placeholder 2">
            <a:extLst>
              <a:ext uri="{FF2B5EF4-FFF2-40B4-BE49-F238E27FC236}">
                <a16:creationId xmlns:a16="http://schemas.microsoft.com/office/drawing/2014/main" id="{88B8CA87-5B41-4694-90ED-C73AEAE225F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Early video on partnership between Tesla and Daimler</a:t>
            </a:r>
          </a:p>
          <a:p>
            <a:r>
              <a:rPr lang="en-US" altLang="en-US" dirty="0">
                <a:ea typeface="ヒラギノ角ゴ Pro W3" pitchFamily="122" charset="-128"/>
              </a:rPr>
              <a:t>As mentioned in Strategy Highlight 9.1</a:t>
            </a:r>
          </a:p>
          <a:p>
            <a:r>
              <a:rPr lang="en-US" altLang="en-US" dirty="0">
                <a:ea typeface="ヒラギノ角ゴ Pro W3" pitchFamily="122" charset="-128"/>
              </a:rPr>
              <a:t>Link:</a:t>
            </a:r>
          </a:p>
          <a:p>
            <a:pPr lvl="1"/>
            <a:r>
              <a:rPr lang="en-US" altLang="en-US" sz="2400" u="sng" dirty="0">
                <a:cs typeface="Arial" panose="020B0604020202020204" pitchFamily="34" charset="0"/>
                <a:hlinkClick r:id="rId3"/>
              </a:rPr>
              <a:t>https://www.youtube.com/watch?v=wCUK43yxwlw</a:t>
            </a:r>
            <a:endParaRPr lang="en-US" altLang="en-US" sz="2400" u="sng" dirty="0">
              <a:cs typeface="Arial" panose="020B0604020202020204" pitchFamily="34" charset="0"/>
            </a:endParaRPr>
          </a:p>
          <a:p>
            <a:r>
              <a:rPr lang="en-US" altLang="en-US" dirty="0">
                <a:ea typeface="ヒラギノ角ゴ Pro W3" pitchFamily="122" charset="-128"/>
              </a:rPr>
              <a:t>7:39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a:extLst>
              <a:ext uri="{FF2B5EF4-FFF2-40B4-BE49-F238E27FC236}">
                <a16:creationId xmlns:a16="http://schemas.microsoft.com/office/drawing/2014/main" id="{1B9B9483-93FF-41D8-A13A-022C054B839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(4 of 7)</a:t>
            </a:r>
            <a:endParaRPr lang="en-US" altLang="en-US" sz="3200">
              <a:cs typeface="Arial" panose="020B0604020202020204" pitchFamily="34" charset="0"/>
            </a:endParaRPr>
          </a:p>
        </p:txBody>
      </p:sp>
      <p:sp>
        <p:nvSpPr>
          <p:cNvPr id="124930" name="Content Placeholder 2">
            <a:extLst>
              <a:ext uri="{FF2B5EF4-FFF2-40B4-BE49-F238E27FC236}">
                <a16:creationId xmlns:a16="http://schemas.microsoft.com/office/drawing/2014/main" id="{1219BDD0-67F1-465D-A5ED-7C326321040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INSEAD Professor Laurence Capron</a:t>
            </a:r>
          </a:p>
          <a:p>
            <a:r>
              <a:rPr lang="en-US" altLang="en-US">
                <a:ea typeface="ヒラギノ角ゴ Pro W3" pitchFamily="122" charset="-128"/>
              </a:rPr>
              <a:t>Corporate Growing Pains: Build, Borrow or Buy?</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https://www.youtube.com/watch?v=phG8cYYTbgA</a:t>
            </a:r>
            <a:endParaRPr lang="en-US" altLang="en-US">
              <a:cs typeface="Arial" panose="020B0604020202020204" pitchFamily="34" charset="0"/>
            </a:endParaRPr>
          </a:p>
          <a:p>
            <a:r>
              <a:rPr lang="en-US" altLang="en-US">
                <a:ea typeface="ヒラギノ角ゴ Pro W3" pitchFamily="122" charset="-128"/>
              </a:rPr>
              <a:t>9:27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a:extLst>
              <a:ext uri="{FF2B5EF4-FFF2-40B4-BE49-F238E27FC236}">
                <a16:creationId xmlns:a16="http://schemas.microsoft.com/office/drawing/2014/main" id="{968775F0-E852-48CE-84B6-5FD41C4ECCE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(5 of 7)</a:t>
            </a:r>
            <a:endParaRPr lang="en-US" altLang="en-US" sz="3200">
              <a:cs typeface="Arial" panose="020B0604020202020204" pitchFamily="34" charset="0"/>
            </a:endParaRPr>
          </a:p>
        </p:txBody>
      </p:sp>
      <p:sp>
        <p:nvSpPr>
          <p:cNvPr id="126978" name="Content Placeholder 2">
            <a:extLst>
              <a:ext uri="{FF2B5EF4-FFF2-40B4-BE49-F238E27FC236}">
                <a16:creationId xmlns:a16="http://schemas.microsoft.com/office/drawing/2014/main" id="{B89F159E-7B2F-4BBF-9B72-54A6BCE3EC1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Harvard Business Review / Laurence Capron</a:t>
            </a:r>
          </a:p>
          <a:p>
            <a:r>
              <a:rPr lang="en-US" altLang="en-US">
                <a:ea typeface="ヒラギノ角ゴ Pro W3" pitchFamily="122" charset="-128"/>
              </a:rPr>
              <a:t>Evaluate M&amp;As the Right Way</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https://www.youtube.com/watch?v=PKhGy1RD_u0</a:t>
            </a:r>
            <a:endParaRPr lang="en-US" altLang="en-US">
              <a:cs typeface="Arial" panose="020B0604020202020204" pitchFamily="34" charset="0"/>
            </a:endParaRPr>
          </a:p>
          <a:p>
            <a:r>
              <a:rPr lang="en-US" altLang="en-US">
                <a:ea typeface="ヒラギノ角ゴ Pro W3" pitchFamily="122" charset="-128"/>
              </a:rPr>
              <a:t>2:18 Minutes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a:extLst>
              <a:ext uri="{FF2B5EF4-FFF2-40B4-BE49-F238E27FC236}">
                <a16:creationId xmlns:a16="http://schemas.microsoft.com/office/drawing/2014/main" id="{CB31B59B-B2A0-4016-A12A-BD823DA9546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(6 of 7)</a:t>
            </a:r>
            <a:endParaRPr lang="en-US" altLang="en-US" sz="3200">
              <a:cs typeface="Arial" panose="020B0604020202020204" pitchFamily="34" charset="0"/>
            </a:endParaRPr>
          </a:p>
        </p:txBody>
      </p:sp>
      <p:sp>
        <p:nvSpPr>
          <p:cNvPr id="129026" name="Content Placeholder 2">
            <a:extLst>
              <a:ext uri="{FF2B5EF4-FFF2-40B4-BE49-F238E27FC236}">
                <a16:creationId xmlns:a16="http://schemas.microsoft.com/office/drawing/2014/main" id="{2919B09F-B6B0-4B68-92CC-B1BEFF3A1D95}"/>
              </a:ext>
            </a:extLst>
          </p:cNvPr>
          <p:cNvSpPr>
            <a:spLocks noGrp="1"/>
          </p:cNvSpPr>
          <p:nvPr>
            <p:ph idx="1"/>
          </p:nvPr>
        </p:nvSpPr>
        <p:spPr bwMode="auto">
          <a:xfrm>
            <a:off x="457200" y="12652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Google Acquires YouTube</a:t>
            </a:r>
          </a:p>
          <a:p>
            <a:r>
              <a:rPr lang="en-US" altLang="en-US">
                <a:ea typeface="ヒラギノ角ゴ Pro W3" pitchFamily="122" charset="-128"/>
              </a:rPr>
              <a:t>CBC news interview regarding these impacts</a:t>
            </a:r>
          </a:p>
          <a:p>
            <a:pPr lvl="1"/>
            <a:r>
              <a:rPr lang="en-US" altLang="en-US">
                <a:cs typeface="Arial" panose="020B0604020202020204" pitchFamily="34" charset="0"/>
              </a:rPr>
              <a:t>Link:</a:t>
            </a:r>
          </a:p>
          <a:p>
            <a:pPr lvl="2"/>
            <a:r>
              <a:rPr lang="en-US" altLang="en-US">
                <a:cs typeface="Arial" panose="020B0604020202020204" pitchFamily="34" charset="0"/>
                <a:hlinkClick r:id="rId3"/>
              </a:rPr>
              <a:t>https://www.youtube.com/watch?v=_nOBa0z1BHk</a:t>
            </a:r>
            <a:endParaRPr lang="en-US" altLang="en-US">
              <a:cs typeface="Arial" panose="020B0604020202020204" pitchFamily="34" charset="0"/>
            </a:endParaRPr>
          </a:p>
          <a:p>
            <a:pPr lvl="1"/>
            <a:r>
              <a:rPr lang="en-US" altLang="en-US">
                <a:cs typeface="Arial" panose="020B0604020202020204" pitchFamily="34" charset="0"/>
              </a:rPr>
              <a:t>5:02 Minutes</a:t>
            </a:r>
            <a:endParaRPr lang="en-US" altLang="en-US">
              <a:ea typeface="ヒラギノ角ゴ Pro W3" pitchFamily="122" charset="-128"/>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a:extLst>
              <a:ext uri="{FF2B5EF4-FFF2-40B4-BE49-F238E27FC236}">
                <a16:creationId xmlns:a16="http://schemas.microsoft.com/office/drawing/2014/main" id="{C6817106-E98B-4600-954E-7CB9FCE38B9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(7 of 7)</a:t>
            </a:r>
            <a:endParaRPr lang="en-US" altLang="en-US" sz="3200">
              <a:cs typeface="Arial" panose="020B0604020202020204" pitchFamily="34" charset="0"/>
            </a:endParaRPr>
          </a:p>
        </p:txBody>
      </p:sp>
      <p:sp>
        <p:nvSpPr>
          <p:cNvPr id="131074" name="Content Placeholder 2">
            <a:extLst>
              <a:ext uri="{FF2B5EF4-FFF2-40B4-BE49-F238E27FC236}">
                <a16:creationId xmlns:a16="http://schemas.microsoft.com/office/drawing/2014/main" id="{803F965B-38ED-4F18-957F-BBCE96498B3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Top 10 Disastrous Mergers &amp; Acquisitions</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https://www.youtube.com/watch?v=9dFvhq2sKfM</a:t>
            </a:r>
            <a:endParaRPr lang="en-US" altLang="en-US">
              <a:cs typeface="Arial" panose="020B0604020202020204" pitchFamily="34" charset="0"/>
            </a:endParaRPr>
          </a:p>
          <a:p>
            <a:r>
              <a:rPr lang="en-US" altLang="en-US">
                <a:ea typeface="ヒラギノ角ゴ Pro W3" pitchFamily="122" charset="-128"/>
              </a:rPr>
              <a:t>6:40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53F9F948-63F0-4621-8A60-A4626989A4D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Consider This: Lyft </a:t>
            </a:r>
            <a:r>
              <a:rPr lang="en-US" altLang="en-US" sz="2000">
                <a:ea typeface="ヒラギノ角ゴ Pro W3" pitchFamily="122" charset="-128"/>
              </a:rPr>
              <a:t>(1 of 2)</a:t>
            </a:r>
          </a:p>
        </p:txBody>
      </p:sp>
      <p:sp>
        <p:nvSpPr>
          <p:cNvPr id="89091" name="Content Placeholder 2">
            <a:extLst>
              <a:ext uri="{FF2B5EF4-FFF2-40B4-BE49-F238E27FC236}">
                <a16:creationId xmlns:a16="http://schemas.microsoft.com/office/drawing/2014/main" id="{DCE845C9-134B-4C08-BD2E-DB3BAC59FD8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Entered into alliances to gain access to complementary assets</a:t>
            </a:r>
          </a:p>
          <a:p>
            <a:pPr eaLnBrk="1" hangingPunct="1"/>
            <a:r>
              <a:rPr lang="en-US" altLang="en-US">
                <a:ea typeface="ヒラギノ角ゴ Pro W3" pitchFamily="122" charset="-128"/>
              </a:rPr>
              <a:t>GM</a:t>
            </a:r>
          </a:p>
          <a:p>
            <a:pPr lvl="1" eaLnBrk="1" hangingPunct="1"/>
            <a:r>
              <a:rPr lang="en-US" altLang="en-US">
                <a:ea typeface="ヒラギノ角ゴ Pro W3" pitchFamily="122" charset="-128"/>
              </a:rPr>
              <a:t>Capabilities to manufacture cost-competitive cars</a:t>
            </a:r>
          </a:p>
          <a:p>
            <a:pPr lvl="1" eaLnBrk="1" hangingPunct="1"/>
            <a:r>
              <a:rPr lang="en-US" altLang="en-US">
                <a:ea typeface="ヒラギノ角ゴ Pro W3" pitchFamily="122" charset="-128"/>
              </a:rPr>
              <a:t>Capabilities with large scale manufacture</a:t>
            </a:r>
          </a:p>
          <a:p>
            <a:pPr lvl="1" eaLnBrk="1" hangingPunct="1"/>
            <a:r>
              <a:rPr lang="en-US" altLang="en-US">
                <a:ea typeface="ヒラギノ角ゴ Pro W3" pitchFamily="122" charset="-128"/>
              </a:rPr>
              <a:t>Proprietary algorithms</a:t>
            </a:r>
          </a:p>
          <a:p>
            <a:pPr eaLnBrk="1" hangingPunct="1"/>
            <a:r>
              <a:rPr lang="en-US" altLang="en-US">
                <a:ea typeface="ヒラギノ角ゴ Pro W3" pitchFamily="122" charset="-128"/>
              </a:rPr>
              <a:t>Waymo</a:t>
            </a:r>
          </a:p>
          <a:p>
            <a:pPr lvl="1" eaLnBrk="1" hangingPunct="1"/>
            <a:r>
              <a:rPr lang="en-US" altLang="en-US">
                <a:ea typeface="ヒラギノ角ゴ Pro W3" pitchFamily="122" charset="-128"/>
              </a:rPr>
              <a:t>Autonomous vehicle development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C6DE2E2B-2627-49F0-BB13-9A73798A448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Consider This: Lyft </a:t>
            </a:r>
            <a:r>
              <a:rPr lang="en-US" altLang="en-US" sz="2000">
                <a:ea typeface="ヒラギノ角ゴ Pro W3" pitchFamily="122" charset="-128"/>
              </a:rPr>
              <a:t>(2 of 2)</a:t>
            </a:r>
            <a:endParaRPr lang="en-US" altLang="en-US" sz="3200">
              <a:ea typeface="ヒラギノ角ゴ Pro W3" pitchFamily="122" charset="-128"/>
            </a:endParaRPr>
          </a:p>
        </p:txBody>
      </p:sp>
      <p:sp>
        <p:nvSpPr>
          <p:cNvPr id="90115" name="Content Placeholder 2">
            <a:extLst>
              <a:ext uri="{FF2B5EF4-FFF2-40B4-BE49-F238E27FC236}">
                <a16:creationId xmlns:a16="http://schemas.microsoft.com/office/drawing/2014/main" id="{1D30007C-B9D4-4F91-9DB3-C6CC1F16F19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t>Describe the reasons Lyft entered strategic alliances with GM and Waymo.</a:t>
            </a:r>
          </a:p>
          <a:p>
            <a:pPr eaLnBrk="1" hangingPunct="1"/>
            <a:r>
              <a:rPr lang="en-US" altLang="en-US">
                <a:ea typeface="ヒラギノ角ゴ Pro W3" pitchFamily="122" charset="-128"/>
              </a:rPr>
              <a:t>What are some possible reasons GM entered an equity alliance with Lyft?</a:t>
            </a:r>
          </a:p>
          <a:p>
            <a:pPr eaLnBrk="1" hangingPunct="1"/>
            <a:r>
              <a:rPr lang="en-US" altLang="en-US"/>
              <a:t>What are some possible reasons Waymo entered an alliance with Lyft?</a:t>
            </a:r>
          </a:p>
          <a:p>
            <a:pPr eaLnBrk="1" hangingPunct="1"/>
            <a:r>
              <a:rPr lang="en-US" altLang="en-US">
                <a:ea typeface="ヒラギノ角ゴ Pro W3" pitchFamily="122" charset="-128"/>
              </a:rPr>
              <a:t>Do you think the strategic alliances with GM and Waymo could help Lyft to overcome Uber’s lead?</a:t>
            </a:r>
          </a:p>
          <a:p>
            <a:pPr lvl="1" eaLnBrk="1" hangingPunct="1"/>
            <a:r>
              <a:rPr lang="en-US" altLang="en-US">
                <a:ea typeface="ヒラギノ角ゴ Pro W3" pitchFamily="122" charset="-128"/>
              </a:rPr>
              <a:t>For what other reasons might Lyft supersede Uber?</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396AFC05-3B41-45AF-9CC2-80A70584A0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06253B95-5CEA-4B90-8F32-D92B8BEA958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9.1: Tesla’s Alliances</a:t>
            </a:r>
          </a:p>
        </p:txBody>
      </p:sp>
      <p:sp>
        <p:nvSpPr>
          <p:cNvPr id="92163" name="Content Placeholder 2">
            <a:extLst>
              <a:ext uri="{FF2B5EF4-FFF2-40B4-BE49-F238E27FC236}">
                <a16:creationId xmlns:a16="http://schemas.microsoft.com/office/drawing/2014/main" id="{738942A6-5CC0-4C3A-B71C-6D0E79A99D98}"/>
              </a:ext>
            </a:extLst>
          </p:cNvPr>
          <p:cNvSpPr>
            <a:spLocks noGrp="1"/>
          </p:cNvSpPr>
          <p:nvPr>
            <p:ph idx="1"/>
          </p:nvPr>
        </p:nvSpPr>
        <p:spPr bwMode="auto">
          <a:xfrm>
            <a:off x="457200" y="1417638"/>
            <a:ext cx="8610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r>
              <a:rPr lang="en-US" altLang="en-US" dirty="0">
                <a:cs typeface="Arial" panose="020B0604020202020204" pitchFamily="34" charset="0"/>
              </a:rPr>
              <a:t>Daimler</a:t>
            </a:r>
          </a:p>
          <a:p>
            <a:pPr marL="400050" lvl="1" indent="0"/>
            <a:r>
              <a:rPr lang="en-US" altLang="en-US" dirty="0">
                <a:cs typeface="Arial" panose="020B0604020202020204" pitchFamily="34" charset="0"/>
              </a:rPr>
              <a:t>Access to superior engineering expertise</a:t>
            </a:r>
          </a:p>
          <a:p>
            <a:pPr marL="400050" lvl="1" indent="0"/>
            <a:r>
              <a:rPr lang="en-US" altLang="en-US" dirty="0">
                <a:cs typeface="Arial" panose="020B0604020202020204" pitchFamily="34" charset="0"/>
              </a:rPr>
              <a:t>Infusion of $50 million cash</a:t>
            </a:r>
          </a:p>
          <a:p>
            <a:pPr marL="400050" lvl="1" indent="0"/>
            <a:r>
              <a:rPr lang="en-US" altLang="en-US" dirty="0">
                <a:cs typeface="Arial" panose="020B0604020202020204" pitchFamily="34" charset="0"/>
              </a:rPr>
              <a:t>Saved them from bankruptcy</a:t>
            </a:r>
          </a:p>
          <a:p>
            <a:pPr marL="0" indent="0"/>
            <a:r>
              <a:rPr lang="en-US" altLang="en-US" dirty="0">
                <a:cs typeface="Arial" panose="020B0604020202020204" pitchFamily="34" charset="0"/>
              </a:rPr>
              <a:t>Toyota</a:t>
            </a:r>
          </a:p>
          <a:p>
            <a:pPr marL="400050" lvl="1" indent="0"/>
            <a:r>
              <a:rPr lang="en-US" altLang="en-US" dirty="0">
                <a:cs typeface="Arial" panose="020B0604020202020204" pitchFamily="34" charset="0"/>
              </a:rPr>
              <a:t>Access to manufacturing facility in CA</a:t>
            </a:r>
          </a:p>
          <a:p>
            <a:pPr marL="0" indent="0"/>
            <a:r>
              <a:rPr lang="en-US" altLang="en-US" dirty="0">
                <a:cs typeface="Arial" panose="020B0604020202020204" pitchFamily="34" charset="0"/>
              </a:rPr>
              <a:t>Panasonic</a:t>
            </a:r>
          </a:p>
          <a:p>
            <a:pPr marL="400050" lvl="1" indent="0"/>
            <a:r>
              <a:rPr lang="en-US" altLang="en-US" dirty="0">
                <a:cs typeface="Arial" panose="020B0604020202020204" pitchFamily="34" charset="0"/>
              </a:rPr>
              <a:t>World leader in battery technology</a:t>
            </a:r>
          </a:p>
          <a:p>
            <a:pPr marL="400050" lvl="1" indent="0"/>
            <a:r>
              <a:rPr lang="en-US" altLang="en-US" dirty="0">
                <a:cs typeface="Arial" panose="020B0604020202020204" pitchFamily="34" charset="0"/>
              </a:rPr>
              <a:t>Jointly investing in Nevada’s lithium-ion battery plant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3EB3AD2F-8A01-4A41-894E-C9D0BECD87F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ea typeface="ヒラギノ角ゴ Pro W3" pitchFamily="122" charset="-128"/>
              </a:rPr>
              <a:t>Strategy Highlight 9.2: Kraft’s Hostile Takeovers</a:t>
            </a:r>
          </a:p>
        </p:txBody>
      </p:sp>
      <p:sp>
        <p:nvSpPr>
          <p:cNvPr id="94211" name="Content Placeholder 2">
            <a:extLst>
              <a:ext uri="{FF2B5EF4-FFF2-40B4-BE49-F238E27FC236}">
                <a16:creationId xmlns:a16="http://schemas.microsoft.com/office/drawing/2014/main" id="{A220E61B-C297-4269-BE84-F47DD4D2DBE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In 2012, Kraft bought Cadbury for $20B</a:t>
            </a:r>
          </a:p>
          <a:p>
            <a:pPr lvl="1"/>
            <a:r>
              <a:rPr lang="en-US" altLang="en-US">
                <a:cs typeface="Arial" panose="020B0604020202020204" pitchFamily="34" charset="0"/>
              </a:rPr>
              <a:t>Cadbury was focused solely on candy &amp; gum.</a:t>
            </a:r>
          </a:p>
          <a:p>
            <a:pPr lvl="1"/>
            <a:r>
              <a:rPr lang="en-US" altLang="en-US">
                <a:cs typeface="Arial" panose="020B0604020202020204" pitchFamily="34" charset="0"/>
              </a:rPr>
              <a:t>Cadbury had a mature distribution system overseas.</a:t>
            </a:r>
          </a:p>
          <a:p>
            <a:r>
              <a:rPr lang="en-US" altLang="en-US">
                <a:cs typeface="Arial" panose="020B0604020202020204" pitchFamily="34" charset="0"/>
              </a:rPr>
              <a:t>In 2015, Kraft merged with Heinz.</a:t>
            </a:r>
          </a:p>
          <a:p>
            <a:pPr lvl="1"/>
            <a:r>
              <a:rPr lang="en-US" altLang="en-US">
                <a:cs typeface="Arial" panose="020B0604020202020204" pitchFamily="34" charset="0"/>
              </a:rPr>
              <a:t>Created the 5</a:t>
            </a:r>
            <a:r>
              <a:rPr lang="en-US" altLang="en-US" baseline="30000">
                <a:cs typeface="Arial" panose="020B0604020202020204" pitchFamily="34" charset="0"/>
              </a:rPr>
              <a:t>th</a:t>
            </a:r>
            <a:r>
              <a:rPr lang="en-US" altLang="en-US">
                <a:cs typeface="Arial" panose="020B0604020202020204" pitchFamily="34" charset="0"/>
              </a:rPr>
              <a:t> largest food competitor globally</a:t>
            </a:r>
          </a:p>
          <a:p>
            <a:r>
              <a:rPr lang="en-US" altLang="en-US">
                <a:cs typeface="Arial" panose="020B0604020202020204" pitchFamily="34" charset="0"/>
              </a:rPr>
              <a:t>In 2017, hostile takeover bid for Unilever</a:t>
            </a:r>
          </a:p>
          <a:p>
            <a:pPr lvl="1"/>
            <a:r>
              <a:rPr lang="en-US" altLang="en-US">
                <a:cs typeface="Arial" panose="020B0604020202020204" pitchFamily="34" charset="0"/>
              </a:rPr>
              <a:t>Unilever successfully rebuffed the offer</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a:extLst>
              <a:ext uri="{FF2B5EF4-FFF2-40B4-BE49-F238E27FC236}">
                <a16:creationId xmlns:a16="http://schemas.microsoft.com/office/drawing/2014/main" id="{024DF2B2-601D-47AA-8AF5-7DD45E023B4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27470</TotalTime>
  <Words>1368</Words>
  <Application>Microsoft Macintosh PowerPoint</Application>
  <PresentationFormat>On-screen Show (4:3)</PresentationFormat>
  <Paragraphs>217</Paragraphs>
  <Slides>34</Slides>
  <Notes>14</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34</vt:i4>
      </vt:variant>
    </vt:vector>
  </HeadingPairs>
  <TitlesOfParts>
    <vt:vector size="48" baseType="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Lyft</vt:lpstr>
      <vt:lpstr>Chapter Case 9: Lyft (1 of 2)</vt:lpstr>
      <vt:lpstr>Consider This: Lyft (1 of 2)</vt:lpstr>
      <vt:lpstr>Consider This: Lyft (2 of 2)</vt:lpstr>
      <vt:lpstr>Strategy Highlights</vt:lpstr>
      <vt:lpstr>Strategy Highlight 9.1: Tesla’s Alliances</vt:lpstr>
      <vt:lpstr>Strategy Highlight 9.2: Kraft’s Hostile Takeovers</vt:lpstr>
      <vt:lpstr>Implications for Strategic Leaders</vt:lpstr>
      <vt:lpstr>The Business Environment Is Constantly Changing</vt:lpstr>
      <vt:lpstr>Firms Need to Grow To Survive &amp; Prosper</vt:lpstr>
      <vt:lpstr>Strategic Alliances and Acquisitions Is  a Strategic Tool</vt:lpstr>
      <vt:lpstr>Exercises</vt:lpstr>
      <vt:lpstr>My Strategy Exercise: Your Career Network Strategy</vt:lpstr>
      <vt:lpstr>Small Group Exercise #1</vt:lpstr>
      <vt:lpstr>Small Group Exercise #2</vt:lpstr>
      <vt:lpstr>Chapter Summary</vt:lpstr>
      <vt:lpstr>Take Away Concepts (1 of 8)</vt:lpstr>
      <vt:lpstr>Take Away Concepts (2 of 8)</vt:lpstr>
      <vt:lpstr>Take Away Concepts (3 of 8)</vt:lpstr>
      <vt:lpstr>Take Away Concepts (4 of 8)</vt:lpstr>
      <vt:lpstr>Take Away Concepts (5 of 8)</vt:lpstr>
      <vt:lpstr>Take Away Concepts (6 of 8)</vt:lpstr>
      <vt:lpstr>Take Away Concepts (7 of 8)</vt:lpstr>
      <vt:lpstr>Take Away Concepts (8 of 8)</vt:lpstr>
      <vt:lpstr>Key Terms</vt:lpstr>
      <vt:lpstr>Strategy Smart Videos</vt:lpstr>
      <vt:lpstr>Strategy Smart Videos (1 of 7)</vt:lpstr>
      <vt:lpstr>Strategy Smart Videos (2 of 7)</vt:lpstr>
      <vt:lpstr>Strategy Smart Videos (3 of 7)</vt:lpstr>
      <vt:lpstr>Strategy Smart Videos (4 of 7)</vt:lpstr>
      <vt:lpstr>Strategy Smart Videos (5 of 7)</vt:lpstr>
      <vt:lpstr>Strategy Smart Videos (6 of 7)</vt:lpstr>
      <vt:lpstr>Strategy Smart Videos (7 of 7)</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Corporate Strategy: Strategic Alliances, and Mergers and Acquisitions</dc:title>
  <dc:subject>Chapter 09</dc:subject>
  <dc:creator>McGraw Hill Education</dc:creator>
  <cp:lastModifiedBy>Teresa Ward</cp:lastModifiedBy>
  <cp:revision>470</cp:revision>
  <dcterms:created xsi:type="dcterms:W3CDTF">2015-09-24T21:11:41Z</dcterms:created>
  <dcterms:modified xsi:type="dcterms:W3CDTF">2018-03-19T21:28:54Z</dcterms:modified>
</cp:coreProperties>
</file>