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6.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 id="2147483932" r:id="rId2"/>
    <p:sldMasterId id="2147483940" r:id="rId3"/>
    <p:sldMasterId id="2147483950" r:id="rId4"/>
    <p:sldMasterId id="2147483960" r:id="rId5"/>
    <p:sldMasterId id="2147483968" r:id="rId6"/>
    <p:sldMasterId id="2147484804" r:id="rId7"/>
  </p:sldMasterIdLst>
  <p:notesMasterIdLst>
    <p:notesMasterId r:id="rId47"/>
  </p:notesMasterIdLst>
  <p:handoutMasterIdLst>
    <p:handoutMasterId r:id="rId48"/>
  </p:handoutMasterIdLst>
  <p:sldIdLst>
    <p:sldId id="682" r:id="rId8"/>
    <p:sldId id="683" r:id="rId9"/>
    <p:sldId id="765" r:id="rId10"/>
    <p:sldId id="763" r:id="rId11"/>
    <p:sldId id="764" r:id="rId12"/>
    <p:sldId id="688" r:id="rId13"/>
    <p:sldId id="767" r:id="rId14"/>
    <p:sldId id="768" r:id="rId15"/>
    <p:sldId id="691" r:id="rId16"/>
    <p:sldId id="761" r:id="rId17"/>
    <p:sldId id="762" r:id="rId18"/>
    <p:sldId id="780" r:id="rId19"/>
    <p:sldId id="695" r:id="rId20"/>
    <p:sldId id="769" r:id="rId21"/>
    <p:sldId id="770" r:id="rId22"/>
    <p:sldId id="771" r:id="rId23"/>
    <p:sldId id="772" r:id="rId24"/>
    <p:sldId id="773" r:id="rId25"/>
    <p:sldId id="700" r:id="rId26"/>
    <p:sldId id="751" r:id="rId27"/>
    <p:sldId id="752" r:id="rId28"/>
    <p:sldId id="753" r:id="rId29"/>
    <p:sldId id="754" r:id="rId30"/>
    <p:sldId id="755" r:id="rId31"/>
    <p:sldId id="756" r:id="rId32"/>
    <p:sldId id="757" r:id="rId33"/>
    <p:sldId id="758" r:id="rId34"/>
    <p:sldId id="759" r:id="rId35"/>
    <p:sldId id="760" r:id="rId36"/>
    <p:sldId id="708" r:id="rId37"/>
    <p:sldId id="774" r:id="rId38"/>
    <p:sldId id="775" r:id="rId39"/>
    <p:sldId id="776" r:id="rId40"/>
    <p:sldId id="777" r:id="rId41"/>
    <p:sldId id="778" r:id="rId42"/>
    <p:sldId id="782" r:id="rId43"/>
    <p:sldId id="783" r:id="rId44"/>
    <p:sldId id="784" r:id="rId45"/>
    <p:sldId id="785"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FF6600"/>
    <a:srgbClr val="F6DB8E"/>
    <a:srgbClr val="749BCA"/>
    <a:srgbClr val="D66D5C"/>
    <a:srgbClr val="F2CD64"/>
    <a:srgbClr val="D25D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41" autoAdjust="0"/>
    <p:restoredTop sz="83391" autoAdjust="0"/>
  </p:normalViewPr>
  <p:slideViewPr>
    <p:cSldViewPr>
      <p:cViewPr varScale="1">
        <p:scale>
          <a:sx n="126" d="100"/>
          <a:sy n="126" d="100"/>
        </p:scale>
        <p:origin x="2992" y="192"/>
      </p:cViewPr>
      <p:guideLst>
        <p:guide orient="horz" pos="2160"/>
        <p:guide pos="2880"/>
      </p:guideLst>
    </p:cSldViewPr>
  </p:slideViewPr>
  <p:outlineViewPr>
    <p:cViewPr>
      <p:scale>
        <a:sx n="33" d="100"/>
        <a:sy n="33" d="100"/>
      </p:scale>
      <p:origin x="0" y="-8716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8642A1C-1F50-4601-8423-0634805F2EC4}"/>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1210B355-F7C3-4189-BD7C-76EFB3AE2EE7}"/>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43C15D09-F87B-4805-AB68-3029DBD79A7E}"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2B0F52B8-F98C-4A8E-B318-499034BAA39B}"/>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CB5C41E7-0EA3-4CCC-B908-8E67C1CA134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5FEB1E77-90B0-43B6-84E5-B62D65EBA181}"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C73393-2489-4167-8992-94F558CB2754}"/>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409F6056-BB43-4FF6-9281-0FFEA6B9DCE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C172D92C-4AE3-44CD-B777-FB5D1E2F6C16}"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44E1784C-65F6-440A-B93C-E085492948D3}"/>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74FAB02A-0F17-47DB-AC66-BC7F3B6305E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6DD637C-A387-467F-92FF-649DB2407913}"/>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1CFA0866-D9AA-47A4-A94C-9A05868D69D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922FD39A-AE01-4070-8626-A43C753D2C2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a:extLst>
              <a:ext uri="{FF2B5EF4-FFF2-40B4-BE49-F238E27FC236}">
                <a16:creationId xmlns:a16="http://schemas.microsoft.com/office/drawing/2014/main" id="{E1110608-1114-482B-AD5B-E0E3A24C13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Notes Placeholder 2">
            <a:extLst>
              <a:ext uri="{FF2B5EF4-FFF2-40B4-BE49-F238E27FC236}">
                <a16:creationId xmlns:a16="http://schemas.microsoft.com/office/drawing/2014/main" id="{2BDCA21C-9342-4DEA-B63C-A76B8EE576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79875" name="Slide Number Placeholder 3">
            <a:extLst>
              <a:ext uri="{FF2B5EF4-FFF2-40B4-BE49-F238E27FC236}">
                <a16:creationId xmlns:a16="http://schemas.microsoft.com/office/drawing/2014/main" id="{FB8FE3C3-1EC0-46DB-9892-8CD8BB5B95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7F0F92-AE48-4F62-B737-A42CA998D721}" type="slidenum">
              <a:rPr lang="en-US" altLang="en-US" smtClean="0">
                <a:solidFill>
                  <a:srgbClr val="000000"/>
                </a:solidFill>
                <a:latin typeface="Arial" panose="020B0604020202020204" pitchFamily="34" charset="0"/>
              </a:rPr>
              <a:pPr/>
              <a:t>1</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a:extLst>
              <a:ext uri="{FF2B5EF4-FFF2-40B4-BE49-F238E27FC236}">
                <a16:creationId xmlns:a16="http://schemas.microsoft.com/office/drawing/2014/main" id="{06B1890B-4B0B-4507-AB3D-6C46E3EBEB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Notes Placeholder 2">
            <a:extLst>
              <a:ext uri="{FF2B5EF4-FFF2-40B4-BE49-F238E27FC236}">
                <a16:creationId xmlns:a16="http://schemas.microsoft.com/office/drawing/2014/main" id="{FA10749A-11F5-4FEF-96BC-EFC12767DB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2883" name="Slide Number Placeholder 3">
            <a:extLst>
              <a:ext uri="{FF2B5EF4-FFF2-40B4-BE49-F238E27FC236}">
                <a16:creationId xmlns:a16="http://schemas.microsoft.com/office/drawing/2014/main" id="{622C0EE0-C14F-4310-93FB-7B543CBCB9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C0446E9-CE28-453C-8F12-75E3F2CD5A8A}" type="slidenum">
              <a:rPr lang="en-US" altLang="en-US" smtClean="0"/>
              <a:pPr/>
              <a:t>34</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a:extLst>
              <a:ext uri="{FF2B5EF4-FFF2-40B4-BE49-F238E27FC236}">
                <a16:creationId xmlns:a16="http://schemas.microsoft.com/office/drawing/2014/main" id="{E9DA99D5-9DCC-4C0A-AFE1-B4179D6149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Notes Placeholder 2">
            <a:extLst>
              <a:ext uri="{FF2B5EF4-FFF2-40B4-BE49-F238E27FC236}">
                <a16:creationId xmlns:a16="http://schemas.microsoft.com/office/drawing/2014/main" id="{691B6F97-0F65-4288-AA50-FE7F09713E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4931" name="Slide Number Placeholder 3">
            <a:extLst>
              <a:ext uri="{FF2B5EF4-FFF2-40B4-BE49-F238E27FC236}">
                <a16:creationId xmlns:a16="http://schemas.microsoft.com/office/drawing/2014/main" id="{6CBE2A0D-030F-4BA5-9444-B504143C6A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77683E1-BC67-4768-AB66-D8E6242755B8}" type="slidenum">
              <a:rPr lang="en-US" altLang="en-US" smtClean="0"/>
              <a:pPr/>
              <a:t>35</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a:extLst>
              <a:ext uri="{FF2B5EF4-FFF2-40B4-BE49-F238E27FC236}">
                <a16:creationId xmlns:a16="http://schemas.microsoft.com/office/drawing/2014/main" id="{6DEA943C-DD3A-4011-8001-DB44AC9DD3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8" name="Notes Placeholder 2">
            <a:extLst>
              <a:ext uri="{FF2B5EF4-FFF2-40B4-BE49-F238E27FC236}">
                <a16:creationId xmlns:a16="http://schemas.microsoft.com/office/drawing/2014/main" id="{6CD7D07C-C40D-4628-91E9-98DF2FB9D7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6979" name="Slide Number Placeholder 3">
            <a:extLst>
              <a:ext uri="{FF2B5EF4-FFF2-40B4-BE49-F238E27FC236}">
                <a16:creationId xmlns:a16="http://schemas.microsoft.com/office/drawing/2014/main" id="{5F9FCE54-DDE2-4B02-A38D-374BBA7E5AC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3713E79-63C1-4FE3-A669-A015A75D683E}" type="slidenum">
              <a:rPr lang="en-US" altLang="en-US" smtClean="0"/>
              <a:pPr/>
              <a:t>36</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a:extLst>
              <a:ext uri="{FF2B5EF4-FFF2-40B4-BE49-F238E27FC236}">
                <a16:creationId xmlns:a16="http://schemas.microsoft.com/office/drawing/2014/main" id="{414F3E40-F4C8-4C72-807E-39E4A73AF1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Notes Placeholder 2">
            <a:extLst>
              <a:ext uri="{FF2B5EF4-FFF2-40B4-BE49-F238E27FC236}">
                <a16:creationId xmlns:a16="http://schemas.microsoft.com/office/drawing/2014/main" id="{12200734-C062-4ECC-8544-B6417D64A76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9027" name="Slide Number Placeholder 3">
            <a:extLst>
              <a:ext uri="{FF2B5EF4-FFF2-40B4-BE49-F238E27FC236}">
                <a16:creationId xmlns:a16="http://schemas.microsoft.com/office/drawing/2014/main" id="{CBD73AAC-5779-4109-AF3C-B6A94F2152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0D235B0-E297-4172-A587-CD876B6696A3}" type="slidenum">
              <a:rPr lang="en-US" altLang="en-US" smtClean="0"/>
              <a:pPr/>
              <a:t>37</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3AE1ADFF-D0B3-48F3-913D-E881A1A15D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6" name="Notes Placeholder 2">
            <a:extLst>
              <a:ext uri="{FF2B5EF4-FFF2-40B4-BE49-F238E27FC236}">
                <a16:creationId xmlns:a16="http://schemas.microsoft.com/office/drawing/2014/main" id="{96286A7A-D657-4942-B9D5-7CFD8793A7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2947" name="Slide Number Placeholder 3">
            <a:extLst>
              <a:ext uri="{FF2B5EF4-FFF2-40B4-BE49-F238E27FC236}">
                <a16:creationId xmlns:a16="http://schemas.microsoft.com/office/drawing/2014/main" id="{66AA37F2-F3FA-4C7A-A608-1B43914564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91FFFB4-F213-4CD1-A628-F434573BCEA3}" type="slidenum">
              <a:rPr lang="en-US" altLang="en-US" smtClean="0"/>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8CC24F7D-8D3A-4DB7-B9F6-D5ABB642DAD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a:extLst>
              <a:ext uri="{FF2B5EF4-FFF2-40B4-BE49-F238E27FC236}">
                <a16:creationId xmlns:a16="http://schemas.microsoft.com/office/drawing/2014/main" id="{C27152A1-6A77-498D-840A-8937AD610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Adidas was founded in 1924 in Germany. It began its life in the laundry room of a small apartment. Two brothers focused on one product: athletic shoes. Initially, Adidas was a fairly integrated manufacturer of athletic shoes. The big breakthrough for the company came in 1954 when the underdog, West Germany, won the soccer World Cup in Adidas cleats. As the world markets globalized and became more competitive in the decades after World War II, Adidas not only vertically disintegrated to focus mainly on the design of athletic shoes but also diversified into sports apparel. Adidas’ annual revenues are $21 billion. It is a diversified company active across the globe in sports shoes (40 percent of revenues), sports apparel (50 percent of revenues), and sports equipment (10 percent of revenues). The change in Adidas’ corporate strategy from a small, highly integrated single business to a disintegrated and diversified global company.</a:t>
            </a:r>
          </a:p>
        </p:txBody>
      </p:sp>
      <p:sp>
        <p:nvSpPr>
          <p:cNvPr id="92163" name="Slide Number Placeholder 3">
            <a:extLst>
              <a:ext uri="{FF2B5EF4-FFF2-40B4-BE49-F238E27FC236}">
                <a16:creationId xmlns:a16="http://schemas.microsoft.com/office/drawing/2014/main" id="{AD483B1D-BB6C-4B63-93C8-BCE885FE4D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40588AD-FCD8-44EB-851B-D344F8B945FC}" type="slidenum">
              <a:rPr lang="en-US" altLang="en-US" smtClean="0"/>
              <a:pPr/>
              <a:t>11</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a:extLst>
              <a:ext uri="{FF2B5EF4-FFF2-40B4-BE49-F238E27FC236}">
                <a16:creationId xmlns:a16="http://schemas.microsoft.com/office/drawing/2014/main" id="{7BC2CF73-DCF3-437F-9263-7424B7E5E0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8" name="Notes Placeholder 2">
            <a:extLst>
              <a:ext uri="{FF2B5EF4-FFF2-40B4-BE49-F238E27FC236}">
                <a16:creationId xmlns:a16="http://schemas.microsoft.com/office/drawing/2014/main" id="{0C75586E-490A-498E-87BC-A46E727E37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6259" name="Slide Number Placeholder 3">
            <a:extLst>
              <a:ext uri="{FF2B5EF4-FFF2-40B4-BE49-F238E27FC236}">
                <a16:creationId xmlns:a16="http://schemas.microsoft.com/office/drawing/2014/main" id="{7159B18D-1C12-4C04-81D9-DCD5C52461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2BA2EB5-3C4D-40F0-BBB2-D07EB1FC1ED8}" type="slidenum">
              <a:rPr lang="en-US" altLang="en-US" smtClean="0"/>
              <a:pPr/>
              <a:t>14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a:extLst>
              <a:ext uri="{FF2B5EF4-FFF2-40B4-BE49-F238E27FC236}">
                <a16:creationId xmlns:a16="http://schemas.microsoft.com/office/drawing/2014/main" id="{16485560-B00A-4CB9-A338-94EFE1DA2A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6" name="Notes Placeholder 2">
            <a:extLst>
              <a:ext uri="{FF2B5EF4-FFF2-40B4-BE49-F238E27FC236}">
                <a16:creationId xmlns:a16="http://schemas.microsoft.com/office/drawing/2014/main" id="{8638471F-CDB7-4560-B65A-1BD1D7A8B0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 study from the U.S. Census of Agriculture in 2012 found over 13,000 farms generated $674 million in revenues from tourist and recreational activities. This is a 23 percent jump over revenues in the prior agricultural census in 2007. In 2014, in response to rapid growth, the National Agritourism Professionals Association was formed to help farmers learn how to add this aspect of business to their traditional farms and ranches.</a:t>
            </a:r>
          </a:p>
        </p:txBody>
      </p:sp>
      <p:sp>
        <p:nvSpPr>
          <p:cNvPr id="98307" name="Slide Number Placeholder 3">
            <a:extLst>
              <a:ext uri="{FF2B5EF4-FFF2-40B4-BE49-F238E27FC236}">
                <a16:creationId xmlns:a16="http://schemas.microsoft.com/office/drawing/2014/main" id="{F3769138-F3BD-4D71-BFA7-51A2101D72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93486A4-CC80-4516-8952-F5FA5EC594CA}" type="slidenum">
              <a:rPr lang="en-US" altLang="en-US" smtClean="0"/>
              <a:pPr/>
              <a:t>15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a:extLst>
              <a:ext uri="{FF2B5EF4-FFF2-40B4-BE49-F238E27FC236}">
                <a16:creationId xmlns:a16="http://schemas.microsoft.com/office/drawing/2014/main" id="{9848CE03-1015-4504-82D7-5FA90CD708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Notes Placeholder 2">
            <a:extLst>
              <a:ext uri="{FF2B5EF4-FFF2-40B4-BE49-F238E27FC236}">
                <a16:creationId xmlns:a16="http://schemas.microsoft.com/office/drawing/2014/main" id="{F3E985A0-B37C-4405-BF26-DA77914DC7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0355" name="Slide Number Placeholder 3">
            <a:extLst>
              <a:ext uri="{FF2B5EF4-FFF2-40B4-BE49-F238E27FC236}">
                <a16:creationId xmlns:a16="http://schemas.microsoft.com/office/drawing/2014/main" id="{30F03703-A620-4432-9D48-C2892D5EDE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4A0A699-98A2-4921-B4EB-40E70CC0F6F7}" type="slidenum">
              <a:rPr lang="en-US" altLang="en-US" smtClean="0"/>
              <a:pPr/>
              <a:t>16</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a:extLst>
              <a:ext uri="{FF2B5EF4-FFF2-40B4-BE49-F238E27FC236}">
                <a16:creationId xmlns:a16="http://schemas.microsoft.com/office/drawing/2014/main" id="{6BA46B36-A9D5-4797-8ED7-28935E71B2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8" name="Notes Placeholder 2">
            <a:extLst>
              <a:ext uri="{FF2B5EF4-FFF2-40B4-BE49-F238E27FC236}">
                <a16:creationId xmlns:a16="http://schemas.microsoft.com/office/drawing/2014/main" id="{190999D2-2EF1-48E4-8A23-1AA361377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6739" name="Slide Number Placeholder 3">
            <a:extLst>
              <a:ext uri="{FF2B5EF4-FFF2-40B4-BE49-F238E27FC236}">
                <a16:creationId xmlns:a16="http://schemas.microsoft.com/office/drawing/2014/main" id="{720F3B5B-C0DE-4882-A511-7F63AE54B0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CE725B6-8702-414E-BE90-B1C54DD735D9}" type="slidenum">
              <a:rPr lang="en-US" altLang="en-US" smtClean="0"/>
              <a:pPr/>
              <a:t>31</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a:extLst>
              <a:ext uri="{FF2B5EF4-FFF2-40B4-BE49-F238E27FC236}">
                <a16:creationId xmlns:a16="http://schemas.microsoft.com/office/drawing/2014/main" id="{924DE6C3-4821-461C-ACBB-185829C72F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6" name="Notes Placeholder 2">
            <a:extLst>
              <a:ext uri="{FF2B5EF4-FFF2-40B4-BE49-F238E27FC236}">
                <a16:creationId xmlns:a16="http://schemas.microsoft.com/office/drawing/2014/main" id="{7342152D-1188-4A24-98DF-3427C719D46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8787" name="Slide Number Placeholder 3">
            <a:extLst>
              <a:ext uri="{FF2B5EF4-FFF2-40B4-BE49-F238E27FC236}">
                <a16:creationId xmlns:a16="http://schemas.microsoft.com/office/drawing/2014/main" id="{D7CC8031-6382-4B02-AFBB-0EF916B5C4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CC65451-AA71-4459-BA63-262877C2D030}" type="slidenum">
              <a:rPr lang="en-US" altLang="en-US" smtClean="0"/>
              <a:pPr/>
              <a:t>32</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a:extLst>
              <a:ext uri="{FF2B5EF4-FFF2-40B4-BE49-F238E27FC236}">
                <a16:creationId xmlns:a16="http://schemas.microsoft.com/office/drawing/2014/main" id="{5DE4446A-8937-4CEF-AE92-706A43899A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4" name="Notes Placeholder 2">
            <a:extLst>
              <a:ext uri="{FF2B5EF4-FFF2-40B4-BE49-F238E27FC236}">
                <a16:creationId xmlns:a16="http://schemas.microsoft.com/office/drawing/2014/main" id="{ACAB9442-F2DB-48E5-B95F-4DF7E8FD8B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0835" name="Slide Number Placeholder 3">
            <a:extLst>
              <a:ext uri="{FF2B5EF4-FFF2-40B4-BE49-F238E27FC236}">
                <a16:creationId xmlns:a16="http://schemas.microsoft.com/office/drawing/2014/main" id="{5C9D7792-8DB4-4B7D-B522-93BA5B7C9E8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CDC8DB1-AD8E-4A97-843D-6D1B481083B3}" type="slidenum">
              <a:rPr lang="en-US" altLang="en-US" smtClean="0"/>
              <a:pPr/>
              <a:t>33</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E1DF1EC-84E5-4363-B44B-727B68F2E6FE}"/>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ADD2C0E-2F4D-496E-9E3D-99AC72C93A2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81183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76E023-B046-4E6D-BB14-1BAEDD47AC8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E7D6DDBA-F391-4DF1-BBDC-534B1CC33F3A}"/>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7A139E30-E9C9-4939-B1AA-CDB03B68F9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C1017FB-341D-48D7-8F36-624778962B2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D0D7EA3-2917-4DCA-A2A1-83D2D194BB8E}"/>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99566BF5-0B95-498F-A858-E08CBECA0385}" type="slidenum">
              <a:rPr lang="en-US" altLang="en-US"/>
              <a:pPr>
                <a:defRPr/>
              </a:pPr>
              <a:t>‹#›</a:t>
            </a:fld>
            <a:endParaRPr lang="en-US" altLang="en-US" dirty="0"/>
          </a:p>
        </p:txBody>
      </p:sp>
    </p:spTree>
    <p:extLst>
      <p:ext uri="{BB962C8B-B14F-4D97-AF65-F5344CB8AC3E}">
        <p14:creationId xmlns:p14="http://schemas.microsoft.com/office/powerpoint/2010/main" val="528298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467F170-A676-4ABE-95BD-5A6C6E603CF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54BD0F6F-B002-40E0-92D5-442C64CCC6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0EB47332-51D9-4681-A8B4-27F6AE00D4C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F70C9788-1CD2-438F-806F-57B46A5FF910}"/>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C0BE686-2C31-4AED-B1AC-32A76F5757E3}" type="slidenum">
              <a:rPr lang="en-US" altLang="en-US"/>
              <a:pPr>
                <a:defRPr/>
              </a:pPr>
              <a:t>‹#›</a:t>
            </a:fld>
            <a:endParaRPr lang="en-US" altLang="en-US" dirty="0"/>
          </a:p>
        </p:txBody>
      </p:sp>
    </p:spTree>
    <p:extLst>
      <p:ext uri="{BB962C8B-B14F-4D97-AF65-F5344CB8AC3E}">
        <p14:creationId xmlns:p14="http://schemas.microsoft.com/office/powerpoint/2010/main" val="2084686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456476F-8D0A-45D8-8E0F-2119E09DAEA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BB00C8E-9DBF-40D5-998D-C1CD5BF9ED9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87CA4F5-241A-49AF-919E-F4EF54242E8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8735B33D-EF30-4618-A778-12CE4164F01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304560DC-3ED2-4A88-A8E5-8095B6BE4E6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CC5669E9-FBE7-4C44-9AD9-1B1780C4768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8DE0C2B0-2C3B-4D54-8390-78092AA41ADF}"/>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03474D88-5E45-4942-A029-C60628283405}" type="slidenum">
              <a:rPr lang="en-US" altLang="en-US"/>
              <a:pPr>
                <a:defRPr/>
              </a:pPr>
              <a:t>‹#›</a:t>
            </a:fld>
            <a:endParaRPr lang="en-US" altLang="en-US" dirty="0"/>
          </a:p>
        </p:txBody>
      </p:sp>
    </p:spTree>
    <p:extLst>
      <p:ext uri="{BB962C8B-B14F-4D97-AF65-F5344CB8AC3E}">
        <p14:creationId xmlns:p14="http://schemas.microsoft.com/office/powerpoint/2010/main" val="8528238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E292C16-6DB7-4018-AD5A-6B62E276FD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8723753-336C-4EF2-A560-28B47309629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C882DD29-887D-4436-A458-0B1F1C6E8090}"/>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B44FF58D-8CCE-4D4F-A9BB-B11558FC98B6}" type="slidenum">
              <a:rPr lang="en-US" altLang="en-US"/>
              <a:pPr>
                <a:defRPr/>
              </a:pPr>
              <a:t>‹#›</a:t>
            </a:fld>
            <a:endParaRPr lang="en-US" altLang="en-US" dirty="0"/>
          </a:p>
        </p:txBody>
      </p:sp>
    </p:spTree>
    <p:extLst>
      <p:ext uri="{BB962C8B-B14F-4D97-AF65-F5344CB8AC3E}">
        <p14:creationId xmlns:p14="http://schemas.microsoft.com/office/powerpoint/2010/main" val="1338711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B51AB85-E23E-48D9-A4F1-297E36387F3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18CCCA1-DCB8-4C35-A5C3-DDA5ECBFAA7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E16EC2D-9A17-46EA-8E43-8E10A0F05D5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FB8AF942-06A8-4428-BF3B-61108DB067B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8529C196-F006-41F2-8275-85688A35937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B59DEBC1-F007-44DD-9458-0EB56C68174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F8FCBC41-E149-4DB6-9D09-46B5B41E609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3658CA8B-FA10-44C1-8342-A4898CA2CCE9}"/>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7C34B2EC-BBA9-4D45-902A-8C05C11CC92C}" type="slidenum">
              <a:rPr lang="en-US" altLang="en-US"/>
              <a:pPr>
                <a:defRPr/>
              </a:pPr>
              <a:t>‹#›</a:t>
            </a:fld>
            <a:endParaRPr lang="en-US" altLang="en-US" dirty="0"/>
          </a:p>
        </p:txBody>
      </p:sp>
    </p:spTree>
    <p:extLst>
      <p:ext uri="{BB962C8B-B14F-4D97-AF65-F5344CB8AC3E}">
        <p14:creationId xmlns:p14="http://schemas.microsoft.com/office/powerpoint/2010/main" val="29674332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2C3747E-4A86-4AF1-958D-8DFFE4F50B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DB0F078-7962-4726-B12B-A4CFF2A4F824}"/>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1D7DC865-E7B0-43A5-9D1D-B60A0E0B4C6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D6FFD137-7F78-47E8-9501-F8F986DD558C}"/>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190284A-80F1-4673-BA7B-5638B1CFD09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A1EED80-B50F-42D2-8E6E-EFAD61E5A48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84EC87B6-286A-4DBE-8218-CBF00178969C}" type="slidenum">
              <a:rPr lang="en-US" altLang="en-US"/>
              <a:pPr>
                <a:defRPr/>
              </a:pPr>
              <a:t>‹#›</a:t>
            </a:fld>
            <a:endParaRPr lang="en-US" altLang="en-US" dirty="0"/>
          </a:p>
        </p:txBody>
      </p:sp>
    </p:spTree>
    <p:extLst>
      <p:ext uri="{BB962C8B-B14F-4D97-AF65-F5344CB8AC3E}">
        <p14:creationId xmlns:p14="http://schemas.microsoft.com/office/powerpoint/2010/main" val="2919716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D91EE6A-8531-4FE3-BCA8-C5F461A8863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7D54F3D-875A-483C-9553-E21D3B1BAF7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5BF051-3145-4FDB-B8C9-0C61B1A2484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291738F7-51CF-4A9D-B527-257BDD5F928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26CAD12B-AAEB-4D69-ACE8-FDCE9B345A7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867A4D64-955B-4A9A-9CED-A95AD49A4660}"/>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03CEA36E-F80C-4E79-BFA8-0D474649E35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D47D1097-E7EF-4274-9F14-DCFCAD7E3439}" type="slidenum">
              <a:rPr lang="en-US" altLang="en-US"/>
              <a:pPr>
                <a:defRPr/>
              </a:pPr>
              <a:t>‹#›</a:t>
            </a:fld>
            <a:endParaRPr lang="en-US" altLang="en-US" dirty="0"/>
          </a:p>
        </p:txBody>
      </p:sp>
    </p:spTree>
    <p:extLst>
      <p:ext uri="{BB962C8B-B14F-4D97-AF65-F5344CB8AC3E}">
        <p14:creationId xmlns:p14="http://schemas.microsoft.com/office/powerpoint/2010/main" val="4168783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4C2E6A-A519-4920-A7DC-9F94D14D437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644FEF08-3BEB-422C-BFEC-7F7BAD5E7038}"/>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AADC862D-E8B8-41BB-955C-B0DA517D871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50E8FB6-30B6-4205-B840-A32BFFBBC7D9}"/>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42DB575-8F53-43D1-AD2D-C5B5DC917E23}"/>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9A5FD397-B14A-4F53-B22E-E18BC53F0384}" type="slidenum">
              <a:rPr lang="en-US" altLang="en-US"/>
              <a:pPr>
                <a:defRPr/>
              </a:pPr>
              <a:t>‹#›</a:t>
            </a:fld>
            <a:endParaRPr lang="en-US" altLang="en-US" dirty="0"/>
          </a:p>
        </p:txBody>
      </p:sp>
    </p:spTree>
    <p:extLst>
      <p:ext uri="{BB962C8B-B14F-4D97-AF65-F5344CB8AC3E}">
        <p14:creationId xmlns:p14="http://schemas.microsoft.com/office/powerpoint/2010/main" val="140010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C340F48-8E2E-4986-AA18-43C2D7F1EB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F65A698-380B-4DDC-A429-38F026A3BF66}"/>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D6CDD607-0A7B-4685-B645-A0F84087701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5F70ED42-3EF5-488A-B4D2-67C4DA252B55}" type="slidenum">
              <a:rPr lang="en-US" altLang="en-US"/>
              <a:pPr>
                <a:defRPr/>
              </a:pPr>
              <a:t>‹#›</a:t>
            </a:fld>
            <a:endParaRPr lang="en-US" altLang="en-US" dirty="0"/>
          </a:p>
        </p:txBody>
      </p:sp>
    </p:spTree>
    <p:extLst>
      <p:ext uri="{BB962C8B-B14F-4D97-AF65-F5344CB8AC3E}">
        <p14:creationId xmlns:p14="http://schemas.microsoft.com/office/powerpoint/2010/main" val="1936653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FF610F9-8D10-4F2D-9D3E-79FB859622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44CA136-44F3-4822-ABCD-5C7326712B2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F1BCFAA-608F-48CB-8F6F-A085C1E87A9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4ED7040F-ED33-476A-87F4-9BFA1137E14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7CCEA65B-FE8A-4830-AB4E-5364A32D041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55840D7D-DAFD-4DBB-B91C-1A04F7CBC609}"/>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D946A39-61BC-42D0-89DB-D85B3047750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8C285579-504F-4E07-B03A-D1CBDCBF196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cs typeface="Arial" charset="0"/>
              </a:defRPr>
            </a:lvl1pPr>
          </a:lstStyle>
          <a:p>
            <a:pPr>
              <a:defRPr/>
            </a:pPr>
            <a:fld id="{0DDDA1F2-CBBA-4CFF-B944-213688F54B91}" type="slidenum">
              <a:rPr lang="en-US" altLang="en-US"/>
              <a:pPr>
                <a:defRPr/>
              </a:pPr>
              <a:t>‹#›</a:t>
            </a:fld>
            <a:endParaRPr lang="en-US" altLang="en-US" dirty="0"/>
          </a:p>
        </p:txBody>
      </p:sp>
    </p:spTree>
    <p:extLst>
      <p:ext uri="{BB962C8B-B14F-4D97-AF65-F5344CB8AC3E}">
        <p14:creationId xmlns:p14="http://schemas.microsoft.com/office/powerpoint/2010/main" val="532434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75330A1-FF1B-4A78-8987-67BBA63D6E6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2C39B48-E93F-4E4F-BAB1-06ED4F68D23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663044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BBABC612-E079-46D7-975E-691AD43EB0F7}"/>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778DEAF3-EE5F-4A08-B87D-E36C5526CC9B}"/>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89664532"/>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E794768-4422-4418-985E-0EB08B70CBD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FAB7439-D853-43C3-9409-B49652BEA0F1}"/>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41DA541-3B14-476E-9985-D2C70838BD2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1AFCA31-7308-4479-9A79-6395A51DCE7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CB1C7098-0CD3-4370-AEEC-CCFD6CD58BD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810D7210-5689-417F-B043-C29B5D2B0D6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B4D4A111-7935-423A-A07E-90A34EFA1E5A}" type="slidenum">
              <a:rPr lang="en-US" altLang="en-US"/>
              <a:pPr>
                <a:defRPr/>
              </a:pPr>
              <a:t>‹#›</a:t>
            </a:fld>
            <a:endParaRPr lang="en-US" altLang="en-US" dirty="0"/>
          </a:p>
        </p:txBody>
      </p:sp>
    </p:spTree>
    <p:extLst>
      <p:ext uri="{BB962C8B-B14F-4D97-AF65-F5344CB8AC3E}">
        <p14:creationId xmlns:p14="http://schemas.microsoft.com/office/powerpoint/2010/main" val="24319901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53F602A-D8B1-45E0-9DF2-A060A4AE59A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B1D45B8-1ADE-4A94-8981-9CFBF512196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6BA0D1F-F646-477B-BA1F-4CE1F850BC9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91591B7D-C3A3-4711-A422-B4B3DF4C403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14F9FF06-1856-46F1-AE3D-8B4DD87490D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CD74C9A-E807-4255-874D-15ED9028B7C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01C2C52-0225-4EB5-8AF2-65581A8A156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2CD00EA-C717-4130-9F70-6B64D2A24AFC}" type="slidenum">
              <a:rPr lang="en-US" altLang="en-US"/>
              <a:pPr>
                <a:defRPr/>
              </a:pPr>
              <a:t>‹#›</a:t>
            </a:fld>
            <a:endParaRPr lang="en-US" altLang="en-US" dirty="0"/>
          </a:p>
        </p:txBody>
      </p:sp>
    </p:spTree>
    <p:extLst>
      <p:ext uri="{BB962C8B-B14F-4D97-AF65-F5344CB8AC3E}">
        <p14:creationId xmlns:p14="http://schemas.microsoft.com/office/powerpoint/2010/main" val="3602709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4515DE-0428-4819-9465-0C6AC05ACCC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B3FA3B0-8756-4FB0-AFF1-595C82CA6F6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86D743D-42F8-4455-ABC8-B06F9ACB8B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A00C63C-991B-4DAD-A417-52D28341976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ED81A19-31BE-4E00-BFAD-75B604E6A72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AE46B32C-AABD-4F87-A04F-42F5647CCA9C}" type="slidenum">
              <a:rPr lang="en-US" altLang="en-US"/>
              <a:pPr>
                <a:defRPr/>
              </a:pPr>
              <a:t>‹#›</a:t>
            </a:fld>
            <a:endParaRPr lang="en-US" altLang="en-US" dirty="0"/>
          </a:p>
        </p:txBody>
      </p:sp>
    </p:spTree>
    <p:extLst>
      <p:ext uri="{BB962C8B-B14F-4D97-AF65-F5344CB8AC3E}">
        <p14:creationId xmlns:p14="http://schemas.microsoft.com/office/powerpoint/2010/main" val="2671681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684198E-1AAE-43F7-BD05-8035081C77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CDAD5F5-644B-4A09-B4B0-766F66F73EBD}"/>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691D438B-0867-465A-A1ED-0BC743423F8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CA7CC91-332B-47F3-A4CC-5C8CF96BFFED}" type="slidenum">
              <a:rPr lang="en-US" altLang="en-US"/>
              <a:pPr>
                <a:defRPr/>
              </a:pPr>
              <a:t>‹#›</a:t>
            </a:fld>
            <a:endParaRPr lang="en-US" altLang="en-US" dirty="0"/>
          </a:p>
        </p:txBody>
      </p:sp>
    </p:spTree>
    <p:extLst>
      <p:ext uri="{BB962C8B-B14F-4D97-AF65-F5344CB8AC3E}">
        <p14:creationId xmlns:p14="http://schemas.microsoft.com/office/powerpoint/2010/main" val="27909648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4574FE3-C863-433D-898D-71E473CCB7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4818B4B-45C5-45F8-9074-4919503E83E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7BFFE61-E5AA-414B-811F-B929BE812A6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A6A6EEB-EF6B-4BBE-85AA-EB52B27E311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BDFA17F8-A9DA-4907-8240-9E0A5E46669C}"/>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77A2C58-8058-40C8-AF01-59EE2D477ED8}"/>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90A00BEF-3AE3-48BA-8154-1A1113FBC1A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36DEB9F-8D94-4FD5-9F32-31CAABE2917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4B1FBEF-0BCC-455A-9A44-488A374354F6}" type="slidenum">
              <a:rPr lang="en-US" altLang="en-US"/>
              <a:pPr>
                <a:defRPr/>
              </a:pPr>
              <a:t>‹#›</a:t>
            </a:fld>
            <a:endParaRPr lang="en-US" altLang="en-US" dirty="0"/>
          </a:p>
        </p:txBody>
      </p:sp>
    </p:spTree>
    <p:extLst>
      <p:ext uri="{BB962C8B-B14F-4D97-AF65-F5344CB8AC3E}">
        <p14:creationId xmlns:p14="http://schemas.microsoft.com/office/powerpoint/2010/main" val="17748805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B35CBBA-3C59-4B34-B618-95354FBAAF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A8B0373-FF3E-42DE-8707-FAD8B758884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D78204E0-1BD0-4504-AF73-0B88D8888FB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E0D12CCD-E9C0-4846-BB51-D975295E9628}"/>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44AEEED7-9206-4D09-89B5-EBA6C6BF98F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E2F48680-43D2-447C-912B-69EB88B9503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8FCB395-8C84-4AD0-802B-8DC48553E9F8}" type="slidenum">
              <a:rPr lang="en-US" altLang="en-US"/>
              <a:pPr>
                <a:defRPr/>
              </a:pPr>
              <a:t>‹#›</a:t>
            </a:fld>
            <a:endParaRPr lang="en-US" altLang="en-US" dirty="0"/>
          </a:p>
        </p:txBody>
      </p:sp>
    </p:spTree>
    <p:extLst>
      <p:ext uri="{BB962C8B-B14F-4D97-AF65-F5344CB8AC3E}">
        <p14:creationId xmlns:p14="http://schemas.microsoft.com/office/powerpoint/2010/main" val="25826768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A9C680B-C873-40B2-996E-34ED637112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B8F6823-2DB6-49E0-B720-AF21FA1B400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7F02CDD-A915-48EF-8D9C-C60DE4E4FF4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DB8D6B83-F074-4F97-8C91-44834864359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777E089A-F257-4B8F-AC5C-26FBFE9DC46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ABDE4D0-029E-4519-B9C0-A646B03DF80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E387375-DDF8-44E6-93C3-79F0E67D794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5844CA4-B744-4442-A28F-DE6A8FD10B74}" type="slidenum">
              <a:rPr lang="en-US" altLang="en-US"/>
              <a:pPr>
                <a:defRPr/>
              </a:pPr>
              <a:t>‹#›</a:t>
            </a:fld>
            <a:endParaRPr lang="en-US" altLang="en-US" dirty="0"/>
          </a:p>
        </p:txBody>
      </p:sp>
    </p:spTree>
    <p:extLst>
      <p:ext uri="{BB962C8B-B14F-4D97-AF65-F5344CB8AC3E}">
        <p14:creationId xmlns:p14="http://schemas.microsoft.com/office/powerpoint/2010/main" val="3778142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B2ECC9-B41C-49E0-8598-A9316F0C2DCF}"/>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103B024B-CF63-4A17-B51E-DCC83118F07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594BB6A6-A4EE-4E0C-9CDC-6B12705AD4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B937EFE-6170-4BC7-9DA2-5D485D0857BB}"/>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8B9717C1-5D9E-41F1-93D8-0C56DC7F308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5439B688-16CD-474A-B85E-F1B118E23C36}" type="slidenum">
              <a:rPr lang="en-US" altLang="en-US"/>
              <a:pPr>
                <a:defRPr/>
              </a:pPr>
              <a:t>‹#›</a:t>
            </a:fld>
            <a:endParaRPr lang="en-US" altLang="en-US" dirty="0"/>
          </a:p>
        </p:txBody>
      </p:sp>
    </p:spTree>
    <p:extLst>
      <p:ext uri="{BB962C8B-B14F-4D97-AF65-F5344CB8AC3E}">
        <p14:creationId xmlns:p14="http://schemas.microsoft.com/office/powerpoint/2010/main" val="41541392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EB9633B-D827-4329-A43E-83A4A7D7A93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B3B5E16-3B7B-4A59-A9BF-8283B6FFFD1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E10EDC6A-9343-4D09-875D-D37086BB8C1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A24B906-A8B4-474D-94C7-93C69198F5EE}" type="slidenum">
              <a:rPr lang="en-US" altLang="en-US"/>
              <a:pPr>
                <a:defRPr/>
              </a:pPr>
              <a:t>‹#›</a:t>
            </a:fld>
            <a:endParaRPr lang="en-US" altLang="en-US" dirty="0"/>
          </a:p>
        </p:txBody>
      </p:sp>
    </p:spTree>
    <p:extLst>
      <p:ext uri="{BB962C8B-B14F-4D97-AF65-F5344CB8AC3E}">
        <p14:creationId xmlns:p14="http://schemas.microsoft.com/office/powerpoint/2010/main" val="410577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D564C0F-4EA9-4C87-8376-571E91078920}"/>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00DED53-DEF3-4888-A6A5-0213DED807D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9795458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9F88D78-0299-4B9A-8544-622DA31230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FB84848-F15B-4817-89DB-0989563AFD3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BA57892-170A-4927-8034-4F4CE54076C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1CB09ED-6BC0-40C3-9DBE-F6FBF45D2A5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C940E508-BB0F-4BA2-8F98-B4EAEE7D326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7AE0618-8F6D-46A4-86BF-A75B9F7F60E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936A8CA-EE72-49AC-BF3C-D49C8271672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C97FD17-4ADE-48AB-B146-5461DF9B7CC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31E6FE5-0873-4C0E-B5FC-10364D9F3E3B}" type="slidenum">
              <a:rPr lang="en-US" altLang="en-US"/>
              <a:pPr>
                <a:defRPr/>
              </a:pPr>
              <a:t>‹#›</a:t>
            </a:fld>
            <a:endParaRPr lang="en-US" altLang="en-US" dirty="0"/>
          </a:p>
        </p:txBody>
      </p:sp>
    </p:spTree>
    <p:extLst>
      <p:ext uri="{BB962C8B-B14F-4D97-AF65-F5344CB8AC3E}">
        <p14:creationId xmlns:p14="http://schemas.microsoft.com/office/powerpoint/2010/main" val="28641894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65BDF0AE-9FBC-4F46-8422-5FCF8CF528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9562585-CA3D-4C61-98C5-9658FEBDEED6}"/>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4B002A67-51D2-467F-8A4A-9191817DAB7A}"/>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312F84E-C0CB-4A94-AA8D-0FD53034AF7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8B8C8272-4934-4167-9947-B1AC86001A1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48B96726-DEA4-437A-A069-5DDD8A334CA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A3D6C082-B694-43B7-B28F-12932795C9BB}" type="slidenum">
              <a:rPr lang="en-US" altLang="en-US"/>
              <a:pPr>
                <a:defRPr/>
              </a:pPr>
              <a:t>‹#›</a:t>
            </a:fld>
            <a:endParaRPr lang="en-US" altLang="en-US" dirty="0"/>
          </a:p>
        </p:txBody>
      </p:sp>
    </p:spTree>
    <p:extLst>
      <p:ext uri="{BB962C8B-B14F-4D97-AF65-F5344CB8AC3E}">
        <p14:creationId xmlns:p14="http://schemas.microsoft.com/office/powerpoint/2010/main" val="25501317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11FEF1A-8E12-4A5B-AAB4-AD37FC8CC28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3AC40B7-7E42-4DBC-8AF9-010A12DF2F5F}"/>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6050E27-FFAB-4A34-B929-2C3F525926A4}"/>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0D0F9B8B-D1EB-453A-9535-2594E963380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35D181AD-45C7-4473-860F-617D201EFDD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97C82E0B-2A3B-45A2-8575-55BECA0FEC72}"/>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E7E73FB6-A526-4B5C-988F-F7247E49AF8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6268ED3-828A-4BC1-AB2A-823537288E65}" type="slidenum">
              <a:rPr lang="en-US" altLang="en-US"/>
              <a:pPr>
                <a:defRPr/>
              </a:pPr>
              <a:t>‹#›</a:t>
            </a:fld>
            <a:endParaRPr lang="en-US" altLang="en-US" dirty="0"/>
          </a:p>
        </p:txBody>
      </p:sp>
    </p:spTree>
    <p:extLst>
      <p:ext uri="{BB962C8B-B14F-4D97-AF65-F5344CB8AC3E}">
        <p14:creationId xmlns:p14="http://schemas.microsoft.com/office/powerpoint/2010/main" val="7577081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05D0BD-FF26-493E-8F86-A5D54BDC36C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D15DCCFB-50D3-4774-A2AA-2B96321342B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0BEE8A91-5441-480B-89D7-D5401CE3AF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D33132A-8986-4FA1-8E6C-BC22AEE35EE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B8E82D2-F9D8-4765-9E3E-C167BE4CCC2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E8F27ED-380B-4502-8804-9A8F5E9E2872}" type="slidenum">
              <a:rPr lang="en-US" altLang="en-US"/>
              <a:pPr>
                <a:defRPr/>
              </a:pPr>
              <a:t>‹#›</a:t>
            </a:fld>
            <a:endParaRPr lang="en-US" altLang="en-US" dirty="0"/>
          </a:p>
        </p:txBody>
      </p:sp>
    </p:spTree>
    <p:extLst>
      <p:ext uri="{BB962C8B-B14F-4D97-AF65-F5344CB8AC3E}">
        <p14:creationId xmlns:p14="http://schemas.microsoft.com/office/powerpoint/2010/main" val="40872317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83FA0500-0547-47BA-87C8-6165EE91B84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6012E94-740B-4D47-BCC8-EC6F4CC2667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064AD1A-4AF0-419C-94A4-326495AD7238}"/>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E4EAF1D-6C09-44E9-99C4-3CB52C815381}" type="slidenum">
              <a:rPr lang="en-US" altLang="en-US"/>
              <a:pPr>
                <a:defRPr/>
              </a:pPr>
              <a:t>‹#›</a:t>
            </a:fld>
            <a:endParaRPr lang="en-US" altLang="en-US" dirty="0"/>
          </a:p>
        </p:txBody>
      </p:sp>
    </p:spTree>
    <p:extLst>
      <p:ext uri="{BB962C8B-B14F-4D97-AF65-F5344CB8AC3E}">
        <p14:creationId xmlns:p14="http://schemas.microsoft.com/office/powerpoint/2010/main" val="34516940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2C3CBB2-3AD5-4AC5-9D84-00DE701DCB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C60146A-601F-4175-BE09-CA4DF645AC8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03570BD-64D1-411D-833A-80E33C866EA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26AEDFB4-C594-4CD1-9C57-1F662BDF43D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12956AA-1311-426C-B8E6-67FB3A2FA1C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BEE42BE-EA8F-40D0-92B3-D8FE8D8473D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6364E5D-2BD9-433A-B4DF-93E885E7E8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C543DA9B-39D0-465A-B579-40BCE2E6805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A7EE727E-7DD6-43D8-8CEA-8DE119881B4D}" type="slidenum">
              <a:rPr lang="en-US" altLang="en-US"/>
              <a:pPr>
                <a:defRPr/>
              </a:pPr>
              <a:t>‹#›</a:t>
            </a:fld>
            <a:endParaRPr lang="en-US" altLang="en-US" dirty="0"/>
          </a:p>
        </p:txBody>
      </p:sp>
    </p:spTree>
    <p:extLst>
      <p:ext uri="{BB962C8B-B14F-4D97-AF65-F5344CB8AC3E}">
        <p14:creationId xmlns:p14="http://schemas.microsoft.com/office/powerpoint/2010/main" val="42539005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68699D25-1C35-49B0-ACC7-ABAC4A9EE3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FF878D6-7703-4056-988F-3600568BDB12}"/>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647E3CD-0E08-4ECF-94E6-90D9E3B32CBF}"/>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E8E5F6C2-31F8-4FA1-B957-E635104FC8FC}"/>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C0CB4357-7138-4264-9823-5E803715AD8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49D0ED62-3F75-4191-8991-B2368BE103E2}"/>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C763761-2D8C-4546-A9FA-E0D76975133F}" type="slidenum">
              <a:rPr lang="en-US" altLang="en-US"/>
              <a:pPr>
                <a:defRPr/>
              </a:pPr>
              <a:t>‹#›</a:t>
            </a:fld>
            <a:endParaRPr lang="en-US" altLang="en-US" dirty="0"/>
          </a:p>
        </p:txBody>
      </p:sp>
    </p:spTree>
    <p:extLst>
      <p:ext uri="{BB962C8B-B14F-4D97-AF65-F5344CB8AC3E}">
        <p14:creationId xmlns:p14="http://schemas.microsoft.com/office/powerpoint/2010/main" val="5469252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6A289C3-F543-4AD7-8384-F407BA9B5DA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90A8F1A-B401-4BD6-8FA9-B174A4BB2AC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E81A92-54A3-4C55-9D28-196DF229EFD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C689DFA-05AF-4D3A-9037-6A2F28552DD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2F54ED13-CB29-4EF0-BEA5-3564ED6312E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A5FC3AE-2B67-43D7-8F8E-63E475873AB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9C9A6F63-539A-400E-8359-15F2B81FD4C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A579B3D-C90E-498B-8AFD-24CC6B4D3596}" type="slidenum">
              <a:rPr lang="en-US" altLang="en-US"/>
              <a:pPr>
                <a:defRPr/>
              </a:pPr>
              <a:t>‹#›</a:t>
            </a:fld>
            <a:endParaRPr lang="en-US" altLang="en-US" dirty="0"/>
          </a:p>
        </p:txBody>
      </p:sp>
    </p:spTree>
    <p:extLst>
      <p:ext uri="{BB962C8B-B14F-4D97-AF65-F5344CB8AC3E}">
        <p14:creationId xmlns:p14="http://schemas.microsoft.com/office/powerpoint/2010/main" val="6401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784EAE-170C-4C0F-BD72-79D2F1EA306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506A5C1C-6BEF-4793-889C-E2552C0F0F2A}"/>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D3BBF2C2-CE00-4676-ABC0-EF25B2DCBC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1A4DD93-2548-4EF0-88C2-1A4C01AD25A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B404C48-6FA4-479E-B042-29D2CF21EB5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158B91D-096B-435E-B532-390EC8E9D062}" type="slidenum">
              <a:rPr lang="en-US" altLang="en-US"/>
              <a:pPr>
                <a:defRPr/>
              </a:pPr>
              <a:t>‹#›</a:t>
            </a:fld>
            <a:endParaRPr lang="en-US" altLang="en-US" dirty="0"/>
          </a:p>
        </p:txBody>
      </p:sp>
    </p:spTree>
    <p:extLst>
      <p:ext uri="{BB962C8B-B14F-4D97-AF65-F5344CB8AC3E}">
        <p14:creationId xmlns:p14="http://schemas.microsoft.com/office/powerpoint/2010/main" val="41836905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AC0ABAB-6FF8-4C6C-BC75-6CF48069AB8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CD86A0F-5B70-4248-92F1-415363ACA52D}"/>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B57896C-3AF2-4BB1-832F-14A6BD665E3F}"/>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1603E26C-8984-4758-AB6E-36BD00327C8C}" type="slidenum">
              <a:rPr lang="en-US" altLang="en-US"/>
              <a:pPr>
                <a:defRPr/>
              </a:pPr>
              <a:t>‹#›</a:t>
            </a:fld>
            <a:endParaRPr lang="en-US" altLang="en-US" dirty="0"/>
          </a:p>
        </p:txBody>
      </p:sp>
    </p:spTree>
    <p:extLst>
      <p:ext uri="{BB962C8B-B14F-4D97-AF65-F5344CB8AC3E}">
        <p14:creationId xmlns:p14="http://schemas.microsoft.com/office/powerpoint/2010/main" val="399817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923D58FE-B77E-4E87-B2FD-E4C9B87E958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B1239B8-2909-4A3C-8D67-695AB324171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624219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99340C5-9D0A-49BF-BB55-89A8F6F167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7B6D37D-C616-4DDC-8E33-01EFB8B354F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F6A83E1-C8C6-4494-AD29-F7EA4919CA5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8A4F7F85-18FB-43DC-B463-F1155105032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0D78DF44-C517-4717-8152-1E85B10623F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3BC9F55-AE23-4CD0-B0E1-CB6BAB598B8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6D20CDF-AD83-4361-BDA2-7155CC8950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51B780F-7833-4196-8357-F8481DEFE599}"/>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8D56A26-7738-477B-A0C8-8AA8A237E2F8}" type="slidenum">
              <a:rPr lang="en-US" altLang="en-US"/>
              <a:pPr>
                <a:defRPr/>
              </a:pPr>
              <a:t>‹#›</a:t>
            </a:fld>
            <a:endParaRPr lang="en-US" altLang="en-US" dirty="0"/>
          </a:p>
        </p:txBody>
      </p:sp>
    </p:spTree>
    <p:extLst>
      <p:ext uri="{BB962C8B-B14F-4D97-AF65-F5344CB8AC3E}">
        <p14:creationId xmlns:p14="http://schemas.microsoft.com/office/powerpoint/2010/main" val="16964752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640DF5B-BFF0-42CF-8BB7-B1198E13B65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3106416-DD38-4816-8C65-890B8BCE37D5}"/>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020672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2504269-9E30-4401-AF37-D962F3B6558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56D2D8D-A536-4CD2-A815-4BF54C623BD4}"/>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861738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2615AF4-C7F8-46A4-9CB0-9218773A8D50}"/>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D032298-EC22-47B3-8064-40FF8CCE311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870134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BAED1E2-CC7D-4781-9315-5362672940C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F946E76-F5DF-4296-8EFB-42D630EFAC5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02363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4D9F9CC-38AD-4997-9163-8F422C5DFE2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99537485"/>
      </p:ext>
    </p:extLst>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106E60F-A71F-4B5A-9C8A-E7ED618EBA8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1085130"/>
      </p:ext>
    </p:extLst>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3EC875-CDFB-414D-AE0B-3310AF9A986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6175297"/>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F410405D-AE9F-470D-AC9F-AB60ABE2177D}"/>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D0520D39-4F27-42D7-ABEB-B41837A717C1}"/>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05344451"/>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059790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0BC2643-505F-4C33-A3CD-A568CFBAFAE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59225698"/>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36005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91631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672096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334494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37774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61197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51758085"/>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82857989"/>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879566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02335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45A3F8-5319-4414-B0E5-3D4D346B525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21111021"/>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906830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640625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027040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120846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207793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6757822"/>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4C796C23-B60E-43A0-8925-46AB99FF3BD8}"/>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3494799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C011BEE-ADC3-466E-89DA-44E1D85722E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1624290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E173032-63D5-4CE2-8434-76904C7D6A3C}"/>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7818534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DD3C942-95D0-4B3E-B5F8-9C151B62307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904089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843DA9E-0E26-4BB4-8DD4-D2A84697BB5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68874523"/>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9564591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669648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3584792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A312686-2D22-4FAB-97F2-F617AF4B481F}"/>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776256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DA5765AB-8C46-4225-8321-F89C1917AF0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254453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FA02B88-7582-46E9-BA11-598D44BC5488}"/>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920420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62B1A45-5C47-4492-906A-F9A2B851FC3B}"/>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568505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9823796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216814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76897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92C07A80-5B5F-4DA9-B0FE-BA88BA336C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ABF9CF9-7A1E-44A1-BD90-E1CF9185D67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BC334504-2942-44E7-A8A1-B69F60F6A91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69F7D067-894D-4824-BF2F-1442045D287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824A6DB-8959-4F26-947F-C4D12718D6F9}"/>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cs typeface="Arial" charset="0"/>
              </a:defRPr>
            </a:lvl1pPr>
          </a:lstStyle>
          <a:p>
            <a:pPr>
              <a:defRPr/>
            </a:pPr>
            <a:fld id="{25599CC3-5AAE-4E3F-8ADD-9AED36D73B97}" type="slidenum">
              <a:rPr lang="en-US" altLang="en-US"/>
              <a:pPr>
                <a:defRPr/>
              </a:pPr>
              <a:t>‹#›</a:t>
            </a:fld>
            <a:endParaRPr lang="en-US" altLang="en-US" dirty="0"/>
          </a:p>
        </p:txBody>
      </p:sp>
    </p:spTree>
    <p:extLst>
      <p:ext uri="{BB962C8B-B14F-4D97-AF65-F5344CB8AC3E}">
        <p14:creationId xmlns:p14="http://schemas.microsoft.com/office/powerpoint/2010/main" val="29614129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127765175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4D714DE-0A4D-48FD-92AB-071479212791}"/>
              </a:ext>
            </a:extLst>
          </p:cNvPr>
          <p:cNvSpPr txBox="1">
            <a:spLocks/>
          </p:cNvSpPr>
          <p:nvPr userDrawn="1"/>
        </p:nvSpPr>
        <p:spPr>
          <a:xfrm>
            <a:off x="0" y="6648450"/>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A6B5C9AC-30E7-42D4-889A-363185233FB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E79CC4C6-F4C4-4494-AEBB-C47FAE71582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095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0E1E239-591E-4AB8-9B23-DA5F6C968405}"/>
              </a:ext>
            </a:extLst>
          </p:cNvPr>
          <p:cNvSpPr>
            <a:spLocks noGrp="1"/>
          </p:cNvSpPr>
          <p:nvPr>
            <p:ph type="title"/>
          </p:nvPr>
        </p:nvSpPr>
        <p:spPr>
          <a:xfrm>
            <a:off x="457200" y="339768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2312520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A82E3AF4-2355-4B76-AEDB-AC344EA8626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54399235"/>
      </p:ext>
    </p:extLst>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0E39D64-1CE2-4713-8DDB-B3D2EBCC1E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397A756F-B89B-4324-9B23-328103A85980}"/>
              </a:ext>
            </a:extLst>
          </p:cNvPr>
          <p:cNvPicPr>
            <a:picLocks noChangeAspect="1"/>
          </p:cNvPicPr>
          <p:nvPr userDrawn="1"/>
        </p:nvPicPr>
        <p:blipFill>
          <a:blip r:embed="rId3">
            <a:extLst>
              <a:ext uri="{28A0092B-C50C-407E-A947-70E740481C1C}">
                <a14:useLocalDpi xmlns:a14="http://schemas.microsoft.com/office/drawing/2010/main" val="0"/>
              </a:ext>
            </a:extLst>
          </a:blip>
          <a:srcRect b="46022"/>
          <a:stretch>
            <a:fillRect/>
          </a:stretch>
        </p:blipFill>
        <p:spPr bwMode="auto">
          <a:xfrm>
            <a:off x="1546225" y="1417638"/>
            <a:ext cx="605155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5862" y="41529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549195903"/>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9EF07D0F-6CD2-4DDB-9484-5529039E311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1364945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13213F23-65B2-4807-AF0A-80F31CAD66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720215580"/>
      </p:ext>
    </p:extLst>
  </p:cSld>
  <p:clrMapOvr>
    <a:masterClrMapping/>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CE46969C-C7F8-4E5D-AA5B-686EBE99A7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173180401"/>
      </p:ext>
    </p:extLst>
  </p:cSld>
  <p:clrMapOvr>
    <a:masterClrMapping/>
  </p:clrMapOvr>
  <p:transition spd="slow"/>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D2D0DE38-C85F-4272-B00A-A911FC3AB14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301279670"/>
      </p:ext>
    </p:extLst>
  </p:cSld>
  <p:clrMapOvr>
    <a:masterClrMapping/>
  </p:clrMapOvr>
  <p:transition spd="slow"/>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DB45DDF-628C-4F47-BD36-664EBF30EC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499906822"/>
      </p:ext>
    </p:extLst>
  </p:cSld>
  <p:clrMapOvr>
    <a:masterClrMapping/>
  </p:clrMapOvr>
  <p:transition spd="slow"/>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3A59B4A-63A3-4111-BD27-A2CC222CEE1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435812701"/>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D1B0DF4-BA93-4A7B-ABF6-EF64DFD560C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FE8AF477-E0A4-41C8-AEB0-36B483EAFB9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92F4B6C-FDD6-412F-BFC7-530BDE82612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75DC17EF-CA6E-4C80-9883-15BADF74EC59}"/>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cs typeface="Arial" charset="0"/>
              </a:defRPr>
            </a:lvl1pPr>
          </a:lstStyle>
          <a:p>
            <a:pPr>
              <a:defRPr/>
            </a:pPr>
            <a:fld id="{2DC567A3-FBAA-482B-89A8-EC15C2D887D1}" type="slidenum">
              <a:rPr lang="en-US" altLang="en-US"/>
              <a:pPr>
                <a:defRPr/>
              </a:pPr>
              <a:t>‹#›</a:t>
            </a:fld>
            <a:endParaRPr lang="en-US" altLang="en-US" dirty="0"/>
          </a:p>
        </p:txBody>
      </p:sp>
    </p:spTree>
    <p:extLst>
      <p:ext uri="{BB962C8B-B14F-4D97-AF65-F5344CB8AC3E}">
        <p14:creationId xmlns:p14="http://schemas.microsoft.com/office/powerpoint/2010/main" val="110485735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70755FA-9DDB-4C7D-9AB2-B860437CE2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97082054"/>
      </p:ext>
    </p:extLst>
  </p:cSld>
  <p:clrMapOvr>
    <a:masterClrMapping/>
  </p:clrMapOvr>
  <p:transition spd="slow"/>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377129EF-51A3-4C50-BE23-3AC238403A5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60863008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8.png"/><Relationship Id="rId4" Type="http://schemas.openxmlformats.org/officeDocument/2006/relationships/slideLayout" Target="../slideLayouts/slideLayout4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3.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10" Type="http://schemas.openxmlformats.org/officeDocument/2006/relationships/theme" Target="../theme/theme4.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65663279-0FE7-4D5A-81E8-3954040427D9}"/>
              </a:ext>
            </a:extLst>
          </p:cNvPr>
          <p:cNvPicPr>
            <a:picLocks noChangeAspect="1"/>
          </p:cNvPicPr>
          <p:nvPr userDrawn="1"/>
        </p:nvPicPr>
        <p:blipFill>
          <a:blip r:embed="rId4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8D6E5434-2BB0-488C-B334-78D779C55DB3}"/>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5E194AC7-4E78-48E2-8AF5-6D74929BDB1C}"/>
              </a:ext>
            </a:extLst>
          </p:cNvPr>
          <p:cNvPicPr>
            <a:picLocks noChangeAspect="1"/>
          </p:cNvPicPr>
          <p:nvPr userDrawn="1"/>
        </p:nvPicPr>
        <p:blipFill>
          <a:blip r:embed="rId4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18" r:id="rId1"/>
    <p:sldLayoutId id="2147486019" r:id="rId2"/>
    <p:sldLayoutId id="2147486020" r:id="rId3"/>
    <p:sldLayoutId id="2147486021" r:id="rId4"/>
    <p:sldLayoutId id="2147486022" r:id="rId5"/>
    <p:sldLayoutId id="2147486023" r:id="rId6"/>
    <p:sldLayoutId id="2147486024" r:id="rId7"/>
    <p:sldLayoutId id="2147486025" r:id="rId8"/>
    <p:sldLayoutId id="2147486026" r:id="rId9"/>
    <p:sldLayoutId id="2147486027" r:id="rId10"/>
    <p:sldLayoutId id="2147486028" r:id="rId11"/>
    <p:sldLayoutId id="2147486029" r:id="rId12"/>
    <p:sldLayoutId id="2147486030" r:id="rId13"/>
    <p:sldLayoutId id="2147486031" r:id="rId14"/>
    <p:sldLayoutId id="2147486032" r:id="rId15"/>
    <p:sldLayoutId id="2147486033" r:id="rId16"/>
    <p:sldLayoutId id="2147486034" r:id="rId17"/>
    <p:sldLayoutId id="2147486035" r:id="rId18"/>
    <p:sldLayoutId id="2147486036" r:id="rId19"/>
    <p:sldLayoutId id="2147486037" r:id="rId20"/>
    <p:sldLayoutId id="2147486038" r:id="rId21"/>
    <p:sldLayoutId id="2147486039" r:id="rId22"/>
    <p:sldLayoutId id="2147486040" r:id="rId23"/>
    <p:sldLayoutId id="2147486041" r:id="rId24"/>
    <p:sldLayoutId id="2147486042" r:id="rId25"/>
    <p:sldLayoutId id="2147486043" r:id="rId26"/>
    <p:sldLayoutId id="2147486044" r:id="rId27"/>
    <p:sldLayoutId id="2147486045" r:id="rId28"/>
    <p:sldLayoutId id="2147486046" r:id="rId29"/>
    <p:sldLayoutId id="2147486047" r:id="rId30"/>
    <p:sldLayoutId id="2147486048" r:id="rId31"/>
    <p:sldLayoutId id="2147486049" r:id="rId32"/>
    <p:sldLayoutId id="2147486050" r:id="rId33"/>
    <p:sldLayoutId id="2147486051" r:id="rId34"/>
    <p:sldLayoutId id="2147486052" r:id="rId35"/>
    <p:sldLayoutId id="2147486053" r:id="rId36"/>
    <p:sldLayoutId id="2147486054" r:id="rId37"/>
    <p:sldLayoutId id="2147486055" r:id="rId38"/>
    <p:sldLayoutId id="2147486056" r:id="rId39"/>
    <p:sldLayoutId id="2147486057" r:id="rId4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3010" name="MH Logo" descr="Logo: McGraw-Hill Education">
            <a:extLst>
              <a:ext uri="{FF2B5EF4-FFF2-40B4-BE49-F238E27FC236}">
                <a16:creationId xmlns:a16="http://schemas.microsoft.com/office/drawing/2014/main" id="{4D3B4B36-032A-4050-85DB-5ADB175C871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MH Tagline" descr="Tag line: Because learning changes everything™">
            <a:extLst>
              <a:ext uri="{FF2B5EF4-FFF2-40B4-BE49-F238E27FC236}">
                <a16:creationId xmlns:a16="http://schemas.microsoft.com/office/drawing/2014/main" id="{5DA51C42-DD68-4482-9D0C-8DC927CA0BE5}"/>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058" r:id="rId1"/>
    <p:sldLayoutId id="2147486059" r:id="rId2"/>
    <p:sldLayoutId id="2147486060" r:id="rId3"/>
    <p:sldLayoutId id="2147486061" r:id="rId4"/>
    <p:sldLayoutId id="2147486062" r:id="rId5"/>
    <p:sldLayoutId id="2147486063" r:id="rId6"/>
    <p:sldLayoutId id="2147486064"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2012AEDE-DBA0-41D8-8CB8-535E5CE10C08}"/>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065" r:id="rId1"/>
    <p:sldLayoutId id="2147485998" r:id="rId2"/>
    <p:sldLayoutId id="2147485999" r:id="rId3"/>
    <p:sldLayoutId id="2147486000" r:id="rId4"/>
    <p:sldLayoutId id="2147486001" r:id="rId5"/>
    <p:sldLayoutId id="2147486002" r:id="rId6"/>
    <p:sldLayoutId id="2147486003" r:id="rId7"/>
    <p:sldLayoutId id="2147486004" r:id="rId8"/>
    <p:sldLayoutId id="2147486066"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C5BF18E3-34FF-4570-93CA-4974E7275C48}"/>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6C145F57-76A9-499F-8FF6-C0345533D67B}"/>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6067" r:id="rId1"/>
    <p:sldLayoutId id="2147486005" r:id="rId2"/>
    <p:sldLayoutId id="2147486006" r:id="rId3"/>
    <p:sldLayoutId id="2147486007" r:id="rId4"/>
    <p:sldLayoutId id="2147486008" r:id="rId5"/>
    <p:sldLayoutId id="2147486009" r:id="rId6"/>
    <p:sldLayoutId id="2147486010" r:id="rId7"/>
    <p:sldLayoutId id="2147486011" r:id="rId8"/>
    <p:sldLayoutId id="2147486068"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4C4A7169-F154-4EA5-A535-83671711AE33}"/>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6069" r:id="rId1"/>
    <p:sldLayoutId id="2147486070" r:id="rId2"/>
    <p:sldLayoutId id="2147486071" r:id="rId3"/>
    <p:sldLayoutId id="2147486072" r:id="rId4"/>
    <p:sldLayoutId id="2147486012" r:id="rId5"/>
    <p:sldLayoutId id="2147486013" r:id="rId6"/>
    <p:sldLayoutId id="2147486014"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80B3EC30-276E-4DB4-96FE-E5B93789FE63}"/>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F2ACE537-3A75-42EA-B06A-F5E20D29DDB1}"/>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6073" r:id="rId1"/>
    <p:sldLayoutId id="2147486074" r:id="rId2"/>
    <p:sldLayoutId id="2147486075" r:id="rId3"/>
    <p:sldLayoutId id="2147486076" r:id="rId4"/>
    <p:sldLayoutId id="2147486015" r:id="rId5"/>
    <p:sldLayoutId id="2147486016" r:id="rId6"/>
    <p:sldLayoutId id="2147486017"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A3BC0A89-310B-4347-8A0E-6B9DEB8F90FB}"/>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6088" r:id="rId1"/>
    <p:sldLayoutId id="2147486077" r:id="rId2"/>
    <p:sldLayoutId id="2147486078" r:id="rId3"/>
    <p:sldLayoutId id="2147486079" r:id="rId4"/>
    <p:sldLayoutId id="2147486080" r:id="rId5"/>
    <p:sldLayoutId id="2147486081" r:id="rId6"/>
    <p:sldLayoutId id="2147486082" r:id="rId7"/>
    <p:sldLayoutId id="2147486083" r:id="rId8"/>
    <p:sldLayoutId id="2147486084" r:id="rId9"/>
    <p:sldLayoutId id="2147486085" r:id="rId10"/>
    <p:sldLayoutId id="2147486086" r:id="rId11"/>
    <p:sldLayoutId id="2147486087"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8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1.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xml"/><Relationship Id="rId1" Type="http://schemas.openxmlformats.org/officeDocument/2006/relationships/slideLayout" Target="../slideLayouts/slideLayout8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NGEwG62Q1UQ" TargetMode="External"/><Relationship Id="rId2" Type="http://schemas.openxmlformats.org/officeDocument/2006/relationships/notesSlide" Target="../notesSlides/notesSlide7.xml"/><Relationship Id="rId1" Type="http://schemas.openxmlformats.org/officeDocument/2006/relationships/slideLayout" Target="../slideLayouts/slideLayout8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JJRy82i8e5Q" TargetMode="External"/><Relationship Id="rId2" Type="http://schemas.openxmlformats.org/officeDocument/2006/relationships/notesSlide" Target="../notesSlides/notesSlide8.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8JSLsztzeJs&amp;feature=player_embedded" TargetMode="External"/><Relationship Id="rId2" Type="http://schemas.openxmlformats.org/officeDocument/2006/relationships/notesSlide" Target="../notesSlides/notesSlide9.xml"/><Relationship Id="rId1" Type="http://schemas.openxmlformats.org/officeDocument/2006/relationships/slideLayout" Target="../slideLayouts/slideLayout82.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X4G4yUYqEVU" TargetMode="External"/><Relationship Id="rId2" Type="http://schemas.openxmlformats.org/officeDocument/2006/relationships/notesSlide" Target="../notesSlides/notesSlide10.xml"/><Relationship Id="rId1" Type="http://schemas.openxmlformats.org/officeDocument/2006/relationships/slideLayout" Target="../slideLayouts/slideLayout82.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ydh_TXrkj54" TargetMode="External"/><Relationship Id="rId2" Type="http://schemas.openxmlformats.org/officeDocument/2006/relationships/notesSlide" Target="../notesSlides/notesSlide11.xml"/><Relationship Id="rId1" Type="http://schemas.openxmlformats.org/officeDocument/2006/relationships/slideLayout" Target="../slideLayouts/slideLayout8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ZkEtMReUSXA" TargetMode="External"/><Relationship Id="rId2" Type="http://schemas.openxmlformats.org/officeDocument/2006/relationships/notesSlide" Target="../notesSlides/notesSlide12.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JHzm0YSQmSU" TargetMode="External"/><Relationship Id="rId2" Type="http://schemas.openxmlformats.org/officeDocument/2006/relationships/notesSlide" Target="../notesSlides/notesSlide13.xml"/><Relationship Id="rId1" Type="http://schemas.openxmlformats.org/officeDocument/2006/relationships/slideLayout" Target="../slideLayouts/slideLayout8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8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C68FD79-6958-A648-B2F8-4D7F0FC6F183}"/>
              </a:ext>
            </a:extLst>
          </p:cNvPr>
          <p:cNvSpPr>
            <a:spLocks noGrp="1"/>
          </p:cNvSpPr>
          <p:nvPr>
            <p:ph type="body" sz="quarter" idx="10"/>
          </p:nvPr>
        </p:nvSpPr>
        <p:spPr/>
        <p:txBody>
          <a:bodyPr/>
          <a:lstStyle/>
          <a:p>
            <a:r>
              <a:rPr lang="en-US" dirty="0"/>
              <a:t>CHAPTER 8</a:t>
            </a:r>
          </a:p>
        </p:txBody>
      </p:sp>
      <p:sp>
        <p:nvSpPr>
          <p:cNvPr id="4" name="Text Placeholder 3">
            <a:extLst>
              <a:ext uri="{FF2B5EF4-FFF2-40B4-BE49-F238E27FC236}">
                <a16:creationId xmlns:a16="http://schemas.microsoft.com/office/drawing/2014/main" id="{DC5F55E3-3CAF-CE45-99B5-1B44691016D1}"/>
              </a:ext>
            </a:extLst>
          </p:cNvPr>
          <p:cNvSpPr>
            <a:spLocks noGrp="1"/>
          </p:cNvSpPr>
          <p:nvPr>
            <p:ph type="body" sz="quarter" idx="11"/>
          </p:nvPr>
        </p:nvSpPr>
        <p:spPr>
          <a:xfrm>
            <a:off x="5486400" y="6551064"/>
            <a:ext cx="3581400" cy="78336"/>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
        <p:nvSpPr>
          <p:cNvPr id="5" name="Text Placeholder 4">
            <a:extLst>
              <a:ext uri="{FF2B5EF4-FFF2-40B4-BE49-F238E27FC236}">
                <a16:creationId xmlns:a16="http://schemas.microsoft.com/office/drawing/2014/main" id="{DBD56A73-886A-9D48-A84D-9AE21647B3CE}"/>
              </a:ext>
            </a:extLst>
          </p:cNvPr>
          <p:cNvSpPr>
            <a:spLocks noGrp="1"/>
          </p:cNvSpPr>
          <p:nvPr>
            <p:ph type="body" sz="quarter" idx="12"/>
          </p:nvPr>
        </p:nvSpPr>
        <p:spPr>
          <a:xfrm>
            <a:off x="5321554" y="2817908"/>
            <a:ext cx="3733800" cy="1616678"/>
          </a:xfrm>
        </p:spPr>
        <p:txBody>
          <a:bodyPr/>
          <a:lstStyle/>
          <a:p>
            <a:r>
              <a:rPr lang="en-US" dirty="0"/>
              <a:t>Corporate Strategy: Vertical Integration and Diversification</a:t>
            </a:r>
          </a:p>
        </p:txBody>
      </p:sp>
      <p:sp>
        <p:nvSpPr>
          <p:cNvPr id="6" name="Text Placeholder 5">
            <a:extLst>
              <a:ext uri="{FF2B5EF4-FFF2-40B4-BE49-F238E27FC236}">
                <a16:creationId xmlns:a16="http://schemas.microsoft.com/office/drawing/2014/main" id="{487EBFB2-F1C9-7D42-87BA-121A6FBAA8B1}"/>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5BABB295-F830-2943-A2E6-81D5F993E3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443"/>
            <a:ext cx="5175504" cy="6514621"/>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18A2D86D-B943-4306-A6B8-352EF54D1393}"/>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cs typeface="Arial" panose="020B0604020202020204" pitchFamily="34" charset="0"/>
              </a:rPr>
              <a:t>Executives Make Important Choices </a:t>
            </a:r>
            <a:br>
              <a:rPr lang="en-US" altLang="en-US" sz="2800" dirty="0">
                <a:cs typeface="Arial" panose="020B0604020202020204" pitchFamily="34" charset="0"/>
              </a:rPr>
            </a:br>
            <a:r>
              <a:rPr lang="en-US" altLang="en-US" sz="2800" dirty="0">
                <a:cs typeface="Arial" panose="020B0604020202020204" pitchFamily="34" charset="0"/>
              </a:rPr>
              <a:t>Along Three Dimensions</a:t>
            </a:r>
          </a:p>
        </p:txBody>
      </p:sp>
      <p:sp>
        <p:nvSpPr>
          <p:cNvPr id="90114" name="Content Placeholder 2">
            <a:extLst>
              <a:ext uri="{FF2B5EF4-FFF2-40B4-BE49-F238E27FC236}">
                <a16:creationId xmlns:a16="http://schemas.microsoft.com/office/drawing/2014/main" id="{7D6FFFD0-60C0-4D23-BEBE-D1ED559F6E3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Degree of vertical integration</a:t>
            </a:r>
          </a:p>
          <a:p>
            <a:pPr lvl="1"/>
            <a:r>
              <a:rPr lang="en-US" altLang="en-US" dirty="0">
                <a:ea typeface="ヒラギノ角ゴ Pro W3" pitchFamily="122" charset="-128"/>
              </a:rPr>
              <a:t>In what stages of the industry value chain to participate.</a:t>
            </a:r>
          </a:p>
          <a:p>
            <a:r>
              <a:rPr lang="en-US" altLang="en-US" dirty="0">
                <a:ea typeface="ヒラギノ角ゴ Pro W3" pitchFamily="122" charset="-128"/>
              </a:rPr>
              <a:t>Type of diversification</a:t>
            </a:r>
          </a:p>
          <a:p>
            <a:pPr lvl="1"/>
            <a:r>
              <a:rPr lang="en-US" altLang="en-US" dirty="0">
                <a:ea typeface="ヒラギノ角ゴ Pro W3" pitchFamily="122" charset="-128"/>
              </a:rPr>
              <a:t>What range of products and services to offer</a:t>
            </a:r>
          </a:p>
          <a:p>
            <a:r>
              <a:rPr lang="en-US" altLang="en-US" dirty="0">
                <a:ea typeface="ヒラギノ角ゴ Pro W3" pitchFamily="122" charset="-128"/>
              </a:rPr>
              <a:t>The geographic scope</a:t>
            </a:r>
          </a:p>
          <a:p>
            <a:pPr lvl="1"/>
            <a:r>
              <a:rPr lang="en-US" altLang="en-US" dirty="0">
                <a:ea typeface="ヒラギノ角ゴ Pro W3" pitchFamily="122" charset="-128"/>
              </a:rPr>
              <a:t>Where to compete</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57BF51A9-1380-4A66-84DE-C71CB7AE4081}"/>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IN" altLang="en-US" sz="2800" dirty="0">
                <a:cs typeface="Arial" panose="020B0604020202020204" pitchFamily="34" charset="0"/>
              </a:rPr>
              <a:t>Exhibit 8.13 Dynamic Corporate Strategy: </a:t>
            </a:r>
            <a:br>
              <a:rPr lang="en-IN" altLang="en-US" sz="2800" dirty="0">
                <a:cs typeface="Arial" panose="020B0604020202020204" pitchFamily="34" charset="0"/>
              </a:rPr>
            </a:br>
            <a:r>
              <a:rPr lang="en-IN" altLang="en-US" sz="2800" dirty="0">
                <a:cs typeface="Arial" panose="020B0604020202020204" pitchFamily="34" charset="0"/>
              </a:rPr>
              <a:t>Nike vs. Adidas</a:t>
            </a:r>
            <a:endParaRPr lang="en-US" altLang="en-US" sz="2800" dirty="0">
              <a:cs typeface="Arial" panose="020B0604020202020204" pitchFamily="34" charset="0"/>
            </a:endParaRPr>
          </a:p>
        </p:txBody>
      </p:sp>
      <p:sp>
        <p:nvSpPr>
          <p:cNvPr id="91140" name="Content Placeholder 2">
            <a:extLst>
              <a:ext uri="{FF2B5EF4-FFF2-40B4-BE49-F238E27FC236}">
                <a16:creationId xmlns:a16="http://schemas.microsoft.com/office/drawing/2014/main" id="{849C20C8-B87C-45C1-876D-D7344BD9A087}"/>
              </a:ext>
            </a:extLst>
          </p:cNvPr>
          <p:cNvSpPr>
            <a:spLocks noGrp="1"/>
          </p:cNvSpPr>
          <p:nvPr>
            <p:ph idx="1"/>
          </p:nvPr>
        </p:nvSpPr>
        <p:spPr bwMode="auto">
          <a:xfrm>
            <a:off x="457200" y="14176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sz="2400">
                <a:ea typeface="ヒラギノ角ゴ Pro W3" pitchFamily="122" charset="-128"/>
              </a:rPr>
              <a:t>Corporate strategy needs to be dynamic over time</a:t>
            </a:r>
          </a:p>
        </p:txBody>
      </p:sp>
      <p:sp>
        <p:nvSpPr>
          <p:cNvPr id="91138" name="Text Placeholder 3">
            <a:extLst>
              <a:ext uri="{FF2B5EF4-FFF2-40B4-BE49-F238E27FC236}">
                <a16:creationId xmlns:a16="http://schemas.microsoft.com/office/drawing/2014/main" id="{520B1162-3769-4D03-96BD-F8DA6BA98DD2}"/>
              </a:ext>
            </a:extLst>
          </p:cNvPr>
          <p:cNvSpPr>
            <a:spLocks noGrp="1"/>
          </p:cNvSpPr>
          <p:nvPr>
            <p:ph type="body" sz="quarter" idx="4294967295"/>
          </p:nvPr>
        </p:nvSpPr>
        <p:spPr bwMode="auto">
          <a:xfrm>
            <a:off x="3429000" y="6224587"/>
            <a:ext cx="2362200" cy="3286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marL="0" indent="0">
              <a:buNone/>
            </a:pPr>
            <a:r>
              <a:rPr lang="en-US" altLang="en-US" sz="800" dirty="0">
                <a:hlinkClick r:id="rId3" action="ppaction://hlinksldjump"/>
              </a:rPr>
              <a:t>Jump to Appendix 1 long image description</a:t>
            </a:r>
            <a:endParaRPr lang="en-US" altLang="en-US" sz="800" dirty="0"/>
          </a:p>
        </p:txBody>
      </p:sp>
      <p:pic>
        <p:nvPicPr>
          <p:cNvPr id="91141" name="Picture 2">
            <a:extLst>
              <a:ext uri="{FF2B5EF4-FFF2-40B4-BE49-F238E27FC236}">
                <a16:creationId xmlns:a16="http://schemas.microsoft.com/office/drawing/2014/main" id="{7F508074-4BF2-4BD0-A588-9D452A8EAC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2004325"/>
            <a:ext cx="556736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a:extLst>
              <a:ext uri="{FF2B5EF4-FFF2-40B4-BE49-F238E27FC236}">
                <a16:creationId xmlns:a16="http://schemas.microsoft.com/office/drawing/2014/main" id="{8A3F6393-8C83-44C7-80CA-43FDA792F4C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Corporate Strategy is Dynamic</a:t>
            </a:r>
          </a:p>
        </p:txBody>
      </p:sp>
      <p:sp>
        <p:nvSpPr>
          <p:cNvPr id="93186" name="Content Placeholder 2">
            <a:extLst>
              <a:ext uri="{FF2B5EF4-FFF2-40B4-BE49-F238E27FC236}">
                <a16:creationId xmlns:a16="http://schemas.microsoft.com/office/drawing/2014/main" id="{20D45CE5-776C-47FF-8ADD-0451B961F3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As firms grow, they tend to diversify and globalize </a:t>
            </a:r>
          </a:p>
          <a:p>
            <a:pPr lvl="1"/>
            <a:r>
              <a:rPr lang="en-US" altLang="en-US">
                <a:ea typeface="ヒラギノ角ゴ Pro W3" pitchFamily="122" charset="-128"/>
              </a:rPr>
              <a:t>This helps capture growth opportunities</a:t>
            </a:r>
          </a:p>
          <a:p>
            <a:r>
              <a:rPr lang="en-US" altLang="en-US">
                <a:ea typeface="ヒラギノ角ゴ Pro W3" pitchFamily="122" charset="-128"/>
              </a:rPr>
              <a:t>Related diversification leads to superior performance</a:t>
            </a:r>
          </a:p>
          <a:p>
            <a:pPr lvl="1"/>
            <a:r>
              <a:rPr lang="en-US" altLang="en-US">
                <a:ea typeface="ヒラギノ角ゴ Pro W3" pitchFamily="122" charset="-128"/>
              </a:rPr>
              <a:t>Taps into multiple sources of value creation</a:t>
            </a:r>
          </a:p>
          <a:p>
            <a:pPr lvl="1"/>
            <a:r>
              <a:rPr lang="en-US" altLang="en-US">
                <a:ea typeface="ヒラギノ角ゴ Pro W3" pitchFamily="122" charset="-128"/>
              </a:rPr>
              <a:t>If it can overcome additional sources of costs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a:extLst>
              <a:ext uri="{FF2B5EF4-FFF2-40B4-BE49-F238E27FC236}">
                <a16:creationId xmlns:a16="http://schemas.microsoft.com/office/drawing/2014/main" id="{263F9915-EB4B-402D-8DE3-54AE7CEA25AF}"/>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
        <p:nvSpPr>
          <p:cNvPr id="94210" name="Text Placeholder 2">
            <a:extLst>
              <a:ext uri="{FF2B5EF4-FFF2-40B4-BE49-F238E27FC236}">
                <a16:creationId xmlns:a16="http://schemas.microsoft.com/office/drawing/2014/main" id="{04B5DAF3-2FB9-4DCC-AE03-D4AFF1F540DE}"/>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94211" name="Text Placeholder 1">
            <a:extLst>
              <a:ext uri="{FF2B5EF4-FFF2-40B4-BE49-F238E27FC236}">
                <a16:creationId xmlns:a16="http://schemas.microsoft.com/office/drawing/2014/main" id="{B3B926BE-54CF-42B5-A9DD-40C9096E0077}"/>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FA1CDEFE-284E-46E4-BBD0-623BAE1FF154}"/>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My Strategy Exercise: How Diversified Are You?</a:t>
            </a:r>
          </a:p>
        </p:txBody>
      </p:sp>
      <p:sp>
        <p:nvSpPr>
          <p:cNvPr id="95234" name="Content Placeholder 2">
            <a:extLst>
              <a:ext uri="{FF2B5EF4-FFF2-40B4-BE49-F238E27FC236}">
                <a16:creationId xmlns:a16="http://schemas.microsoft.com/office/drawing/2014/main" id="{3180827F-EE15-4CDA-B4A4-95A32DADEDD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ea typeface="ヒラギノ角ゴ Pro W3" pitchFamily="122" charset="-128"/>
              </a:rPr>
              <a:t>We choose how we spend our time &amp; energy</a:t>
            </a:r>
          </a:p>
          <a:p>
            <a:pPr lvl="1" eaLnBrk="1" hangingPunct="1">
              <a:spcBef>
                <a:spcPct val="0"/>
              </a:spcBef>
              <a:spcAft>
                <a:spcPts val="600"/>
              </a:spcAft>
            </a:pPr>
            <a:r>
              <a:rPr lang="en-US" altLang="en-US">
                <a:cs typeface="Arial" panose="020B0604020202020204" pitchFamily="34" charset="0"/>
              </a:rPr>
              <a:t>Example: school, work, family, sleep, and play</a:t>
            </a:r>
          </a:p>
          <a:p>
            <a:pPr lvl="1" eaLnBrk="1" hangingPunct="1">
              <a:spcBef>
                <a:spcPct val="0"/>
              </a:spcBef>
              <a:spcAft>
                <a:spcPts val="600"/>
              </a:spcAft>
            </a:pPr>
            <a:r>
              <a:rPr lang="en-US" altLang="en-US">
                <a:cs typeface="Arial" panose="020B0604020202020204" pitchFamily="34" charset="0"/>
              </a:rPr>
              <a:t>Can be thought of as personal diversification</a:t>
            </a:r>
          </a:p>
          <a:p>
            <a:pPr eaLnBrk="1" hangingPunct="1">
              <a:spcBef>
                <a:spcPct val="0"/>
              </a:spcBef>
              <a:spcAft>
                <a:spcPts val="600"/>
              </a:spcAft>
            </a:pPr>
            <a:r>
              <a:rPr lang="en-US" altLang="en-US">
                <a:ea typeface="ヒラギノ角ゴ Pro W3" pitchFamily="122" charset="-128"/>
              </a:rPr>
              <a:t>Using Exhibit 8.8 as a guide:</a:t>
            </a:r>
          </a:p>
          <a:p>
            <a:pPr lvl="1" eaLnBrk="1" hangingPunct="1">
              <a:spcBef>
                <a:spcPct val="0"/>
              </a:spcBef>
              <a:spcAft>
                <a:spcPts val="600"/>
              </a:spcAft>
            </a:pPr>
            <a:r>
              <a:rPr lang="en-US" altLang="en-US">
                <a:cs typeface="Arial" panose="020B0604020202020204" pitchFamily="34" charset="0"/>
              </a:rPr>
              <a:t>List your major activity areas</a:t>
            </a:r>
          </a:p>
          <a:p>
            <a:pPr lvl="1" eaLnBrk="1" hangingPunct="1">
              <a:spcBef>
                <a:spcPct val="0"/>
              </a:spcBef>
              <a:spcAft>
                <a:spcPts val="600"/>
              </a:spcAft>
            </a:pPr>
            <a:r>
              <a:rPr lang="en-US" altLang="en-US">
                <a:cs typeface="Arial" panose="020B0604020202020204" pitchFamily="34" charset="0"/>
              </a:rPr>
              <a:t>List the percentage of time you spend doing them</a:t>
            </a:r>
          </a:p>
          <a:p>
            <a:pPr lvl="1" eaLnBrk="1" hangingPunct="1">
              <a:spcBef>
                <a:spcPct val="0"/>
              </a:spcBef>
              <a:spcAft>
                <a:spcPts val="600"/>
              </a:spcAft>
            </a:pPr>
            <a:r>
              <a:rPr lang="en-US" altLang="en-US">
                <a:cs typeface="Arial" panose="020B0604020202020204" pitchFamily="34" charset="0"/>
              </a:rPr>
              <a:t>Assess your degree of related and unrelatedness</a:t>
            </a:r>
          </a:p>
          <a:p>
            <a:pPr eaLnBrk="1" hangingPunct="1">
              <a:spcBef>
                <a:spcPct val="0"/>
              </a:spcBef>
              <a:spcAft>
                <a:spcPts val="600"/>
              </a:spcAft>
            </a:pPr>
            <a:r>
              <a:rPr lang="en-US" altLang="en-US">
                <a:ea typeface="ヒラギノ角ゴ Pro W3" pitchFamily="122" charset="-128"/>
              </a:rPr>
              <a:t>What conclusions do you derive?</a:t>
            </a:r>
          </a:p>
          <a:p>
            <a:pPr eaLnBrk="1" hangingPunct="1">
              <a:spcBef>
                <a:spcPct val="0"/>
              </a:spcBef>
              <a:spcAft>
                <a:spcPts val="600"/>
              </a:spcAft>
            </a:pPr>
            <a:r>
              <a:rPr lang="en-US" altLang="en-US">
                <a:ea typeface="ヒラギノ角ゴ Pro W3" pitchFamily="122" charset="-128"/>
              </a:rPr>
              <a:t>Do you need to make adjustments?</a:t>
            </a:r>
          </a:p>
          <a:p>
            <a:pPr eaLnBrk="1" hangingPunct="1">
              <a:spcBef>
                <a:spcPct val="0"/>
              </a:spcBef>
              <a:spcAft>
                <a:spcPts val="600"/>
              </a:spcAft>
            </a:pPr>
            <a:r>
              <a:rPr lang="en-US" altLang="en-US">
                <a:ea typeface="ヒラギノ角ゴ Pro W3" pitchFamily="122" charset="-128"/>
              </a:rPr>
              <a:t>How has this changed over time?</a:t>
            </a:r>
            <a:endParaRPr lang="en-US" altLang="en-US">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1B69115E-E966-4923-9021-97773AA0AD0C}"/>
              </a:ext>
            </a:extLst>
          </p:cNvPr>
          <p:cNvSpPr>
            <a:spLocks noGrp="1"/>
          </p:cNvSpPr>
          <p:nvPr>
            <p:ph type="title"/>
          </p:nvPr>
        </p:nvSpPr>
        <p:spPr/>
        <p:txBody>
          <a:bodyPr>
            <a:normAutofit fontScale="90000"/>
          </a:bodyPr>
          <a:lstStyle/>
          <a:p>
            <a:pPr>
              <a:defRPr/>
            </a:pPr>
            <a:r>
              <a:rPr lang="en-US" altLang="en-US" sz="4000" dirty="0">
                <a:ea typeface="Arial" charset="0"/>
              </a:rPr>
              <a:t>Small Group Exercise #1 </a:t>
            </a:r>
            <a:r>
              <a:rPr lang="en-US" altLang="en-US" sz="2200" dirty="0">
                <a:ea typeface="Arial" charset="0"/>
              </a:rPr>
              <a:t>(1 of 2)</a:t>
            </a:r>
          </a:p>
        </p:txBody>
      </p:sp>
      <p:sp>
        <p:nvSpPr>
          <p:cNvPr id="97282" name="Content Placeholder 2">
            <a:extLst>
              <a:ext uri="{FF2B5EF4-FFF2-40B4-BE49-F238E27FC236}">
                <a16:creationId xmlns:a16="http://schemas.microsoft.com/office/drawing/2014/main" id="{04DD3345-ACA6-4632-ADF8-52F084BD42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ea typeface="ヒラギノ角ゴ Pro W3" pitchFamily="122" charset="-128"/>
              </a:rPr>
              <a:t>Agriculture: one of the largest / oldest industries</a:t>
            </a:r>
          </a:p>
          <a:p>
            <a:pPr lvl="1">
              <a:spcBef>
                <a:spcPct val="0"/>
              </a:spcBef>
              <a:spcAft>
                <a:spcPts val="600"/>
              </a:spcAft>
            </a:pPr>
            <a:r>
              <a:rPr lang="en-US" altLang="en-US">
                <a:cs typeface="Arial" panose="020B0604020202020204" pitchFamily="34" charset="0"/>
              </a:rPr>
              <a:t>Often struggle for profit.</a:t>
            </a:r>
          </a:p>
          <a:p>
            <a:pPr lvl="1">
              <a:spcBef>
                <a:spcPct val="0"/>
              </a:spcBef>
              <a:spcAft>
                <a:spcPts val="600"/>
              </a:spcAft>
            </a:pPr>
            <a:r>
              <a:rPr lang="en-US" altLang="en-US">
                <a:cs typeface="Arial" panose="020B0604020202020204" pitchFamily="34" charset="0"/>
              </a:rPr>
              <a:t>Some are turning to tourism for additional revenue</a:t>
            </a:r>
          </a:p>
          <a:p>
            <a:pPr>
              <a:spcBef>
                <a:spcPct val="0"/>
              </a:spcBef>
              <a:spcAft>
                <a:spcPts val="600"/>
              </a:spcAft>
            </a:pPr>
            <a:r>
              <a:rPr lang="en-US" altLang="en-US">
                <a:ea typeface="ヒラギノ角ゴ Pro W3" pitchFamily="122" charset="-128"/>
              </a:rPr>
              <a:t>Fair Oaks Farms</a:t>
            </a:r>
          </a:p>
          <a:p>
            <a:pPr lvl="1">
              <a:spcBef>
                <a:spcPct val="0"/>
              </a:spcBef>
              <a:spcAft>
                <a:spcPts val="600"/>
              </a:spcAft>
            </a:pPr>
            <a:r>
              <a:rPr lang="en-US" altLang="en-US">
                <a:cs typeface="Arial" panose="020B0604020202020204" pitchFamily="34" charset="0"/>
              </a:rPr>
              <a:t>Dairy farm in Indiana</a:t>
            </a:r>
          </a:p>
          <a:p>
            <a:pPr lvl="1">
              <a:spcBef>
                <a:spcPct val="0"/>
              </a:spcBef>
              <a:spcAft>
                <a:spcPts val="600"/>
              </a:spcAft>
            </a:pPr>
            <a:r>
              <a:rPr lang="en-US" altLang="en-US">
                <a:cs typeface="Arial" panose="020B0604020202020204" pitchFamily="34" charset="0"/>
              </a:rPr>
              <a:t>Home to 30,000 cows</a:t>
            </a:r>
          </a:p>
          <a:p>
            <a:pPr lvl="1">
              <a:spcBef>
                <a:spcPct val="0"/>
              </a:spcBef>
              <a:spcAft>
                <a:spcPts val="600"/>
              </a:spcAft>
            </a:pPr>
            <a:r>
              <a:rPr lang="en-US" altLang="en-US">
                <a:cs typeface="Arial" panose="020B0604020202020204" pitchFamily="34" charset="0"/>
              </a:rPr>
              <a:t>Initiated several attractions: play area, cheese area, cow viewing</a:t>
            </a:r>
          </a:p>
          <a:p>
            <a:pPr lvl="1">
              <a:spcBef>
                <a:spcPct val="0"/>
              </a:spcBef>
              <a:spcAft>
                <a:spcPts val="600"/>
              </a:spcAft>
            </a:pPr>
            <a:r>
              <a:rPr lang="en-US" altLang="en-US">
                <a:cs typeface="Arial" panose="020B0604020202020204" pitchFamily="34" charset="0"/>
              </a:rPr>
              <a:t>Hosts 600,000 tourists / year</a:t>
            </a:r>
          </a:p>
          <a:p>
            <a:pPr lvl="2">
              <a:spcBef>
                <a:spcPct val="0"/>
              </a:spcBef>
              <a:spcAft>
                <a:spcPts val="600"/>
              </a:spcAft>
            </a:pPr>
            <a:r>
              <a:rPr lang="en-US" altLang="en-US">
                <a:cs typeface="Arial" panose="020B0604020202020204" pitchFamily="34" charset="0"/>
              </a:rPr>
              <a:t>Including school trips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BFD4CDE3-BAC4-4FF7-85AC-9E6F78E80A5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Small Group Exercise #1 </a:t>
            </a:r>
            <a:r>
              <a:rPr lang="en-US" altLang="en-US" sz="1800">
                <a:cs typeface="Arial" panose="020B0604020202020204" pitchFamily="34" charset="0"/>
              </a:rPr>
              <a:t>(2 of 2)</a:t>
            </a:r>
            <a:endParaRPr lang="en-US" altLang="en-US" sz="2900">
              <a:cs typeface="Arial" panose="020B0604020202020204" pitchFamily="34" charset="0"/>
            </a:endParaRPr>
          </a:p>
        </p:txBody>
      </p:sp>
      <p:sp>
        <p:nvSpPr>
          <p:cNvPr id="99330" name="Content Placeholder 2">
            <a:extLst>
              <a:ext uri="{FF2B5EF4-FFF2-40B4-BE49-F238E27FC236}">
                <a16:creationId xmlns:a16="http://schemas.microsoft.com/office/drawing/2014/main" id="{7EA290CC-96FD-464F-A5D0-2317208B2E6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What other industrial / commercial industries could benefit from potential tourist or recreational revenues? </a:t>
            </a:r>
          </a:p>
          <a:p>
            <a:pPr lvl="1"/>
            <a:r>
              <a:rPr lang="en-US" altLang="en-US">
                <a:cs typeface="Arial" panose="020B0604020202020204" pitchFamily="34" charset="0"/>
              </a:rPr>
              <a:t>What new / complementary capabilities need to be developed to succeed?</a:t>
            </a:r>
          </a:p>
          <a:p>
            <a:r>
              <a:rPr lang="en-US" altLang="en-US">
                <a:ea typeface="ヒラギノ角ゴ Pro W3" pitchFamily="122" charset="-128"/>
              </a:rPr>
              <a:t>What other industry combinations you have seen succeed?</a:t>
            </a:r>
          </a:p>
          <a:p>
            <a:pPr lvl="1"/>
            <a:r>
              <a:rPr lang="en-US" altLang="en-US">
                <a:cs typeface="Arial" panose="020B0604020202020204" pitchFamily="34" charset="0"/>
              </a:rPr>
              <a:t>Why do you think the combination has been a success?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E99946B9-7331-40E3-8013-137BD5C00F5B}"/>
              </a:ext>
            </a:extLst>
          </p:cNvPr>
          <p:cNvSpPr>
            <a:spLocks noGrp="1"/>
          </p:cNvSpPr>
          <p:nvPr>
            <p:ph type="title"/>
          </p:nvPr>
        </p:nvSpPr>
        <p:spPr/>
        <p:txBody>
          <a:bodyPr>
            <a:normAutofit fontScale="90000"/>
          </a:bodyPr>
          <a:lstStyle/>
          <a:p>
            <a:pPr>
              <a:defRPr/>
            </a:pPr>
            <a:r>
              <a:rPr lang="en-US" altLang="en-US" sz="4000" dirty="0">
                <a:ea typeface="Arial" charset="0"/>
              </a:rPr>
              <a:t>Small Group Exercise #2 </a:t>
            </a:r>
            <a:r>
              <a:rPr lang="en-US" altLang="en-US" sz="2200" dirty="0">
                <a:ea typeface="Arial" charset="0"/>
              </a:rPr>
              <a:t>(1 of 2)</a:t>
            </a:r>
          </a:p>
        </p:txBody>
      </p:sp>
      <p:sp>
        <p:nvSpPr>
          <p:cNvPr id="101378" name="Content Placeholder 2">
            <a:extLst>
              <a:ext uri="{FF2B5EF4-FFF2-40B4-BE49-F238E27FC236}">
                <a16:creationId xmlns:a16="http://schemas.microsoft.com/office/drawing/2014/main" id="{9B15C717-2A8D-4BFC-A91D-8AD5447D2D93}"/>
              </a:ext>
            </a:extLst>
          </p:cNvPr>
          <p:cNvSpPr>
            <a:spLocks noGrp="1"/>
          </p:cNvSpPr>
          <p:nvPr>
            <p:ph idx="1"/>
          </p:nvPr>
        </p:nvSpPr>
        <p:spPr bwMode="auto">
          <a:xfrm>
            <a:off x="457200" y="1417638"/>
            <a:ext cx="8534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ea typeface="ヒラギノ角ゴ Pro W3" pitchFamily="122" charset="-128"/>
              </a:rPr>
              <a:t>Consider the rollout of “Amazon Campus”</a:t>
            </a:r>
          </a:p>
          <a:p>
            <a:pPr lvl="1"/>
            <a:r>
              <a:rPr lang="en-US" altLang="en-US" sz="2400" dirty="0">
                <a:cs typeface="Arial" panose="020B0604020202020204" pitchFamily="34" charset="0"/>
              </a:rPr>
              <a:t>Competes with university bookstores</a:t>
            </a:r>
          </a:p>
          <a:p>
            <a:pPr lvl="1"/>
            <a:r>
              <a:rPr lang="en-US" altLang="en-US" sz="2400" dirty="0">
                <a:cs typeface="Arial" panose="020B0604020202020204" pitchFamily="34" charset="0"/>
              </a:rPr>
              <a:t>Gives insight into shopping trends of college students</a:t>
            </a:r>
          </a:p>
          <a:p>
            <a:pPr lvl="2"/>
            <a:r>
              <a:rPr lang="en-US" altLang="en-US" sz="2000" dirty="0">
                <a:cs typeface="Arial" panose="020B0604020202020204" pitchFamily="34" charset="0"/>
              </a:rPr>
              <a:t>Media purchases and habits</a:t>
            </a:r>
          </a:p>
          <a:p>
            <a:pPr lvl="1"/>
            <a:r>
              <a:rPr lang="en-US" altLang="en-US" sz="2400" dirty="0">
                <a:cs typeface="Arial" panose="020B0604020202020204" pitchFamily="34" charset="0"/>
              </a:rPr>
              <a:t>Large competitive threat to Barnes &amp; Noble</a:t>
            </a:r>
          </a:p>
          <a:p>
            <a:r>
              <a:rPr lang="en-US" altLang="en-US" sz="2400" dirty="0">
                <a:ea typeface="ヒラギノ角ゴ Pro W3" pitchFamily="122" charset="-128"/>
              </a:rPr>
              <a:t>To make it beneficial for universities…</a:t>
            </a:r>
          </a:p>
          <a:p>
            <a:pPr lvl="1"/>
            <a:r>
              <a:rPr lang="en-US" altLang="en-US" sz="2400" dirty="0">
                <a:cs typeface="Arial" panose="020B0604020202020204" pitchFamily="34" charset="0"/>
              </a:rPr>
              <a:t>Amazon gives the school between .5 and 2.5% of sales</a:t>
            </a:r>
          </a:p>
          <a:p>
            <a:pPr lvl="1"/>
            <a:r>
              <a:rPr lang="en-US" altLang="en-US" sz="2400" dirty="0">
                <a:cs typeface="Arial" panose="020B0604020202020204" pitchFamily="34" charset="0"/>
              </a:rPr>
              <a:t>Purdue expects to earn $1.7M over 4 years</a:t>
            </a:r>
          </a:p>
          <a:p>
            <a:r>
              <a:rPr lang="en-US" altLang="en-US" sz="2400" dirty="0">
                <a:ea typeface="ヒラギノ角ゴ Pro W3" pitchFamily="122" charset="-128"/>
              </a:rPr>
              <a:t>Barnes &amp; Noble split off it’s education division</a:t>
            </a:r>
          </a:p>
          <a:p>
            <a:pPr lvl="1"/>
            <a:r>
              <a:rPr lang="en-US" altLang="en-US" sz="2400" dirty="0">
                <a:cs typeface="Arial" panose="020B0604020202020204" pitchFamily="34" charset="0"/>
              </a:rPr>
              <a:t>To ensure greater focus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a:extLst>
              <a:ext uri="{FF2B5EF4-FFF2-40B4-BE49-F238E27FC236}">
                <a16:creationId xmlns:a16="http://schemas.microsoft.com/office/drawing/2014/main" id="{96022BB6-97CE-460C-9014-24E291C22E8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Small Group Exercise #2 </a:t>
            </a:r>
            <a:r>
              <a:rPr lang="en-US" altLang="en-US" sz="1800">
                <a:cs typeface="Arial" panose="020B0604020202020204" pitchFamily="34" charset="0"/>
              </a:rPr>
              <a:t>(2 of 2)</a:t>
            </a:r>
            <a:endParaRPr lang="en-US" altLang="en-US" sz="2900">
              <a:cs typeface="Arial" panose="020B0604020202020204" pitchFamily="34" charset="0"/>
            </a:endParaRPr>
          </a:p>
        </p:txBody>
      </p:sp>
      <p:sp>
        <p:nvSpPr>
          <p:cNvPr id="102402" name="Content Placeholder 2">
            <a:extLst>
              <a:ext uri="{FF2B5EF4-FFF2-40B4-BE49-F238E27FC236}">
                <a16:creationId xmlns:a16="http://schemas.microsoft.com/office/drawing/2014/main" id="{C71B63F9-B810-4331-ADBB-2C1B7ED7265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What are the ethical issues with Amazon paying the university for access into the campus’s course textbook system? </a:t>
            </a:r>
          </a:p>
          <a:p>
            <a:r>
              <a:rPr lang="en-US" altLang="en-US">
                <a:ea typeface="ヒラギノ角ゴ Pro W3" pitchFamily="122" charset="-128"/>
              </a:rPr>
              <a:t>While Amazon diversifies its products, services, and markets under one corporate umbrella, why do firms such as Barnes &amp; Noble choose to split into separate firms? </a:t>
            </a:r>
          </a:p>
          <a:p>
            <a:pPr lvl="1"/>
            <a:r>
              <a:rPr lang="en-US" altLang="en-US">
                <a:cs typeface="Arial" panose="020B0604020202020204" pitchFamily="34" charset="0"/>
              </a:rPr>
              <a:t>Do these different strategies align with the core competencies of each?</a:t>
            </a:r>
          </a:p>
          <a:p>
            <a:r>
              <a:rPr lang="en-US" altLang="en-US">
                <a:cs typeface="Arial" panose="020B0604020202020204" pitchFamily="34" charset="0"/>
              </a:rPr>
              <a:t>What strategies do you recommend for Barnes and Noble? </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6E8888E8-EDD1-4FAB-897B-F8B2E02521E3}"/>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
        <p:nvSpPr>
          <p:cNvPr id="103426" name="Text Placeholder 2">
            <a:extLst>
              <a:ext uri="{FF2B5EF4-FFF2-40B4-BE49-F238E27FC236}">
                <a16:creationId xmlns:a16="http://schemas.microsoft.com/office/drawing/2014/main" id="{0AC5E184-3A38-4F4C-8874-5AE84FAB23AA}"/>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103427" name="Text Placeholder 1">
            <a:extLst>
              <a:ext uri="{FF2B5EF4-FFF2-40B4-BE49-F238E27FC236}">
                <a16:creationId xmlns:a16="http://schemas.microsoft.com/office/drawing/2014/main" id="{5EA66678-CF43-486F-B946-F71764E53376}"/>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8D94A240-C357-477F-B1B0-34B7D4F6C957}"/>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Amazon.com</a:t>
            </a:r>
          </a:p>
        </p:txBody>
      </p:sp>
      <p:sp>
        <p:nvSpPr>
          <p:cNvPr id="80898" name="Text Placeholder 2">
            <a:extLst>
              <a:ext uri="{FF2B5EF4-FFF2-40B4-BE49-F238E27FC236}">
                <a16:creationId xmlns:a16="http://schemas.microsoft.com/office/drawing/2014/main" id="{8B262F26-8B18-438F-9F17-008910C3593A}"/>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80899" name="Text Placeholder 1">
            <a:extLst>
              <a:ext uri="{FF2B5EF4-FFF2-40B4-BE49-F238E27FC236}">
                <a16:creationId xmlns:a16="http://schemas.microsoft.com/office/drawing/2014/main" id="{8D0B14A4-FFD7-4105-BB32-808D13170D23}"/>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3" name="Title 1">
            <a:extLst>
              <a:ext uri="{FF2B5EF4-FFF2-40B4-BE49-F238E27FC236}">
                <a16:creationId xmlns:a16="http://schemas.microsoft.com/office/drawing/2014/main" id="{F498C5FE-3F1C-40E9-8E13-FD9DF4F8D00F}"/>
              </a:ext>
            </a:extLst>
          </p:cNvPr>
          <p:cNvSpPr>
            <a:spLocks noGrp="1"/>
          </p:cNvSpPr>
          <p:nvPr>
            <p:ph type="title"/>
          </p:nvPr>
        </p:nvSpPr>
        <p:spPr/>
        <p:txBody>
          <a:bodyPr>
            <a:normAutofit fontScale="90000"/>
          </a:bodyPr>
          <a:lstStyle/>
          <a:p>
            <a:pPr>
              <a:defRPr/>
            </a:pPr>
            <a:r>
              <a:rPr lang="en-US" altLang="en-US" sz="4000" dirty="0">
                <a:ea typeface="Arial" charset="0"/>
              </a:rPr>
              <a:t>Take Away Concepts </a:t>
            </a:r>
            <a:r>
              <a:rPr lang="en-US" altLang="en-US" sz="2200" dirty="0">
                <a:ea typeface="Arial" charset="0"/>
              </a:rPr>
              <a:t>(1 of 9)</a:t>
            </a:r>
          </a:p>
        </p:txBody>
      </p:sp>
      <p:sp>
        <p:nvSpPr>
          <p:cNvPr id="3" name="Content Placeholder 2">
            <a:extLst>
              <a:ext uri="{FF2B5EF4-FFF2-40B4-BE49-F238E27FC236}">
                <a16:creationId xmlns:a16="http://schemas.microsoft.com/office/drawing/2014/main" id="{F26BF354-5C25-426A-BCA5-D3E074AC2700}"/>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8-1 Define corporate strategy and describe the three dimensions along which it is assessed.</a:t>
            </a:r>
          </a:p>
          <a:p>
            <a:pPr marL="342900" indent="-342900" eaLnBrk="1" hangingPunct="1">
              <a:buFont typeface="Arial" panose="020B0604020202020204" pitchFamily="34" charset="0"/>
              <a:buChar char="•"/>
              <a:defRPr/>
            </a:pPr>
            <a:r>
              <a:rPr lang="en-US" altLang="en-US" sz="2000" dirty="0">
                <a:ea typeface="ヒラギノ角ゴ Pro W3" pitchFamily="122" charset="-128"/>
              </a:rPr>
              <a:t>Corporate strategy addresses “where to compete.” Business strategy addresses “how to compete.”</a:t>
            </a:r>
          </a:p>
          <a:p>
            <a:pPr marL="342900" indent="-342900" eaLnBrk="1" hangingPunct="1">
              <a:buFont typeface="Arial" panose="020B0604020202020204" pitchFamily="34" charset="0"/>
              <a:buChar char="•"/>
              <a:defRPr/>
            </a:pPr>
            <a:r>
              <a:rPr lang="en-US" altLang="en-US" sz="2000" dirty="0">
                <a:ea typeface="ヒラギノ角ゴ Pro W3" pitchFamily="122" charset="-128"/>
              </a:rPr>
              <a:t>Corporate strategy concerns the boundaries of the firm along three dimensions: (1) industry value chain, (2) products and services, and (3) geography (regional, national, or global markets).</a:t>
            </a:r>
          </a:p>
          <a:p>
            <a:pPr marL="342900" indent="-342900" eaLnBrk="1" hangingPunct="1">
              <a:buFont typeface="Arial" panose="020B0604020202020204" pitchFamily="34" charset="0"/>
              <a:buChar char="•"/>
              <a:defRPr/>
            </a:pPr>
            <a:r>
              <a:rPr lang="en-US" altLang="en-US" sz="2000" dirty="0">
                <a:ea typeface="ヒラギノ角ゴ Pro W3" pitchFamily="122" charset="-128"/>
              </a:rPr>
              <a:t>To gain and sustain competitive advantage, any corporate strategy must support and strengthen a firm’s strategic position, regardless of whether it is a differentiation, cost-leadership, or blue ocean strategy.</a:t>
            </a:r>
          </a:p>
        </p:txBody>
      </p:sp>
      <p:sp>
        <p:nvSpPr>
          <p:cNvPr id="6" name="Rectangle 5" title="Rectangle that highlights the learning objective">
            <a:extLst>
              <a:ext uri="{FF2B5EF4-FFF2-40B4-BE49-F238E27FC236}">
                <a16:creationId xmlns:a16="http://schemas.microsoft.com/office/drawing/2014/main" id="{C2059CAA-0E41-4AE7-BA43-4BE96CB06066}"/>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D365F189-7F91-4036-AD5B-E7D0F0E4987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(2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C32A946F-5299-421A-8FA2-F82D66229D58}"/>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8-2  Explain why firms need to grow, and evaluate different growth motives.</a:t>
            </a:r>
            <a:endParaRPr lang="en-US" altLang="en-US" sz="1800" dirty="0">
              <a:ea typeface="ヒラギノ角ゴ Pro W3" pitchFamily="122" charset="-128"/>
            </a:endParaRPr>
          </a:p>
          <a:p>
            <a:pPr marL="285750" indent="-285750" eaLnBrk="1" hangingPunct="1">
              <a:spcBef>
                <a:spcPts val="0"/>
              </a:spcBef>
              <a:spcAft>
                <a:spcPts val="600"/>
              </a:spcAft>
              <a:buFont typeface="Arial" panose="020B0604020202020204" pitchFamily="34" charset="0"/>
              <a:buChar char="•"/>
              <a:defRPr/>
            </a:pPr>
            <a:r>
              <a:rPr lang="en-US" altLang="en-US" sz="1800" dirty="0">
                <a:ea typeface="ヒラギノ角ゴ Pro W3" pitchFamily="122" charset="-128"/>
              </a:rPr>
              <a:t>Firm growth is motivated by the following: increasing profits, lowering costs, increasing market power, reducing risk, and managerial motives.</a:t>
            </a:r>
          </a:p>
          <a:p>
            <a:pPr marL="285750" indent="-285750" eaLnBrk="1" hangingPunct="1">
              <a:spcBef>
                <a:spcPts val="0"/>
              </a:spcBef>
              <a:spcAft>
                <a:spcPts val="600"/>
              </a:spcAft>
              <a:buFont typeface="Arial" panose="020B0604020202020204" pitchFamily="34" charset="0"/>
              <a:buChar char="•"/>
              <a:defRPr/>
            </a:pPr>
            <a:r>
              <a:rPr lang="en-US" altLang="en-US" sz="1800" dirty="0">
                <a:ea typeface="ヒラギノ角ゴ Pro W3" pitchFamily="122" charset="-128"/>
              </a:rPr>
              <a:t>Not all growth motives are equally valuable. </a:t>
            </a:r>
          </a:p>
          <a:p>
            <a:pPr marL="635000" lvl="1" indent="-234950" eaLnBrk="1" hangingPunct="1">
              <a:spcBef>
                <a:spcPts val="0"/>
              </a:spcBef>
              <a:spcAft>
                <a:spcPts val="600"/>
              </a:spcAft>
              <a:defRPr/>
            </a:pPr>
            <a:r>
              <a:rPr lang="en-US" altLang="en-US" sz="1600" dirty="0">
                <a:ea typeface="ヒラギノ角ゴ Pro W3" pitchFamily="122" charset="-128"/>
              </a:rPr>
              <a:t>Increasing profits and lowering expenses are clearly related to enhancing a firm’s competitive advantage. </a:t>
            </a:r>
          </a:p>
          <a:p>
            <a:pPr marL="635000" lvl="1" indent="-234950" eaLnBrk="1" hangingPunct="1">
              <a:spcBef>
                <a:spcPts val="0"/>
              </a:spcBef>
              <a:spcAft>
                <a:spcPts val="600"/>
              </a:spcAft>
              <a:defRPr/>
            </a:pPr>
            <a:r>
              <a:rPr lang="en-US" altLang="en-US" sz="1600" dirty="0">
                <a:ea typeface="ヒラギノ角ゴ Pro W3" pitchFamily="122" charset="-128"/>
              </a:rPr>
              <a:t>Increasing market power can also contribute to a greater competitive advantage, but can also result in legal repercussions such as antitrust lawsuits.</a:t>
            </a:r>
          </a:p>
          <a:p>
            <a:pPr marL="635000" lvl="1" indent="-234950" eaLnBrk="1" hangingPunct="1">
              <a:spcBef>
                <a:spcPts val="0"/>
              </a:spcBef>
              <a:spcAft>
                <a:spcPts val="600"/>
              </a:spcAft>
              <a:defRPr/>
            </a:pPr>
            <a:r>
              <a:rPr lang="en-US" altLang="en-US" sz="1600" dirty="0">
                <a:ea typeface="ヒラギノ角ゴ Pro W3" pitchFamily="122" charset="-128"/>
              </a:rPr>
              <a:t>Growing to reduced risk has fallen out of favor with investors, who argue that they are in a better position to diversify their stock portfolio in comparison to a corporation with a number of unrelated strategic business units.</a:t>
            </a:r>
          </a:p>
          <a:p>
            <a:pPr marL="635000" lvl="1" indent="-234950" eaLnBrk="1" hangingPunct="1">
              <a:spcBef>
                <a:spcPts val="0"/>
              </a:spcBef>
              <a:spcAft>
                <a:spcPts val="600"/>
              </a:spcAft>
              <a:defRPr/>
            </a:pPr>
            <a:r>
              <a:rPr lang="en-US" altLang="en-US" sz="1600" dirty="0">
                <a:ea typeface="ヒラギノ角ゴ Pro W3" pitchFamily="122" charset="-128"/>
              </a:rPr>
              <a:t>Managerial motives such as increasing company perks and job security are not legitimate reasons why a firm needs to grow.</a:t>
            </a:r>
          </a:p>
        </p:txBody>
      </p:sp>
      <p:sp>
        <p:nvSpPr>
          <p:cNvPr id="6" name="Rectangle 5" title="Rectangle that highlights the learning objective">
            <a:extLst>
              <a:ext uri="{FF2B5EF4-FFF2-40B4-BE49-F238E27FC236}">
                <a16:creationId xmlns:a16="http://schemas.microsoft.com/office/drawing/2014/main" id="{1A79A46E-ADFE-480D-A729-6A225C0FCD02}"/>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a:extLst>
              <a:ext uri="{FF2B5EF4-FFF2-40B4-BE49-F238E27FC236}">
                <a16:creationId xmlns:a16="http://schemas.microsoft.com/office/drawing/2014/main" id="{92ECD726-17D0-4E3C-A7CA-B375881ED10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(3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AB7040BB-8F87-4FE5-BCB6-3B93B32690AB}"/>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8-3 Describe and evaluate different options firms have to organize economic activity.</a:t>
            </a:r>
          </a:p>
          <a:p>
            <a:pPr marL="285750" indent="-285750" eaLnBrk="1" hangingPunct="1">
              <a:buFont typeface="Arial" panose="020B0604020202020204" pitchFamily="34" charset="0"/>
              <a:buChar char="•"/>
              <a:defRPr/>
            </a:pPr>
            <a:r>
              <a:rPr lang="en-US" altLang="en-US" sz="1600" dirty="0">
                <a:ea typeface="ヒラギノ角ゴ Pro W3" pitchFamily="122" charset="-128"/>
              </a:rPr>
              <a:t>Transaction cost economics help managers decide what activities to do in-house (“make”) versus what services and products to obtain from the external market (“buy”).</a:t>
            </a:r>
          </a:p>
          <a:p>
            <a:pPr marL="285750" indent="-285750" eaLnBrk="1" hangingPunct="1">
              <a:buFont typeface="Arial" panose="020B0604020202020204" pitchFamily="34" charset="0"/>
              <a:buChar char="•"/>
              <a:defRPr/>
            </a:pPr>
            <a:r>
              <a:rPr lang="en-US" altLang="en-US" sz="1600" dirty="0">
                <a:ea typeface="ヒラギノ角ゴ Pro W3" pitchFamily="122" charset="-128"/>
              </a:rPr>
              <a:t>When the costs to pursue an activity in-house are less than the costs of transacting in the market (C</a:t>
            </a:r>
            <a:r>
              <a:rPr lang="en-US" altLang="en-US" sz="1600" baseline="-25000" dirty="0">
                <a:ea typeface="ヒラギノ角ゴ Pro W3" pitchFamily="122" charset="-128"/>
              </a:rPr>
              <a:t>in-house</a:t>
            </a:r>
            <a:r>
              <a:rPr lang="en-US" altLang="en-US" sz="1600" dirty="0">
                <a:ea typeface="ヒラギノ角ゴ Pro W3" pitchFamily="122" charset="-128"/>
              </a:rPr>
              <a:t> &lt; C</a:t>
            </a:r>
            <a:r>
              <a:rPr lang="en-US" altLang="en-US" sz="1600" baseline="-25000" dirty="0">
                <a:ea typeface="ヒラギノ角ゴ Pro W3" pitchFamily="122" charset="-128"/>
              </a:rPr>
              <a:t>market</a:t>
            </a:r>
            <a:r>
              <a:rPr lang="en-US" altLang="en-US" sz="1600" dirty="0">
                <a:ea typeface="ヒラギノ角ゴ Pro W3" pitchFamily="122" charset="-128"/>
              </a:rPr>
              <a:t>), then the firm should vertically integrate.</a:t>
            </a:r>
          </a:p>
          <a:p>
            <a:pPr marL="285750" indent="-285750" eaLnBrk="1" hangingPunct="1">
              <a:buFont typeface="Arial" panose="020B0604020202020204" pitchFamily="34" charset="0"/>
              <a:buChar char="•"/>
              <a:defRPr/>
            </a:pPr>
            <a:r>
              <a:rPr lang="en-US" altLang="en-US" sz="1600" dirty="0">
                <a:ea typeface="ヒラギノ角ゴ Pro W3" pitchFamily="122" charset="-128"/>
              </a:rPr>
              <a:t>Principal–agent problems and information asymmetries can lead to market failures, and thus situations where internalizing the activity is preferred.</a:t>
            </a:r>
          </a:p>
          <a:p>
            <a:pPr marL="285750" indent="-285750" eaLnBrk="1" hangingPunct="1">
              <a:buFont typeface="Arial" panose="020B0604020202020204" pitchFamily="34" charset="0"/>
              <a:buChar char="•"/>
              <a:defRPr/>
            </a:pPr>
            <a:r>
              <a:rPr lang="en-US" altLang="en-US" sz="1600" dirty="0">
                <a:ea typeface="ヒラギノ角ゴ Pro W3" pitchFamily="122" charset="-128"/>
              </a:rPr>
              <a:t>A principal–agent problem arises when an agent, performing activities on behalf of a principal, pursues his or her own interests.</a:t>
            </a:r>
          </a:p>
          <a:p>
            <a:pPr marL="285750" indent="-285750" eaLnBrk="1" hangingPunct="1">
              <a:buFont typeface="Arial" panose="020B0604020202020204" pitchFamily="34" charset="0"/>
              <a:buChar char="•"/>
              <a:defRPr/>
            </a:pPr>
            <a:r>
              <a:rPr lang="en-US" altLang="en-US" sz="1600" dirty="0">
                <a:ea typeface="ヒラギノ角ゴ Pro W3" pitchFamily="122" charset="-128"/>
              </a:rPr>
              <a:t>Information asymmetries arise when one party is more informed than another because of the possession of private information.</a:t>
            </a:r>
          </a:p>
          <a:p>
            <a:pPr marL="285750" indent="-285750" eaLnBrk="1" hangingPunct="1">
              <a:buFont typeface="Arial" panose="020B0604020202020204" pitchFamily="34" charset="0"/>
              <a:buChar char="•"/>
              <a:defRPr/>
            </a:pPr>
            <a:r>
              <a:rPr lang="en-US" altLang="en-US" sz="1600" dirty="0">
                <a:ea typeface="ヒラギノ角ゴ Pro W3" pitchFamily="122" charset="-128"/>
              </a:rPr>
              <a:t>Moving from less integrated to more fully integrated forms of transacting, alternatives include short-term contracts, strategic alliances (including long-term contracts, equity alliances, and joint ventures), and parent–subsidiary relationships.</a:t>
            </a:r>
          </a:p>
        </p:txBody>
      </p:sp>
      <p:sp>
        <p:nvSpPr>
          <p:cNvPr id="6" name="Rectangle 5" title="Rectangle that highlights the learning objective">
            <a:extLst>
              <a:ext uri="{FF2B5EF4-FFF2-40B4-BE49-F238E27FC236}">
                <a16:creationId xmlns:a16="http://schemas.microsoft.com/office/drawing/2014/main" id="{B43A0AE5-C4C5-4742-99B5-F83BDD3F6F39}"/>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9A526A69-054B-4D74-B9FF-839084A300A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(4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6FB11B1A-CB71-42C1-B209-AC5C7BA42733}"/>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8-4 Describe the two types of vertical integration along the industry value chain: backward and forward vertical integration.</a:t>
            </a:r>
          </a:p>
          <a:p>
            <a:pPr marL="342900" indent="-342900" eaLnBrk="1" hangingPunct="1">
              <a:buFont typeface="Arial" panose="020B0604020202020204" pitchFamily="34" charset="0"/>
              <a:buChar char="•"/>
              <a:defRPr/>
            </a:pPr>
            <a:r>
              <a:rPr lang="en-US" altLang="en-US" sz="2000" dirty="0">
                <a:ea typeface="ヒラギノ角ゴ Pro W3" pitchFamily="122" charset="-128"/>
              </a:rPr>
              <a:t>Vertical integration denotes a firm’s addition of value—what percentage of a firm’s sales is generated by the firm within its boundaries.</a:t>
            </a:r>
          </a:p>
          <a:p>
            <a:pPr marL="342900" indent="-342900" eaLnBrk="1" hangingPunct="1">
              <a:buFont typeface="Arial" panose="020B0604020202020204" pitchFamily="34" charset="0"/>
              <a:buChar char="•"/>
              <a:defRPr/>
            </a:pPr>
            <a:r>
              <a:rPr lang="en-US" altLang="en-US" sz="2000" dirty="0">
                <a:ea typeface="ヒラギノ角ゴ Pro W3" pitchFamily="122" charset="-128"/>
              </a:rPr>
              <a:t>Industry value chains (vertical value chains) depict the transformation of raw materials into finished goods and services. Each stage typically represents a distinct industry in which a number of different firms compete.</a:t>
            </a:r>
          </a:p>
          <a:p>
            <a:pPr marL="342900" indent="-342900" eaLnBrk="1" hangingPunct="1">
              <a:buFont typeface="Arial" panose="020B0604020202020204" pitchFamily="34" charset="0"/>
              <a:buChar char="•"/>
              <a:defRPr/>
            </a:pPr>
            <a:r>
              <a:rPr lang="en-US" altLang="en-US" sz="2000" dirty="0">
                <a:ea typeface="ヒラギノ角ゴ Pro W3" pitchFamily="122" charset="-128"/>
              </a:rPr>
              <a:t>Backward vertical integration involves moving ownership of activities upstream nearer to the originating (inputs) point of the industry value chain.</a:t>
            </a:r>
          </a:p>
          <a:p>
            <a:pPr marL="342900" indent="-342900" eaLnBrk="1" hangingPunct="1">
              <a:buFont typeface="Arial" panose="020B0604020202020204" pitchFamily="34" charset="0"/>
              <a:buChar char="•"/>
              <a:defRPr/>
            </a:pPr>
            <a:r>
              <a:rPr lang="en-US" altLang="en-US" sz="2000" dirty="0">
                <a:ea typeface="ヒラギノ角ゴ Pro W3" pitchFamily="122" charset="-128"/>
              </a:rPr>
              <a:t>Forward vertical integration involves moving ownership of activities closer to the end (customer) point of the value chain.</a:t>
            </a:r>
          </a:p>
        </p:txBody>
      </p:sp>
      <p:sp>
        <p:nvSpPr>
          <p:cNvPr id="6" name="Rectangle 5" title="Rectangle that highlights the learning objective">
            <a:extLst>
              <a:ext uri="{FF2B5EF4-FFF2-40B4-BE49-F238E27FC236}">
                <a16:creationId xmlns:a16="http://schemas.microsoft.com/office/drawing/2014/main" id="{275AD4E3-E378-4559-A37B-2211ED888F6F}"/>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a:extLst>
              <a:ext uri="{FF2B5EF4-FFF2-40B4-BE49-F238E27FC236}">
                <a16:creationId xmlns:a16="http://schemas.microsoft.com/office/drawing/2014/main" id="{F06E845A-E5C7-49DC-B2E0-423D5116416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(5 of 9)</a:t>
            </a:r>
            <a:endParaRPr lang="en-US" altLang="en-US" sz="2900">
              <a:cs typeface="Arial" panose="020B0604020202020204" pitchFamily="34" charset="0"/>
            </a:endParaRPr>
          </a:p>
        </p:txBody>
      </p:sp>
      <p:sp>
        <p:nvSpPr>
          <p:cNvPr id="108546" name="Content Placeholder 2">
            <a:extLst>
              <a:ext uri="{FF2B5EF4-FFF2-40B4-BE49-F238E27FC236}">
                <a16:creationId xmlns:a16="http://schemas.microsoft.com/office/drawing/2014/main" id="{53E72685-AF48-476B-8615-BF74BCC815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cs typeface="Arial" panose="020B0604020202020204" pitchFamily="34" charset="0"/>
              </a:rPr>
              <a:t>LO 8-5 Identify and evaluate benefits and risks of vertical integration.</a:t>
            </a:r>
            <a:endParaRPr lang="en-US" altLang="en-US" sz="800" b="1" dirty="0">
              <a:cs typeface="Arial" panose="020B0604020202020204" pitchFamily="34" charset="0"/>
            </a:endParaRPr>
          </a:p>
          <a:p>
            <a:pPr marL="342900" indent="-342900" eaLnBrk="1" hangingPunct="1">
              <a:buFont typeface="Arial" panose="020B0604020202020204" pitchFamily="34" charset="0"/>
              <a:buChar char="•"/>
            </a:pPr>
            <a:r>
              <a:rPr lang="en-US" altLang="en-US" sz="2000" dirty="0">
                <a:cs typeface="Arial" panose="020B0604020202020204" pitchFamily="34" charset="0"/>
              </a:rPr>
              <a:t>Benefits of vertical integration include securing critical supplies and distribution channels, lowering costs, improving quality, facilitating scheduling and planning, and facilitating investments in specialized assets.</a:t>
            </a:r>
          </a:p>
          <a:p>
            <a:pPr marL="342900" indent="-342900" eaLnBrk="1" hangingPunct="1">
              <a:buFont typeface="Arial" panose="020B0604020202020204" pitchFamily="34" charset="0"/>
              <a:buChar char="•"/>
            </a:pPr>
            <a:r>
              <a:rPr lang="en-US" altLang="en-US" sz="2000" dirty="0">
                <a:cs typeface="Arial" panose="020B0604020202020204" pitchFamily="34" charset="0"/>
              </a:rPr>
              <a:t>Risks of vertical integration include increasing costs, reducing quality, reducing flexibility, and increasing the potential for legal repercussions.</a:t>
            </a:r>
          </a:p>
        </p:txBody>
      </p:sp>
      <p:sp>
        <p:nvSpPr>
          <p:cNvPr id="6" name="Rectangle 5" title="Rectangle that highlights the learning objective">
            <a:extLst>
              <a:ext uri="{FF2B5EF4-FFF2-40B4-BE49-F238E27FC236}">
                <a16:creationId xmlns:a16="http://schemas.microsoft.com/office/drawing/2014/main" id="{8170193F-0C58-4FD9-A442-0567EFF72DD5}"/>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a:extLst>
              <a:ext uri="{FF2B5EF4-FFF2-40B4-BE49-F238E27FC236}">
                <a16:creationId xmlns:a16="http://schemas.microsoft.com/office/drawing/2014/main" id="{C18080D5-EFD3-482F-9A46-242FD4D18AF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(6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16845B4B-911E-4694-BF21-3D98F0CF85C2}"/>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8-6 Describe and examine alternatives to vertical integration.	</a:t>
            </a:r>
            <a:endParaRPr lang="en-US" altLang="en-US" sz="2000" dirty="0">
              <a:ea typeface="ヒラギノ角ゴ Pro W3" pitchFamily="122" charset="-128"/>
            </a:endParaRPr>
          </a:p>
          <a:p>
            <a:pPr marL="342900" indent="-342900" eaLnBrk="1" hangingPunct="1">
              <a:buFont typeface="Arial" panose="020B0604020202020204" pitchFamily="34" charset="0"/>
              <a:buChar char="•"/>
              <a:defRPr/>
            </a:pPr>
            <a:r>
              <a:rPr lang="en-US" altLang="en-US" sz="2000" dirty="0">
                <a:ea typeface="ヒラギノ角ゴ Pro W3" pitchFamily="122" charset="-128"/>
              </a:rPr>
              <a:t>Taper integration is a strategy in which a firm is backwardly integrated but also relies on outside-market firms for some of its supplies, and/or is forwardly integrated but also relies on outside-market firms for some if its distribution.</a:t>
            </a:r>
          </a:p>
          <a:p>
            <a:pPr marL="342900" indent="-342900" eaLnBrk="1" hangingPunct="1">
              <a:buFont typeface="Arial" panose="020B0604020202020204" pitchFamily="34" charset="0"/>
              <a:buChar char="•"/>
              <a:defRPr/>
            </a:pPr>
            <a:r>
              <a:rPr lang="en-US" altLang="en-US" sz="2000" dirty="0">
                <a:ea typeface="ヒラギノ角ゴ Pro W3" pitchFamily="122" charset="-128"/>
              </a:rPr>
              <a:t>Strategic outsourcing involves moving one or more value chain activities outside the firm’s boundaries to other firms in the industry value chain. Off-shoring is the outsourcing of activities outside the home country.</a:t>
            </a:r>
          </a:p>
        </p:txBody>
      </p:sp>
      <p:sp>
        <p:nvSpPr>
          <p:cNvPr id="6" name="Rectangle 5" title="Rectangle that highlights the learning objective">
            <a:extLst>
              <a:ext uri="{FF2B5EF4-FFF2-40B4-BE49-F238E27FC236}">
                <a16:creationId xmlns:a16="http://schemas.microsoft.com/office/drawing/2014/main" id="{733FB5C7-FD42-491E-96CA-79797BBAC12C}"/>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a:extLst>
              <a:ext uri="{FF2B5EF4-FFF2-40B4-BE49-F238E27FC236}">
                <a16:creationId xmlns:a16="http://schemas.microsoft.com/office/drawing/2014/main" id="{1F4686D8-5483-40B2-A3DE-07E7328C4AA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(7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38552B22-86C1-444B-8C9F-625CF9C8B696}"/>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8-7 Describe and evaluate different types of corporate diversification.	</a:t>
            </a:r>
            <a:endParaRPr lang="en-US" altLang="en-US" sz="1800" dirty="0">
              <a:ea typeface="ヒラギノ角ゴ Pro W3" pitchFamily="122" charset="-128"/>
            </a:endParaRPr>
          </a:p>
          <a:p>
            <a:pPr marL="285750" indent="-285750" eaLnBrk="1" hangingPunct="1">
              <a:buFont typeface="Arial" panose="020B0604020202020204" pitchFamily="34" charset="0"/>
              <a:buChar char="•"/>
              <a:defRPr/>
            </a:pPr>
            <a:r>
              <a:rPr lang="en-US" altLang="en-US" sz="1800" dirty="0">
                <a:ea typeface="ヒラギノ角ゴ Pro W3" pitchFamily="122" charset="-128"/>
              </a:rPr>
              <a:t>A single-business firm derives 95 percent or more of its revenues from one business.</a:t>
            </a:r>
          </a:p>
          <a:p>
            <a:pPr marL="285750" indent="-285750" eaLnBrk="1" hangingPunct="1">
              <a:buFont typeface="Arial" panose="020B0604020202020204" pitchFamily="34" charset="0"/>
              <a:buChar char="•"/>
              <a:defRPr/>
            </a:pPr>
            <a:r>
              <a:rPr lang="en-US" altLang="en-US" sz="1800" dirty="0">
                <a:ea typeface="ヒラギノ角ゴ Pro W3" pitchFamily="122" charset="-128"/>
              </a:rPr>
              <a:t>A dominant-business firm derives between 70 and 95 percent of its revenues from a single business, but pursues at least one other business activity.</a:t>
            </a:r>
          </a:p>
          <a:p>
            <a:pPr marL="285750" indent="-285750" eaLnBrk="1" hangingPunct="1">
              <a:buFont typeface="Arial" panose="020B0604020202020204" pitchFamily="34" charset="0"/>
              <a:buChar char="•"/>
              <a:defRPr/>
            </a:pPr>
            <a:r>
              <a:rPr lang="en-US" altLang="en-US" sz="1800" dirty="0">
                <a:ea typeface="ヒラギノ角ゴ Pro W3" pitchFamily="122" charset="-128"/>
              </a:rPr>
              <a:t>A firm follows a related diversification strategy when it derives less than 70 percent of its revenues from a single business activity, but obtains revenues from other lines of business that are linked to the primary business activity. Choices within a related diversification strategy can be related-constrained or related-linked.</a:t>
            </a:r>
          </a:p>
          <a:p>
            <a:pPr marL="285750" indent="-285750" eaLnBrk="1" hangingPunct="1">
              <a:buFont typeface="Arial" panose="020B0604020202020204" pitchFamily="34" charset="0"/>
              <a:buChar char="•"/>
              <a:defRPr/>
            </a:pPr>
            <a:r>
              <a:rPr lang="en-US" altLang="en-US" sz="1800" dirty="0">
                <a:ea typeface="ヒラギノ角ゴ Pro W3" pitchFamily="122" charset="-128"/>
              </a:rPr>
              <a:t>A firm follows an unrelated diversification strategy when less than 70 percent of its revenues come from a single business, and there are few, if any, linkages among its businesses.</a:t>
            </a:r>
          </a:p>
        </p:txBody>
      </p:sp>
      <p:sp>
        <p:nvSpPr>
          <p:cNvPr id="6" name="Rectangle 5" title="Rectangle that highlights the learning objective">
            <a:extLst>
              <a:ext uri="{FF2B5EF4-FFF2-40B4-BE49-F238E27FC236}">
                <a16:creationId xmlns:a16="http://schemas.microsoft.com/office/drawing/2014/main" id="{D9D862D6-75E0-4FAB-B7C6-443FF2ED6878}"/>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EE0C618F-E4A7-4E3B-8133-35AEB6F6554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(8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46FF149A-E54D-40E8-B27E-F8E7C0C28209}"/>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8-8 Apply the core competence–market matrix to derive different diversification strategies.	</a:t>
            </a:r>
            <a:endParaRPr lang="en-US" altLang="en-US" sz="1800" dirty="0">
              <a:ea typeface="ヒラギノ角ゴ Pro W3" pitchFamily="122" charset="-128"/>
            </a:endParaRPr>
          </a:p>
          <a:p>
            <a:pPr marL="285750" indent="-285750" eaLnBrk="1" hangingPunct="1">
              <a:buFont typeface="Arial" panose="020B0604020202020204" pitchFamily="34" charset="0"/>
              <a:buChar char="•"/>
              <a:defRPr/>
            </a:pPr>
            <a:r>
              <a:rPr lang="en-US" altLang="en-US" sz="1600" dirty="0">
                <a:ea typeface="ヒラギノ角ゴ Pro W3" pitchFamily="122" charset="-128"/>
              </a:rPr>
              <a:t>When applying an existing/new dimension to core competencies and markets, four quadrants emerge, as depicted in Exhibit 8.9.</a:t>
            </a:r>
          </a:p>
          <a:p>
            <a:pPr marL="285750" indent="-285750" eaLnBrk="1" hangingPunct="1">
              <a:buFont typeface="Arial" panose="020B0604020202020204" pitchFamily="34" charset="0"/>
              <a:buChar char="•"/>
              <a:defRPr/>
            </a:pPr>
            <a:r>
              <a:rPr lang="en-US" altLang="en-US" sz="1600" dirty="0">
                <a:ea typeface="ヒラギノ角ゴ Pro W3" pitchFamily="122" charset="-128"/>
              </a:rPr>
              <a:t>The lower-left quadrant combines existing core competencies with existing markets. Here, managers need to come up with ideas of how to leverage existing core competencies to improve their current market position.</a:t>
            </a:r>
          </a:p>
          <a:p>
            <a:pPr marL="285750" indent="-285750" eaLnBrk="1" hangingPunct="1">
              <a:buFont typeface="Arial" panose="020B0604020202020204" pitchFamily="34" charset="0"/>
              <a:buChar char="•"/>
              <a:defRPr/>
            </a:pPr>
            <a:r>
              <a:rPr lang="en-US" altLang="en-US" sz="1600" dirty="0">
                <a:ea typeface="ヒラギノ角ゴ Pro W3" pitchFamily="122" charset="-128"/>
              </a:rPr>
              <a:t>The lower-right quadrant combines existing core competencies with new market opportunities. Here, managers need to think about how to redeploy and recombine existing core competencies to compete in future markets.</a:t>
            </a:r>
          </a:p>
          <a:p>
            <a:pPr marL="285750" indent="-285750" eaLnBrk="1" hangingPunct="1">
              <a:buFont typeface="Arial" panose="020B0604020202020204" pitchFamily="34" charset="0"/>
              <a:buChar char="•"/>
              <a:defRPr/>
            </a:pPr>
            <a:r>
              <a:rPr lang="en-US" altLang="en-US" sz="1600" dirty="0">
                <a:ea typeface="ヒラギノ角ゴ Pro W3" pitchFamily="122" charset="-128"/>
              </a:rPr>
              <a:t>The upper-left quadrant combines new core competencies with existing market opportunities. Here, managers must come up with strategic initiatives of how to build new core competencies to protect and extend the firm’s current market position.</a:t>
            </a:r>
          </a:p>
          <a:p>
            <a:pPr marL="285750" indent="-285750" eaLnBrk="1" hangingPunct="1">
              <a:buFont typeface="Arial" panose="020B0604020202020204" pitchFamily="34" charset="0"/>
              <a:buChar char="•"/>
              <a:defRPr/>
            </a:pPr>
            <a:r>
              <a:rPr lang="en-US" altLang="en-US" sz="1600" dirty="0">
                <a:ea typeface="ヒラギノ角ゴ Pro W3" pitchFamily="122" charset="-128"/>
              </a:rPr>
              <a:t>The upper-right quadrant combines new core competencies with new market opportunities. This is likely the most challenging diversification strategy because it requires building new core competencies to create and compete in future markets.</a:t>
            </a:r>
          </a:p>
        </p:txBody>
      </p:sp>
      <p:sp>
        <p:nvSpPr>
          <p:cNvPr id="6" name="Rectangle 5" title="Rectangle that highlights the learning objective">
            <a:extLst>
              <a:ext uri="{FF2B5EF4-FFF2-40B4-BE49-F238E27FC236}">
                <a16:creationId xmlns:a16="http://schemas.microsoft.com/office/drawing/2014/main" id="{004DCE05-E2D1-4BC7-BA84-2B74A3091D64}"/>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a:extLst>
              <a:ext uri="{FF2B5EF4-FFF2-40B4-BE49-F238E27FC236}">
                <a16:creationId xmlns:a16="http://schemas.microsoft.com/office/drawing/2014/main" id="{BC3C1E49-BF5E-48F8-84C0-00C2B499B17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Take Away Concepts </a:t>
            </a:r>
            <a:r>
              <a:rPr lang="en-US" altLang="en-US" sz="1800">
                <a:cs typeface="Arial" panose="020B0604020202020204" pitchFamily="34" charset="0"/>
              </a:rPr>
              <a:t>(9 of 9)</a:t>
            </a:r>
            <a:endParaRPr lang="en-US" altLang="en-US" sz="2900">
              <a:cs typeface="Arial" panose="020B0604020202020204" pitchFamily="34" charset="0"/>
            </a:endParaRPr>
          </a:p>
        </p:txBody>
      </p:sp>
      <p:sp>
        <p:nvSpPr>
          <p:cNvPr id="3" name="Content Placeholder 2">
            <a:extLst>
              <a:ext uri="{FF2B5EF4-FFF2-40B4-BE49-F238E27FC236}">
                <a16:creationId xmlns:a16="http://schemas.microsoft.com/office/drawing/2014/main" id="{4B64929C-751A-4477-9A5C-1AFA7C94345D}"/>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8-9 Explain when a diversification strategy creates a competitive advantage and when it does not.	</a:t>
            </a:r>
            <a:endParaRPr lang="en-US" altLang="en-US" sz="2000" dirty="0">
              <a:ea typeface="ヒラギノ角ゴ Pro W3" pitchFamily="122" charset="-128"/>
            </a:endParaRPr>
          </a:p>
          <a:p>
            <a:pPr marL="285750" indent="-285750" eaLnBrk="1" hangingPunct="1">
              <a:buFont typeface="Arial" panose="020B0604020202020204" pitchFamily="34" charset="0"/>
              <a:buChar char="•"/>
              <a:defRPr/>
            </a:pPr>
            <a:r>
              <a:rPr lang="en-US" altLang="en-US" sz="1500" dirty="0">
                <a:ea typeface="ヒラギノ角ゴ Pro W3" pitchFamily="122" charset="-128"/>
              </a:rPr>
              <a:t>The diversification-performance relationship is a function of the underlying type of diversification.</a:t>
            </a:r>
          </a:p>
          <a:p>
            <a:pPr marL="285750" indent="-285750" eaLnBrk="1" hangingPunct="1">
              <a:buFont typeface="Arial" panose="020B0604020202020204" pitchFamily="34" charset="0"/>
              <a:buChar char="•"/>
              <a:defRPr/>
            </a:pPr>
            <a:r>
              <a:rPr lang="en-US" altLang="en-US" sz="1500" dirty="0">
                <a:ea typeface="ヒラギノ角ゴ Pro W3" pitchFamily="122" charset="-128"/>
              </a:rPr>
              <a:t>The relationship between the type of diversification and overall firm performance takes on the shape of an inverted U (see Exhibit 8.10).</a:t>
            </a:r>
          </a:p>
          <a:p>
            <a:pPr marL="285750" indent="-285750" eaLnBrk="1" hangingPunct="1">
              <a:buFont typeface="Arial" panose="020B0604020202020204" pitchFamily="34" charset="0"/>
              <a:buChar char="•"/>
              <a:defRPr/>
            </a:pPr>
            <a:r>
              <a:rPr lang="en-US" altLang="en-US" sz="1500" dirty="0">
                <a:ea typeface="ヒラギノ角ゴ Pro W3" pitchFamily="122" charset="-128"/>
              </a:rPr>
              <a:t>Unrelated diversification often results in a diversification discount: The stock price of such highly diversified firms is valued at less than the sum of their individual business units.</a:t>
            </a:r>
          </a:p>
          <a:p>
            <a:pPr marL="285750" indent="-285750" eaLnBrk="1" hangingPunct="1">
              <a:buFont typeface="Arial" panose="020B0604020202020204" pitchFamily="34" charset="0"/>
              <a:buChar char="•"/>
              <a:defRPr/>
            </a:pPr>
            <a:r>
              <a:rPr lang="en-US" altLang="en-US" sz="1500" dirty="0">
                <a:ea typeface="ヒラギノ角ゴ Pro W3" pitchFamily="122" charset="-128"/>
              </a:rPr>
              <a:t>Related diversification often results in a diversification premium: The stock price of related-diversification firms is valued at greater than the sum of their individual business units.</a:t>
            </a:r>
          </a:p>
          <a:p>
            <a:pPr marL="285750" indent="-285750" eaLnBrk="1" hangingPunct="1">
              <a:buFont typeface="Arial" panose="020B0604020202020204" pitchFamily="34" charset="0"/>
              <a:buChar char="•"/>
              <a:defRPr/>
            </a:pPr>
            <a:r>
              <a:rPr lang="en-US" altLang="en-US" sz="1500" dirty="0">
                <a:ea typeface="ヒラギノ角ゴ Pro W3" pitchFamily="122" charset="-128"/>
              </a:rPr>
              <a:t>In the BCG matrix, the corporation is viewed as a portfolio of businesses, much like a portfolio of stocks in finance (see Exhibit 8.12). The individual SBUs are evaluated according to relative market share and the speed of market growth, and are plotted using one of four categories: dog, cash cow, star, and question mark. Each category warrants a different investment strategy.</a:t>
            </a:r>
          </a:p>
          <a:p>
            <a:pPr marL="285750" indent="-285750" eaLnBrk="1" hangingPunct="1">
              <a:buFont typeface="Arial" panose="020B0604020202020204" pitchFamily="34" charset="0"/>
              <a:buChar char="•"/>
              <a:defRPr/>
            </a:pPr>
            <a:r>
              <a:rPr lang="en-US" altLang="en-US" sz="1500" dirty="0">
                <a:ea typeface="ヒラギノ角ゴ Pro W3" pitchFamily="122" charset="-128"/>
              </a:rPr>
              <a:t>Both low levels and high levels of diversification are generally associated with lower overall performance, while moderate levels of diversification are associated with higher firm performance.</a:t>
            </a:r>
          </a:p>
        </p:txBody>
      </p:sp>
      <p:sp>
        <p:nvSpPr>
          <p:cNvPr id="6" name="Rectangle 5" title="Rectangle that highlights the learning objective">
            <a:extLst>
              <a:ext uri="{FF2B5EF4-FFF2-40B4-BE49-F238E27FC236}">
                <a16:creationId xmlns:a16="http://schemas.microsoft.com/office/drawing/2014/main" id="{25B46781-4DD5-4192-813F-F5545C7DEA42}"/>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b="1" dirty="0">
              <a:solidFill>
                <a:schemeClr val="tx1"/>
              </a:solidFill>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5432CD83-61B6-4823-BB1C-91DF8D8998F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113666" name="Content Placeholder 2">
            <a:extLst>
              <a:ext uri="{FF2B5EF4-FFF2-40B4-BE49-F238E27FC236}">
                <a16:creationId xmlns:a16="http://schemas.microsoft.com/office/drawing/2014/main" id="{61F21995-B05E-440E-8B71-4D2CCE15BD02}"/>
              </a:ext>
            </a:extLst>
          </p:cNvPr>
          <p:cNvSpPr>
            <a:spLocks noGrp="1"/>
          </p:cNvSpPr>
          <p:nvPr>
            <p:ph sz="half" idx="1"/>
          </p:nvPr>
        </p:nvSpPr>
        <p:spPr bwMode="auto">
          <a:xfrm>
            <a:off x="457200" y="1295400"/>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sz="1400">
                <a:ea typeface="ヒラギノ角ゴ Pro W3" pitchFamily="122" charset="-128"/>
              </a:rPr>
              <a:t>Backward vertical integration  </a:t>
            </a:r>
          </a:p>
          <a:p>
            <a:pPr eaLnBrk="1" hangingPunct="1">
              <a:spcBef>
                <a:spcPct val="0"/>
              </a:spcBef>
              <a:spcAft>
                <a:spcPts val="600"/>
              </a:spcAft>
            </a:pPr>
            <a:r>
              <a:rPr lang="en-US" altLang="en-US" sz="1400">
                <a:ea typeface="ヒラギノ角ゴ Pro W3" pitchFamily="122" charset="-128"/>
              </a:rPr>
              <a:t>Boston Consulting Group (BCG) growth-share matrix  </a:t>
            </a:r>
          </a:p>
          <a:p>
            <a:pPr eaLnBrk="1" hangingPunct="1">
              <a:spcBef>
                <a:spcPct val="0"/>
              </a:spcBef>
              <a:spcAft>
                <a:spcPts val="600"/>
              </a:spcAft>
            </a:pPr>
            <a:r>
              <a:rPr lang="en-US" altLang="en-US" sz="1400">
                <a:ea typeface="ヒラギノ角ゴ Pro W3" pitchFamily="122" charset="-128"/>
              </a:rPr>
              <a:t>Conglomerate  </a:t>
            </a:r>
          </a:p>
          <a:p>
            <a:pPr eaLnBrk="1" hangingPunct="1">
              <a:spcBef>
                <a:spcPct val="0"/>
              </a:spcBef>
              <a:spcAft>
                <a:spcPts val="600"/>
              </a:spcAft>
            </a:pPr>
            <a:r>
              <a:rPr lang="en-US" altLang="en-US" sz="1400">
                <a:ea typeface="ヒラギノ角ゴ Pro W3" pitchFamily="122" charset="-128"/>
              </a:rPr>
              <a:t>Core competence–market matrix  </a:t>
            </a:r>
          </a:p>
          <a:p>
            <a:pPr eaLnBrk="1" hangingPunct="1">
              <a:spcBef>
                <a:spcPct val="0"/>
              </a:spcBef>
              <a:spcAft>
                <a:spcPts val="600"/>
              </a:spcAft>
            </a:pPr>
            <a:r>
              <a:rPr lang="en-US" altLang="en-US" sz="1400">
                <a:ea typeface="ヒラギノ角ゴ Pro W3" pitchFamily="122" charset="-128"/>
              </a:rPr>
              <a:t>Corporate strategy  </a:t>
            </a:r>
          </a:p>
          <a:p>
            <a:pPr eaLnBrk="1" hangingPunct="1">
              <a:spcBef>
                <a:spcPct val="0"/>
              </a:spcBef>
              <a:spcAft>
                <a:spcPts val="600"/>
              </a:spcAft>
            </a:pPr>
            <a:r>
              <a:rPr lang="en-US" altLang="en-US" sz="1400">
                <a:ea typeface="ヒラギノ角ゴ Pro W3" pitchFamily="122" charset="-128"/>
              </a:rPr>
              <a:t>Credible commitment  </a:t>
            </a:r>
          </a:p>
          <a:p>
            <a:pPr eaLnBrk="1" hangingPunct="1">
              <a:spcBef>
                <a:spcPct val="0"/>
              </a:spcBef>
              <a:spcAft>
                <a:spcPts val="600"/>
              </a:spcAft>
            </a:pPr>
            <a:r>
              <a:rPr lang="en-US" altLang="en-US" sz="1400">
                <a:ea typeface="ヒラギノ角ゴ Pro W3" pitchFamily="122" charset="-128"/>
              </a:rPr>
              <a:t>Diversification   </a:t>
            </a:r>
          </a:p>
          <a:p>
            <a:pPr eaLnBrk="1" hangingPunct="1">
              <a:spcBef>
                <a:spcPct val="0"/>
              </a:spcBef>
              <a:spcAft>
                <a:spcPts val="600"/>
              </a:spcAft>
            </a:pPr>
            <a:r>
              <a:rPr lang="en-US" altLang="en-US" sz="1400">
                <a:ea typeface="ヒラギノ角ゴ Pro W3" pitchFamily="122" charset="-128"/>
              </a:rPr>
              <a:t>Diversification discount  </a:t>
            </a:r>
          </a:p>
          <a:p>
            <a:pPr eaLnBrk="1" hangingPunct="1">
              <a:spcBef>
                <a:spcPct val="0"/>
              </a:spcBef>
              <a:spcAft>
                <a:spcPts val="600"/>
              </a:spcAft>
            </a:pPr>
            <a:r>
              <a:rPr lang="en-US" altLang="en-US" sz="1400">
                <a:ea typeface="ヒラギノ角ゴ Pro W3" pitchFamily="122" charset="-128"/>
              </a:rPr>
              <a:t>Diversification premium  </a:t>
            </a:r>
          </a:p>
          <a:p>
            <a:pPr eaLnBrk="1" hangingPunct="1">
              <a:spcBef>
                <a:spcPct val="0"/>
              </a:spcBef>
              <a:spcAft>
                <a:spcPts val="600"/>
              </a:spcAft>
            </a:pPr>
            <a:r>
              <a:rPr lang="en-US" altLang="en-US" sz="1400">
                <a:ea typeface="ヒラギノ角ゴ Pro W3" pitchFamily="122" charset="-128"/>
              </a:rPr>
              <a:t>External transaction costs  </a:t>
            </a:r>
          </a:p>
          <a:p>
            <a:pPr eaLnBrk="1" hangingPunct="1">
              <a:spcBef>
                <a:spcPct val="0"/>
              </a:spcBef>
              <a:spcAft>
                <a:spcPts val="600"/>
              </a:spcAft>
            </a:pPr>
            <a:r>
              <a:rPr lang="en-US" altLang="en-US" sz="1400">
                <a:ea typeface="ヒラギノ角ゴ Pro W3" pitchFamily="122" charset="-128"/>
              </a:rPr>
              <a:t>Forward vertical integration  </a:t>
            </a:r>
          </a:p>
          <a:p>
            <a:pPr eaLnBrk="1" hangingPunct="1">
              <a:spcBef>
                <a:spcPct val="0"/>
              </a:spcBef>
              <a:spcAft>
                <a:spcPts val="600"/>
              </a:spcAft>
            </a:pPr>
            <a:r>
              <a:rPr lang="en-US" altLang="en-US" sz="1400">
                <a:ea typeface="ヒラギノ角ゴ Pro W3" pitchFamily="122" charset="-128"/>
              </a:rPr>
              <a:t>Franchising  </a:t>
            </a:r>
          </a:p>
          <a:p>
            <a:pPr eaLnBrk="1" hangingPunct="1">
              <a:spcBef>
                <a:spcPct val="0"/>
              </a:spcBef>
              <a:spcAft>
                <a:spcPts val="600"/>
              </a:spcAft>
            </a:pPr>
            <a:r>
              <a:rPr lang="en-US" altLang="en-US" sz="1400">
                <a:ea typeface="ヒラギノ角ゴ Pro W3" pitchFamily="122" charset="-128"/>
              </a:rPr>
              <a:t>Geographic diversification strategy  </a:t>
            </a:r>
          </a:p>
          <a:p>
            <a:pPr eaLnBrk="1" hangingPunct="1">
              <a:spcBef>
                <a:spcPct val="0"/>
              </a:spcBef>
              <a:spcAft>
                <a:spcPts val="600"/>
              </a:spcAft>
            </a:pPr>
            <a:r>
              <a:rPr lang="en-US" altLang="en-US" sz="1400">
                <a:ea typeface="ヒラギノ角ゴ Pro W3" pitchFamily="122" charset="-128"/>
              </a:rPr>
              <a:t>Industry value chain  </a:t>
            </a:r>
          </a:p>
          <a:p>
            <a:pPr eaLnBrk="1" hangingPunct="1">
              <a:spcBef>
                <a:spcPct val="0"/>
              </a:spcBef>
              <a:spcAft>
                <a:spcPts val="600"/>
              </a:spcAft>
            </a:pPr>
            <a:r>
              <a:rPr lang="en-US" altLang="en-US" sz="1400">
                <a:ea typeface="ヒラギノ角ゴ Pro W3" pitchFamily="122" charset="-128"/>
              </a:rPr>
              <a:t>Information asymmetry  </a:t>
            </a:r>
          </a:p>
          <a:p>
            <a:pPr eaLnBrk="1" hangingPunct="1">
              <a:spcBef>
                <a:spcPct val="0"/>
              </a:spcBef>
              <a:spcAft>
                <a:spcPts val="600"/>
              </a:spcAft>
            </a:pPr>
            <a:r>
              <a:rPr lang="en-US" altLang="en-US" sz="1400">
                <a:ea typeface="ヒラギノ角ゴ Pro W3" pitchFamily="122" charset="-128"/>
              </a:rPr>
              <a:t>Internal transaction costs  </a:t>
            </a:r>
          </a:p>
          <a:p>
            <a:pPr>
              <a:buFont typeface="Arial" panose="020B0604020202020204" pitchFamily="34" charset="0"/>
              <a:buNone/>
            </a:pPr>
            <a:endParaRPr lang="en-US" altLang="en-US" sz="1400">
              <a:ea typeface="ヒラギノ角ゴ Pro W3" pitchFamily="122" charset="-128"/>
            </a:endParaRPr>
          </a:p>
          <a:p>
            <a:pPr eaLnBrk="1" hangingPunct="1"/>
            <a:endParaRPr lang="en-US" altLang="en-US" sz="1400">
              <a:ea typeface="ヒラギノ角ゴ Pro W3" pitchFamily="122" charset="-128"/>
            </a:endParaRPr>
          </a:p>
        </p:txBody>
      </p:sp>
      <p:sp>
        <p:nvSpPr>
          <p:cNvPr id="113667" name="Content Placeholder 3">
            <a:extLst>
              <a:ext uri="{FF2B5EF4-FFF2-40B4-BE49-F238E27FC236}">
                <a16:creationId xmlns:a16="http://schemas.microsoft.com/office/drawing/2014/main" id="{9B9CCC11-5FBE-4467-9C73-5B101F648D8B}"/>
              </a:ext>
            </a:extLst>
          </p:cNvPr>
          <p:cNvSpPr>
            <a:spLocks noGrp="1"/>
          </p:cNvSpPr>
          <p:nvPr>
            <p:ph sz="half" idx="2"/>
          </p:nvPr>
        </p:nvSpPr>
        <p:spPr bwMode="auto">
          <a:xfrm>
            <a:off x="4648200" y="1295400"/>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sz="1400">
                <a:ea typeface="ヒラギノ角ゴ Pro W3" pitchFamily="122" charset="-128"/>
              </a:rPr>
              <a:t>Joint venture  </a:t>
            </a:r>
          </a:p>
          <a:p>
            <a:pPr>
              <a:spcBef>
                <a:spcPct val="0"/>
              </a:spcBef>
              <a:spcAft>
                <a:spcPts val="600"/>
              </a:spcAft>
            </a:pPr>
            <a:r>
              <a:rPr lang="en-US" altLang="en-US" sz="1400">
                <a:ea typeface="ヒラギノ角ゴ Pro W3" pitchFamily="122" charset="-128"/>
              </a:rPr>
              <a:t>Licensing  </a:t>
            </a:r>
          </a:p>
          <a:p>
            <a:pPr>
              <a:spcBef>
                <a:spcPct val="0"/>
              </a:spcBef>
              <a:spcAft>
                <a:spcPts val="600"/>
              </a:spcAft>
            </a:pPr>
            <a:r>
              <a:rPr lang="en-US" altLang="en-US" sz="1400">
                <a:ea typeface="ヒラギノ角ゴ Pro W3" pitchFamily="122" charset="-128"/>
              </a:rPr>
              <a:t>Principal–agent problem  </a:t>
            </a:r>
          </a:p>
          <a:p>
            <a:pPr>
              <a:spcBef>
                <a:spcPct val="0"/>
              </a:spcBef>
              <a:spcAft>
                <a:spcPts val="600"/>
              </a:spcAft>
            </a:pPr>
            <a:r>
              <a:rPr lang="en-US" altLang="en-US" sz="1400">
                <a:ea typeface="ヒラギノ角ゴ Pro W3" pitchFamily="122" charset="-128"/>
              </a:rPr>
              <a:t>Product diversification strategy  </a:t>
            </a:r>
          </a:p>
          <a:p>
            <a:pPr>
              <a:spcBef>
                <a:spcPct val="0"/>
              </a:spcBef>
              <a:spcAft>
                <a:spcPts val="600"/>
              </a:spcAft>
            </a:pPr>
            <a:r>
              <a:rPr lang="en-US" altLang="en-US" sz="1400">
                <a:ea typeface="ヒラギノ角ゴ Pro W3" pitchFamily="122" charset="-128"/>
              </a:rPr>
              <a:t>Product–market diversification strategy  </a:t>
            </a:r>
          </a:p>
          <a:p>
            <a:pPr>
              <a:spcBef>
                <a:spcPct val="0"/>
              </a:spcBef>
              <a:spcAft>
                <a:spcPts val="600"/>
              </a:spcAft>
            </a:pPr>
            <a:r>
              <a:rPr lang="en-US" altLang="en-US" sz="1400">
                <a:ea typeface="ヒラギノ角ゴ Pro W3" pitchFamily="122" charset="-128"/>
              </a:rPr>
              <a:t>Related-constrained diversification strategy </a:t>
            </a:r>
          </a:p>
          <a:p>
            <a:pPr>
              <a:spcBef>
                <a:spcPct val="0"/>
              </a:spcBef>
              <a:spcAft>
                <a:spcPts val="600"/>
              </a:spcAft>
            </a:pPr>
            <a:r>
              <a:rPr lang="en-US" altLang="en-US" sz="1400">
                <a:ea typeface="ヒラギノ角ゴ Pro W3" pitchFamily="122" charset="-128"/>
              </a:rPr>
              <a:t>Related diversification strategy </a:t>
            </a:r>
          </a:p>
          <a:p>
            <a:pPr>
              <a:spcBef>
                <a:spcPct val="0"/>
              </a:spcBef>
              <a:spcAft>
                <a:spcPts val="600"/>
              </a:spcAft>
            </a:pPr>
            <a:r>
              <a:rPr lang="en-US" altLang="en-US" sz="1400">
                <a:ea typeface="ヒラギノ角ゴ Pro W3" pitchFamily="122" charset="-128"/>
              </a:rPr>
              <a:t>Related-linked diversification strategy </a:t>
            </a:r>
          </a:p>
          <a:p>
            <a:pPr>
              <a:spcBef>
                <a:spcPct val="0"/>
              </a:spcBef>
              <a:spcAft>
                <a:spcPts val="600"/>
              </a:spcAft>
            </a:pPr>
            <a:r>
              <a:rPr lang="en-US" altLang="en-US" sz="1400">
                <a:ea typeface="ヒラギノ角ゴ Pro W3" pitchFamily="122" charset="-128"/>
              </a:rPr>
              <a:t>Specialized assets  </a:t>
            </a:r>
          </a:p>
          <a:p>
            <a:pPr>
              <a:spcBef>
                <a:spcPct val="0"/>
              </a:spcBef>
              <a:spcAft>
                <a:spcPts val="600"/>
              </a:spcAft>
            </a:pPr>
            <a:r>
              <a:rPr lang="en-US" altLang="en-US" sz="1400">
                <a:ea typeface="ヒラギノ角ゴ Pro W3" pitchFamily="122" charset="-128"/>
              </a:rPr>
              <a:t>Strategic alliances  </a:t>
            </a:r>
          </a:p>
          <a:p>
            <a:pPr>
              <a:spcBef>
                <a:spcPct val="0"/>
              </a:spcBef>
              <a:spcAft>
                <a:spcPts val="600"/>
              </a:spcAft>
            </a:pPr>
            <a:r>
              <a:rPr lang="en-US" altLang="en-US" sz="1400">
                <a:ea typeface="ヒラギノ角ゴ Pro W3" pitchFamily="122" charset="-128"/>
              </a:rPr>
              <a:t>Strategic outsourcing  </a:t>
            </a:r>
          </a:p>
          <a:p>
            <a:pPr>
              <a:spcBef>
                <a:spcPct val="0"/>
              </a:spcBef>
              <a:spcAft>
                <a:spcPts val="600"/>
              </a:spcAft>
            </a:pPr>
            <a:r>
              <a:rPr lang="en-US" altLang="en-US" sz="1400">
                <a:ea typeface="ヒラギノ角ゴ Pro W3" pitchFamily="122" charset="-128"/>
              </a:rPr>
              <a:t>Taper integration  </a:t>
            </a:r>
          </a:p>
          <a:p>
            <a:pPr>
              <a:spcBef>
                <a:spcPct val="0"/>
              </a:spcBef>
              <a:spcAft>
                <a:spcPts val="600"/>
              </a:spcAft>
            </a:pPr>
            <a:r>
              <a:rPr lang="en-US" altLang="en-US" sz="1400">
                <a:ea typeface="ヒラギノ角ゴ Pro W3" pitchFamily="122" charset="-128"/>
              </a:rPr>
              <a:t>Transaction cost economics  </a:t>
            </a:r>
          </a:p>
          <a:p>
            <a:pPr>
              <a:spcBef>
                <a:spcPct val="0"/>
              </a:spcBef>
              <a:spcAft>
                <a:spcPts val="600"/>
              </a:spcAft>
            </a:pPr>
            <a:r>
              <a:rPr lang="en-US" altLang="en-US" sz="1400">
                <a:ea typeface="ヒラギノ角ゴ Pro W3" pitchFamily="122" charset="-128"/>
              </a:rPr>
              <a:t>Transaction costs  </a:t>
            </a:r>
          </a:p>
          <a:p>
            <a:pPr>
              <a:spcBef>
                <a:spcPct val="0"/>
              </a:spcBef>
              <a:spcAft>
                <a:spcPts val="600"/>
              </a:spcAft>
            </a:pPr>
            <a:r>
              <a:rPr lang="en-US" altLang="en-US" sz="1400">
                <a:ea typeface="ヒラギノ角ゴ Pro W3" pitchFamily="122" charset="-128"/>
              </a:rPr>
              <a:t>Unrelated diversification strategy </a:t>
            </a:r>
          </a:p>
          <a:p>
            <a:pPr>
              <a:spcBef>
                <a:spcPct val="0"/>
              </a:spcBef>
              <a:spcAft>
                <a:spcPts val="600"/>
              </a:spcAft>
            </a:pPr>
            <a:r>
              <a:rPr lang="en-US" altLang="en-US" sz="1400">
                <a:ea typeface="ヒラギノ角ゴ Pro W3" pitchFamily="122" charset="-128"/>
              </a:rPr>
              <a:t>Vertical integration  </a:t>
            </a:r>
          </a:p>
          <a:p>
            <a:pPr>
              <a:spcBef>
                <a:spcPct val="0"/>
              </a:spcBef>
              <a:spcAft>
                <a:spcPts val="600"/>
              </a:spcAft>
            </a:pPr>
            <a:r>
              <a:rPr lang="en-US" altLang="en-US" sz="1400">
                <a:ea typeface="ヒラギノ角ゴ Pro W3" pitchFamily="122" charset="-128"/>
              </a:rPr>
              <a:t>Vertical market failure </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42A4B154-9AC8-4B7D-B94E-8FBAC7343A69}"/>
              </a:ext>
            </a:extLst>
          </p:cNvPr>
          <p:cNvSpPr>
            <a:spLocks noGrp="1"/>
          </p:cNvSpPr>
          <p:nvPr>
            <p:ph type="title"/>
          </p:nvPr>
        </p:nvSpPr>
        <p:spPr/>
        <p:txBody>
          <a:bodyPr>
            <a:normAutofit fontScale="90000"/>
          </a:bodyPr>
          <a:lstStyle/>
          <a:p>
            <a:pPr>
              <a:defRPr/>
            </a:pPr>
            <a:r>
              <a:rPr lang="en-US" altLang="en-US" dirty="0">
                <a:ea typeface="Arial" charset="0"/>
              </a:rPr>
              <a:t>Chapter Case 8: Amazon.com</a:t>
            </a:r>
            <a:r>
              <a:rPr lang="en-US" altLang="en-US" sz="2200" dirty="0">
                <a:ea typeface="Arial" charset="0"/>
              </a:rPr>
              <a:t> (1 of 2)</a:t>
            </a:r>
          </a:p>
        </p:txBody>
      </p:sp>
      <p:sp>
        <p:nvSpPr>
          <p:cNvPr id="81923" name="Content Placeholder 2">
            <a:extLst>
              <a:ext uri="{FF2B5EF4-FFF2-40B4-BE49-F238E27FC236}">
                <a16:creationId xmlns:a16="http://schemas.microsoft.com/office/drawing/2014/main" id="{31720725-98B8-4891-8CFB-D7CE701CDF6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sz="2400">
                <a:ea typeface="ヒラギノ角ゴ Pro W3" pitchFamily="122" charset="-128"/>
              </a:rPr>
              <a:t>Originally was an online book seller</a:t>
            </a:r>
          </a:p>
          <a:p>
            <a:pPr lvl="1" eaLnBrk="1" hangingPunct="1">
              <a:spcBef>
                <a:spcPct val="0"/>
              </a:spcBef>
              <a:spcAft>
                <a:spcPts val="600"/>
              </a:spcAft>
            </a:pPr>
            <a:r>
              <a:rPr lang="en-US" altLang="en-US" sz="2400">
                <a:cs typeface="Arial" panose="020B0604020202020204" pitchFamily="34" charset="0"/>
              </a:rPr>
              <a:t>Started in a garage in a Seattle suburb</a:t>
            </a:r>
          </a:p>
          <a:p>
            <a:pPr lvl="1" eaLnBrk="1" hangingPunct="1">
              <a:spcBef>
                <a:spcPct val="0"/>
              </a:spcBef>
              <a:spcAft>
                <a:spcPts val="600"/>
              </a:spcAft>
            </a:pPr>
            <a:r>
              <a:rPr lang="en-US" altLang="en-US" sz="2400">
                <a:cs typeface="Arial" panose="020B0604020202020204" pitchFamily="34" charset="0"/>
              </a:rPr>
              <a:t>Then entered strategic alliances to expand products offered</a:t>
            </a:r>
          </a:p>
          <a:p>
            <a:pPr eaLnBrk="1" hangingPunct="1">
              <a:spcBef>
                <a:spcPct val="0"/>
              </a:spcBef>
              <a:spcAft>
                <a:spcPts val="600"/>
              </a:spcAft>
            </a:pPr>
            <a:r>
              <a:rPr lang="en-US" altLang="en-US" sz="2400">
                <a:ea typeface="ヒラギノ角ゴ Pro W3" pitchFamily="122" charset="-128"/>
              </a:rPr>
              <a:t>Amazon now:</a:t>
            </a:r>
          </a:p>
          <a:p>
            <a:pPr lvl="1" eaLnBrk="1" hangingPunct="1">
              <a:spcBef>
                <a:spcPct val="0"/>
              </a:spcBef>
              <a:spcAft>
                <a:spcPts val="600"/>
              </a:spcAft>
            </a:pPr>
            <a:r>
              <a:rPr lang="en-US" altLang="en-US" sz="2400">
                <a:cs typeface="Arial" panose="020B0604020202020204" pitchFamily="34" charset="0"/>
              </a:rPr>
              <a:t>Sells 50x the number of items sold by Walmart</a:t>
            </a:r>
          </a:p>
          <a:p>
            <a:pPr lvl="1" eaLnBrk="1" hangingPunct="1">
              <a:spcBef>
                <a:spcPct val="0"/>
              </a:spcBef>
              <a:spcAft>
                <a:spcPts val="600"/>
              </a:spcAft>
            </a:pPr>
            <a:r>
              <a:rPr lang="en-US" altLang="en-US" sz="2400">
                <a:cs typeface="Arial" panose="020B0604020202020204" pitchFamily="34" charset="0"/>
              </a:rPr>
              <a:t>A widely diversified technology company</a:t>
            </a:r>
          </a:p>
          <a:p>
            <a:pPr lvl="1" eaLnBrk="1" hangingPunct="1">
              <a:spcBef>
                <a:spcPct val="0"/>
              </a:spcBef>
              <a:spcAft>
                <a:spcPts val="600"/>
              </a:spcAft>
            </a:pPr>
            <a:r>
              <a:rPr lang="en-US" altLang="en-US" sz="2400">
                <a:cs typeface="Arial" panose="020B0604020202020204" pitchFamily="34" charset="0"/>
              </a:rPr>
              <a:t>Streams music, movies, TV shows</a:t>
            </a:r>
          </a:p>
          <a:p>
            <a:pPr lvl="1" eaLnBrk="1" hangingPunct="1">
              <a:spcBef>
                <a:spcPct val="0"/>
              </a:spcBef>
              <a:spcAft>
                <a:spcPts val="600"/>
              </a:spcAft>
            </a:pPr>
            <a:r>
              <a:rPr lang="en-US" altLang="en-US" sz="2400">
                <a:cs typeface="Arial" panose="020B0604020202020204" pitchFamily="34" charset="0"/>
              </a:rPr>
              <a:t>Largest cloud computing service provider globally</a:t>
            </a:r>
          </a:p>
          <a:p>
            <a:pPr lvl="1" eaLnBrk="1" hangingPunct="1">
              <a:spcBef>
                <a:spcPct val="0"/>
              </a:spcBef>
              <a:spcAft>
                <a:spcPts val="600"/>
              </a:spcAft>
            </a:pPr>
            <a:r>
              <a:rPr lang="en-US" altLang="en-US" sz="2400">
                <a:cs typeface="Arial" panose="020B0604020202020204" pitchFamily="34" charset="0"/>
              </a:rPr>
              <a:t>Is establishing country-specific sites</a:t>
            </a:r>
          </a:p>
          <a:p>
            <a:pPr lvl="1" eaLnBrk="1" hangingPunct="1">
              <a:spcBef>
                <a:spcPct val="0"/>
              </a:spcBef>
              <a:spcAft>
                <a:spcPts val="600"/>
              </a:spcAft>
            </a:pPr>
            <a:r>
              <a:rPr lang="en-US" altLang="en-US" sz="2400">
                <a:cs typeface="Arial" panose="020B0604020202020204" pitchFamily="34" charset="0"/>
              </a:rPr>
              <a:t>Continues to innovate</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a:extLst>
              <a:ext uri="{FF2B5EF4-FFF2-40B4-BE49-F238E27FC236}">
                <a16:creationId xmlns:a16="http://schemas.microsoft.com/office/drawing/2014/main" id="{18AB6EA5-858F-4EB5-A501-26C1C89F6690}"/>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F2ED30CE-1DEC-4F99-B98D-2008A8EA4563}"/>
              </a:ext>
            </a:extLst>
          </p:cNvPr>
          <p:cNvSpPr>
            <a:spLocks noGrp="1"/>
          </p:cNvSpPr>
          <p:nvPr>
            <p:ph type="title"/>
          </p:nvPr>
        </p:nvSpPr>
        <p:spPr/>
        <p:txBody>
          <a:bodyPr>
            <a:normAutofit fontScale="90000"/>
          </a:bodyPr>
          <a:lstStyle/>
          <a:p>
            <a:pPr>
              <a:defRPr/>
            </a:pPr>
            <a:r>
              <a:rPr lang="en-US" altLang="en-US" sz="4000" dirty="0">
                <a:ea typeface="Arial" charset="0"/>
              </a:rPr>
              <a:t>Strategy Smart Videos </a:t>
            </a:r>
            <a:r>
              <a:rPr lang="en-US" altLang="en-US" sz="2200" dirty="0">
                <a:ea typeface="Arial" charset="0"/>
              </a:rPr>
              <a:t>(1 of 8)</a:t>
            </a:r>
          </a:p>
        </p:txBody>
      </p:sp>
      <p:sp>
        <p:nvSpPr>
          <p:cNvPr id="115714" name="Content Placeholder 2">
            <a:extLst>
              <a:ext uri="{FF2B5EF4-FFF2-40B4-BE49-F238E27FC236}">
                <a16:creationId xmlns:a16="http://schemas.microsoft.com/office/drawing/2014/main" id="{1AEC3946-D420-4D84-8E64-EFDA8D32622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Jay Leno</a:t>
            </a:r>
          </a:p>
          <a:p>
            <a:r>
              <a:rPr lang="en-US" altLang="en-US">
                <a:ea typeface="ヒラギノ角ゴ Pro W3" pitchFamily="122" charset="-128"/>
              </a:rPr>
              <a:t>2012 Tata Nano: From Bollywood to Hollywood - Jay Leno's Garage </a:t>
            </a:r>
          </a:p>
          <a:p>
            <a:pPr lvl="1"/>
            <a:r>
              <a:rPr lang="en-US" altLang="en-US">
                <a:cs typeface="Arial" panose="020B0604020202020204" pitchFamily="34" charset="0"/>
              </a:rPr>
              <a:t>Related to Strategy Highlight 8.2</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https://www.youtube.com/watch?v=NGEwG62Q1UQ</a:t>
            </a:r>
            <a:endParaRPr lang="en-US" altLang="en-US">
              <a:cs typeface="Arial" panose="020B0604020202020204" pitchFamily="34" charset="0"/>
            </a:endParaRPr>
          </a:p>
          <a:p>
            <a:r>
              <a:rPr lang="en-US" altLang="en-US">
                <a:ea typeface="ヒラギノ角ゴ Pro W3" pitchFamily="122" charset="-128"/>
              </a:rPr>
              <a:t>9:51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E0E3E4CA-85D6-424F-9AC2-3D698ED46E4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(2 of 8)</a:t>
            </a:r>
            <a:endParaRPr lang="en-US" altLang="en-US" sz="2900">
              <a:cs typeface="Arial" panose="020B0604020202020204" pitchFamily="34" charset="0"/>
            </a:endParaRPr>
          </a:p>
        </p:txBody>
      </p:sp>
      <p:sp>
        <p:nvSpPr>
          <p:cNvPr id="117762" name="Content Placeholder 2">
            <a:extLst>
              <a:ext uri="{FF2B5EF4-FFF2-40B4-BE49-F238E27FC236}">
                <a16:creationId xmlns:a16="http://schemas.microsoft.com/office/drawing/2014/main" id="{061F1547-1BD4-4445-9A55-A3A2C7A5B4F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Fair Oaks Farms Adventure Center - America's Heartland</a:t>
            </a:r>
          </a:p>
          <a:p>
            <a:pPr lvl="1"/>
            <a:r>
              <a:rPr lang="en-US" altLang="en-US">
                <a:cs typeface="Arial" panose="020B0604020202020204" pitchFamily="34" charset="0"/>
              </a:rPr>
              <a:t>Related to Small Group Exercise #1</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https://www.youtube.com/watch?v=JJRy82i8e5Q</a:t>
            </a:r>
            <a:endParaRPr lang="en-US" altLang="en-US">
              <a:cs typeface="Arial" panose="020B0604020202020204" pitchFamily="34" charset="0"/>
            </a:endParaRPr>
          </a:p>
          <a:p>
            <a:r>
              <a:rPr lang="en-US" altLang="en-US">
                <a:ea typeface="ヒラギノ角ゴ Pro W3" pitchFamily="122" charset="-128"/>
              </a:rPr>
              <a:t>5:02 Minutes</a:t>
            </a:r>
          </a:p>
          <a:p>
            <a:endParaRPr lang="en-US" altLang="en-US">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CF289872-1F56-4A4A-B232-3323BDEEFE3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(3 of 8)</a:t>
            </a:r>
            <a:endParaRPr lang="en-US" altLang="en-US" sz="2900">
              <a:cs typeface="Arial" panose="020B0604020202020204" pitchFamily="34" charset="0"/>
            </a:endParaRPr>
          </a:p>
        </p:txBody>
      </p:sp>
      <p:sp>
        <p:nvSpPr>
          <p:cNvPr id="119810" name="Content Placeholder 2">
            <a:extLst>
              <a:ext uri="{FF2B5EF4-FFF2-40B4-BE49-F238E27FC236}">
                <a16:creationId xmlns:a16="http://schemas.microsoft.com/office/drawing/2014/main" id="{45B6923C-4A58-4B2F-A9CA-ACB34D2820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Delta Dental Commercial</a:t>
            </a:r>
          </a:p>
          <a:p>
            <a:r>
              <a:rPr lang="en-US" altLang="en-US">
                <a:ea typeface="ヒラギノ角ゴ Pro W3" pitchFamily="122" charset="-128"/>
              </a:rPr>
              <a:t>Humorous example of inefficient diversification</a:t>
            </a:r>
          </a:p>
          <a:p>
            <a:r>
              <a:rPr lang="en-US" altLang="en-US">
                <a:ea typeface="ヒラギノ角ゴ Pro W3" pitchFamily="122" charset="-128"/>
              </a:rPr>
              <a:t>Link:</a:t>
            </a:r>
          </a:p>
          <a:p>
            <a:pPr lvl="1"/>
            <a:r>
              <a:rPr lang="en-US" altLang="en-US" u="sng">
                <a:cs typeface="Arial" panose="020B0604020202020204" pitchFamily="34" charset="0"/>
                <a:hlinkClick r:id="rId3"/>
              </a:rPr>
              <a:t>https://www.youtube.com/watch?v=8JSLsztzeJs&amp;feature=player_embedded</a:t>
            </a:r>
            <a:endParaRPr lang="en-US" altLang="en-US" u="sng">
              <a:cs typeface="Arial" panose="020B0604020202020204" pitchFamily="34" charset="0"/>
            </a:endParaRPr>
          </a:p>
          <a:p>
            <a:r>
              <a:rPr lang="en-US" altLang="en-US">
                <a:ea typeface="ヒラギノ角ゴ Pro W3" pitchFamily="122" charset="-128"/>
              </a:rPr>
              <a:t>0:33 Minutes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05D6837F-5AA0-436E-97BD-67EBAECF09B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(4 of 8)</a:t>
            </a:r>
            <a:endParaRPr lang="en-US" altLang="en-US" sz="2900">
              <a:cs typeface="Arial" panose="020B0604020202020204" pitchFamily="34" charset="0"/>
            </a:endParaRPr>
          </a:p>
        </p:txBody>
      </p:sp>
      <p:sp>
        <p:nvSpPr>
          <p:cNvPr id="121858" name="Content Placeholder 2">
            <a:extLst>
              <a:ext uri="{FF2B5EF4-FFF2-40B4-BE49-F238E27FC236}">
                <a16:creationId xmlns:a16="http://schemas.microsoft.com/office/drawing/2014/main" id="{53FAA2AA-2236-4C8D-A86B-6E901B89D2B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Practical example explaining vertical integration</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https://www.youtube.com/watch?v=X4G4yUYqEVU</a:t>
            </a:r>
            <a:endParaRPr lang="en-US" altLang="en-US">
              <a:cs typeface="Arial" panose="020B0604020202020204" pitchFamily="34" charset="0"/>
            </a:endParaRPr>
          </a:p>
          <a:p>
            <a:r>
              <a:rPr lang="en-US" altLang="en-US">
                <a:ea typeface="ヒラギノ角ゴ Pro W3" pitchFamily="122" charset="-128"/>
              </a:rPr>
              <a:t>8:14 Minutes</a:t>
            </a:r>
          </a:p>
          <a:p>
            <a:pPr lvl="1"/>
            <a:r>
              <a:rPr lang="en-US" altLang="en-US">
                <a:cs typeface="Arial" panose="020B0604020202020204" pitchFamily="34" charset="0"/>
              </a:rPr>
              <a:t>This video is ~15 minutes, but only the first 8 minutes or so is about vertical integration</a:t>
            </a:r>
            <a:endParaRPr lang="en-US" altLang="en-US">
              <a:ea typeface="ヒラギノ角ゴ Pro W3" pitchFamily="122" charset="-128"/>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9A0F005A-2082-4716-9C33-149A56BAEDE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(5 of 8)</a:t>
            </a:r>
            <a:endParaRPr lang="en-US" altLang="en-US" sz="2900">
              <a:cs typeface="Arial" panose="020B0604020202020204" pitchFamily="34" charset="0"/>
            </a:endParaRPr>
          </a:p>
        </p:txBody>
      </p:sp>
      <p:sp>
        <p:nvSpPr>
          <p:cNvPr id="123906" name="Content Placeholder 2">
            <a:extLst>
              <a:ext uri="{FF2B5EF4-FFF2-40B4-BE49-F238E27FC236}">
                <a16:creationId xmlns:a16="http://schemas.microsoft.com/office/drawing/2014/main" id="{606ECFC6-C4CB-4E1A-81CB-E0AE8E915C4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Principal-Agent problem overview</a:t>
            </a:r>
          </a:p>
          <a:p>
            <a:r>
              <a:rPr lang="en-US" altLang="en-US">
                <a:ea typeface="ヒラギノ角ゴ Pro W3" pitchFamily="122" charset="-128"/>
              </a:rPr>
              <a:t>“The Busy Secretary”</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https://www.youtube.com/watch?v=ydh_TXrkj54</a:t>
            </a:r>
            <a:endParaRPr lang="en-US" altLang="en-US">
              <a:cs typeface="Arial" panose="020B0604020202020204" pitchFamily="34" charset="0"/>
            </a:endParaRPr>
          </a:p>
          <a:p>
            <a:r>
              <a:rPr lang="en-US" altLang="en-US">
                <a:ea typeface="ヒラギノ角ゴ Pro W3" pitchFamily="122" charset="-128"/>
              </a:rPr>
              <a:t>4:17 Minutes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9E118A90-A861-40C6-9C87-6CED7293B7B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(7 of 8)</a:t>
            </a:r>
            <a:endParaRPr lang="en-US" altLang="en-US" sz="2900">
              <a:cs typeface="Arial" panose="020B0604020202020204" pitchFamily="34" charset="0"/>
            </a:endParaRPr>
          </a:p>
        </p:txBody>
      </p:sp>
      <p:sp>
        <p:nvSpPr>
          <p:cNvPr id="125954" name="Content Placeholder 2">
            <a:extLst>
              <a:ext uri="{FF2B5EF4-FFF2-40B4-BE49-F238E27FC236}">
                <a16:creationId xmlns:a16="http://schemas.microsoft.com/office/drawing/2014/main" id="{423D1075-46D9-4AA8-862F-04E4E46A0D2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Why Amazon is buying Whole Foods</a:t>
            </a:r>
          </a:p>
          <a:p>
            <a:r>
              <a:rPr lang="en-US" altLang="en-US">
                <a:ea typeface="ヒラギノ角ゴ Pro W3" pitchFamily="122" charset="-128"/>
              </a:rPr>
              <a:t>Based on the Chapter Case</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https://www.youtube.com/watch?v=ZkEtMReUSXA</a:t>
            </a:r>
            <a:endParaRPr lang="en-US" altLang="en-US">
              <a:cs typeface="Arial" panose="020B0604020202020204" pitchFamily="34" charset="0"/>
            </a:endParaRPr>
          </a:p>
          <a:p>
            <a:r>
              <a:rPr lang="en-US" altLang="en-US">
                <a:ea typeface="ヒラギノ角ゴ Pro W3" pitchFamily="122" charset="-128"/>
              </a:rPr>
              <a:t>1:54 Minutes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9E4928AD-3603-4FA7-9990-6A16F3EFA81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Strategy Smart Videos </a:t>
            </a:r>
            <a:r>
              <a:rPr lang="en-US" altLang="en-US" sz="1800">
                <a:cs typeface="Arial" panose="020B0604020202020204" pitchFamily="34" charset="0"/>
              </a:rPr>
              <a:t>(8 of 8)</a:t>
            </a:r>
            <a:endParaRPr lang="en-US" altLang="en-US" sz="2900">
              <a:cs typeface="Arial" panose="020B0604020202020204" pitchFamily="34" charset="0"/>
            </a:endParaRPr>
          </a:p>
        </p:txBody>
      </p:sp>
      <p:sp>
        <p:nvSpPr>
          <p:cNvPr id="128002" name="Content Placeholder 2">
            <a:extLst>
              <a:ext uri="{FF2B5EF4-FFF2-40B4-BE49-F238E27FC236}">
                <a16:creationId xmlns:a16="http://schemas.microsoft.com/office/drawing/2014/main" id="{751E543A-EDDD-48AE-AE4E-3B07CD8D192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Practical Examples of Forward and Backward Vertical Integration</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https://www.youtube.com/watch?v=JHzm0YSQmSU</a:t>
            </a:r>
            <a:endParaRPr lang="en-US" altLang="en-US">
              <a:cs typeface="Arial" panose="020B0604020202020204" pitchFamily="34" charset="0"/>
            </a:endParaRPr>
          </a:p>
          <a:p>
            <a:r>
              <a:rPr lang="en-US" altLang="en-US">
                <a:ea typeface="ヒラギノ角ゴ Pro W3" pitchFamily="122" charset="-128"/>
              </a:rPr>
              <a:t>2:25 Minutes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767CE-7D22-4BCF-8C23-6CE9524D2BC8}"/>
              </a:ext>
            </a:extLst>
          </p:cNvPr>
          <p:cNvSpPr>
            <a:spLocks noGrp="1"/>
          </p:cNvSpPr>
          <p:nvPr>
            <p:ph type="title"/>
          </p:nvPr>
        </p:nvSpPr>
        <p:spPr/>
        <p:txBody>
          <a:bodyPr/>
          <a:lstStyle/>
          <a:p>
            <a:r>
              <a:rPr lang="en-US" dirty="0"/>
              <a:t>APPENDICES</a:t>
            </a:r>
          </a:p>
        </p:txBody>
      </p:sp>
      <p:sp>
        <p:nvSpPr>
          <p:cNvPr id="3" name="Content Placeholder 2">
            <a:extLst>
              <a:ext uri="{FF2B5EF4-FFF2-40B4-BE49-F238E27FC236}">
                <a16:creationId xmlns:a16="http://schemas.microsoft.com/office/drawing/2014/main" id="{CFADDBB8-D7DD-4649-923F-C3542354AF96}"/>
              </a:ext>
            </a:extLst>
          </p:cNvPr>
          <p:cNvSpPr>
            <a:spLocks noGrp="1"/>
          </p:cNvSpPr>
          <p:nvPr>
            <p:ph idx="1"/>
          </p:nvPr>
        </p:nvSpPr>
        <p:spPr>
          <a:xfrm>
            <a:off x="457200" y="1981200"/>
            <a:ext cx="8229600" cy="4572000"/>
          </a:xfrm>
        </p:spPr>
        <p:txBody>
          <a:bodyPr/>
          <a:lstStyle/>
          <a:p>
            <a:pPr algn="ctr"/>
            <a:r>
              <a:rPr lang="en-US" dirty="0"/>
              <a:t>Long Descriptions of Images</a:t>
            </a:r>
          </a:p>
        </p:txBody>
      </p:sp>
    </p:spTree>
    <p:extLst>
      <p:ext uri="{BB962C8B-B14F-4D97-AF65-F5344CB8AC3E}">
        <p14:creationId xmlns:p14="http://schemas.microsoft.com/office/powerpoint/2010/main" val="2745871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F6F67-1F12-4850-8309-F5A1D48F03D4}"/>
              </a:ext>
            </a:extLst>
          </p:cNvPr>
          <p:cNvSpPr>
            <a:spLocks noGrp="1"/>
          </p:cNvSpPr>
          <p:nvPr>
            <p:ph type="title"/>
          </p:nvPr>
        </p:nvSpPr>
        <p:spPr>
          <a:xfrm>
            <a:off x="-1" y="76200"/>
            <a:ext cx="9144001" cy="609600"/>
          </a:xfrm>
        </p:spPr>
        <p:txBody>
          <a:bodyPr/>
          <a:lstStyle/>
          <a:p>
            <a:r>
              <a:rPr lang="en-US" sz="2400" dirty="0"/>
              <a:t>Appendix 1 </a:t>
            </a:r>
            <a:r>
              <a:rPr lang="en-IN" altLang="en-US" sz="2400" dirty="0">
                <a:cs typeface="Arial" panose="020B0604020202020204" pitchFamily="34" charset="0"/>
              </a:rPr>
              <a:t>Exhibit 8.13 Dynamic Corporate Strategy: </a:t>
            </a:r>
            <a:br>
              <a:rPr lang="en-IN" altLang="en-US" sz="2400" dirty="0">
                <a:cs typeface="Arial" panose="020B0604020202020204" pitchFamily="34" charset="0"/>
              </a:rPr>
            </a:br>
            <a:r>
              <a:rPr lang="en-IN" altLang="en-US" sz="2400" dirty="0">
                <a:cs typeface="Arial" panose="020B0604020202020204" pitchFamily="34" charset="0"/>
              </a:rPr>
              <a:t>Nike vs. Adidas</a:t>
            </a:r>
            <a:endParaRPr lang="en-US" sz="2400" dirty="0"/>
          </a:p>
        </p:txBody>
      </p:sp>
      <p:sp>
        <p:nvSpPr>
          <p:cNvPr id="5" name="Content Placeholder 4">
            <a:extLst>
              <a:ext uri="{FF2B5EF4-FFF2-40B4-BE49-F238E27FC236}">
                <a16:creationId xmlns:a16="http://schemas.microsoft.com/office/drawing/2014/main" id="{0CEC6FC5-8463-448F-96CC-20D04097CD3B}"/>
              </a:ext>
            </a:extLst>
          </p:cNvPr>
          <p:cNvSpPr>
            <a:spLocks noGrp="1"/>
          </p:cNvSpPr>
          <p:nvPr>
            <p:ph sz="half" idx="1"/>
          </p:nvPr>
        </p:nvSpPr>
        <p:spPr>
          <a:xfrm>
            <a:off x="457200" y="1417638"/>
            <a:ext cx="8458200" cy="5112702"/>
          </a:xfrm>
        </p:spPr>
        <p:txBody>
          <a:bodyPr/>
          <a:lstStyle/>
          <a:p>
            <a:pPr marL="0" indent="0">
              <a:buNone/>
            </a:pPr>
            <a:r>
              <a:rPr lang="en-US" dirty="0"/>
              <a:t>The graphic shows the dynamic nature of corporate strategy through decisions made by two top competitors: Nike and Adidas.</a:t>
            </a:r>
          </a:p>
          <a:p>
            <a:pPr marL="0" indent="0">
              <a:buNone/>
            </a:pPr>
            <a:r>
              <a:rPr lang="en-US" dirty="0"/>
              <a:t>Adidas changed from a small, highly integrated single business in 1924 to a disintegrated and diversified global company by 2018.</a:t>
            </a:r>
          </a:p>
          <a:p>
            <a:pPr marL="0" indent="0">
              <a:buNone/>
            </a:pPr>
            <a:r>
              <a:rPr lang="en-US" dirty="0"/>
              <a:t>Founded in 1978, Nike stayed true to its vertical disintegration, although it diversified into different lines of business.</a:t>
            </a:r>
          </a:p>
          <a:p>
            <a:endParaRPr lang="en-US" dirty="0"/>
          </a:p>
        </p:txBody>
      </p:sp>
      <p:sp>
        <p:nvSpPr>
          <p:cNvPr id="8" name="Text Placeholder 7">
            <a:extLst>
              <a:ext uri="{FF2B5EF4-FFF2-40B4-BE49-F238E27FC236}">
                <a16:creationId xmlns:a16="http://schemas.microsoft.com/office/drawing/2014/main" id="{0FACC214-9F24-402F-AD01-49F9EC7F5CB0}"/>
              </a:ext>
            </a:extLst>
          </p:cNvPr>
          <p:cNvSpPr>
            <a:spLocks noGrp="1"/>
          </p:cNvSpPr>
          <p:nvPr>
            <p:ph type="body" sz="quarter" idx="12"/>
          </p:nvPr>
        </p:nvSpPr>
        <p:spPr/>
        <p:txBody>
          <a:bodyPr/>
          <a:lstStyle/>
          <a:p>
            <a:r>
              <a:rPr lang="en-US" dirty="0">
                <a:hlinkClick r:id="rId2" action="ppaction://hlinksldjump"/>
              </a:rPr>
              <a:t>Return to slide.</a:t>
            </a:r>
            <a:endParaRPr lang="en-US" dirty="0"/>
          </a:p>
        </p:txBody>
      </p:sp>
    </p:spTree>
    <p:extLst>
      <p:ext uri="{BB962C8B-B14F-4D97-AF65-F5344CB8AC3E}">
        <p14:creationId xmlns:p14="http://schemas.microsoft.com/office/powerpoint/2010/main" val="6222689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A8FA60E0-3A78-4830-BF7E-28F0950506A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ea typeface="ヒラギノ角ゴ Pro W3" pitchFamily="122" charset="-128"/>
              </a:rPr>
              <a:t>Chapter Case 8: Amazon.com </a:t>
            </a:r>
            <a:r>
              <a:rPr lang="en-US" altLang="en-US" sz="2000">
                <a:ea typeface="ヒラギノ角ゴ Pro W3" pitchFamily="122" charset="-128"/>
              </a:rPr>
              <a:t>(1 of 2)</a:t>
            </a:r>
          </a:p>
        </p:txBody>
      </p:sp>
      <p:sp>
        <p:nvSpPr>
          <p:cNvPr id="83971" name="Content Placeholder 2">
            <a:extLst>
              <a:ext uri="{FF2B5EF4-FFF2-40B4-BE49-F238E27FC236}">
                <a16:creationId xmlns:a16="http://schemas.microsoft.com/office/drawing/2014/main" id="{BB59EF8D-A949-40A5-BC5C-7302B2DD39C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Amazon.com continues to diversify.</a:t>
            </a:r>
          </a:p>
          <a:p>
            <a:pPr lvl="1" eaLnBrk="1" hangingPunct="1"/>
            <a:r>
              <a:rPr lang="en-US" altLang="en-US">
                <a:cs typeface="Arial" panose="020B0604020202020204" pitchFamily="34" charset="0"/>
              </a:rPr>
              <a:t>In a competitive battle with Apple, Facebook, Alphabet, Walmart and Alibaba</a:t>
            </a:r>
          </a:p>
          <a:p>
            <a:pPr eaLnBrk="1" hangingPunct="1"/>
            <a:r>
              <a:rPr lang="en-US" altLang="en-US">
                <a:ea typeface="ヒラギノ角ゴ Pro W3" pitchFamily="122" charset="-128"/>
                <a:cs typeface="Arial" panose="020B0604020202020204" pitchFamily="34" charset="0"/>
              </a:rPr>
              <a:t>2017 Acquisition of Whole Foods</a:t>
            </a:r>
            <a:endParaRPr lang="en-US" altLang="en-US">
              <a:ea typeface="ヒラギノ角ゴ Pro W3" pitchFamily="122" charset="-128"/>
            </a:endParaRPr>
          </a:p>
          <a:p>
            <a:pPr lvl="1" eaLnBrk="1" hangingPunct="1"/>
            <a:r>
              <a:rPr lang="en-US" altLang="en-US">
                <a:ea typeface="ヒラギノ角ゴ Pro W3" pitchFamily="122" charset="-128"/>
              </a:rPr>
              <a:t>Brings problems and opportunities</a:t>
            </a:r>
          </a:p>
          <a:p>
            <a:pPr lvl="2" eaLnBrk="1" hangingPunct="1"/>
            <a:r>
              <a:rPr lang="en-US" altLang="en-US">
                <a:ea typeface="ヒラギノ角ゴ Pro W3" pitchFamily="122" charset="-128"/>
              </a:rPr>
              <a:t>Hybrid of online sales with physical delivery points</a:t>
            </a:r>
          </a:p>
          <a:p>
            <a:pPr lvl="2" eaLnBrk="1" hangingPunct="1"/>
            <a:r>
              <a:rPr lang="en-US" altLang="en-US">
                <a:ea typeface="ヒラギノ角ゴ Pro W3" pitchFamily="122" charset="-128"/>
              </a:rPr>
              <a:t>The grocery industry is fiercely competitive</a:t>
            </a:r>
          </a:p>
          <a:p>
            <a:pPr lvl="2" eaLnBrk="1" hangingPunct="1"/>
            <a:r>
              <a:rPr lang="en-US" altLang="en-US">
                <a:ea typeface="ヒラギノ角ゴ Pro W3" pitchFamily="122" charset="-128"/>
              </a:rPr>
              <a:t>Allows Amazon to compete with Walmart, the largest grocer</a:t>
            </a:r>
          </a:p>
          <a:p>
            <a:pPr lvl="1" eaLnBrk="1" hangingPunct="1"/>
            <a:r>
              <a:rPr lang="en-US" altLang="en-US">
                <a:ea typeface="ヒラギノ角ゴ Pro W3" pitchFamily="122" charset="-128"/>
              </a:rPr>
              <a:t>Hybrid approach to retailing?</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F18D296-85D7-431E-9D6E-77A990AB6DC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ea typeface="ヒラギノ角ゴ Pro W3" pitchFamily="122" charset="-128"/>
              </a:rPr>
              <a:t>Chapter Case 8: Amazon.com </a:t>
            </a:r>
            <a:r>
              <a:rPr lang="en-US" altLang="en-US" sz="2000">
                <a:ea typeface="ヒラギノ角ゴ Pro W3" pitchFamily="122" charset="-128"/>
              </a:rPr>
              <a:t>(2 of 2)</a:t>
            </a:r>
            <a:endParaRPr lang="en-US" altLang="en-US" sz="3200">
              <a:ea typeface="ヒラギノ角ゴ Pro W3" pitchFamily="122" charset="-128"/>
            </a:endParaRPr>
          </a:p>
        </p:txBody>
      </p:sp>
      <p:sp>
        <p:nvSpPr>
          <p:cNvPr id="84995" name="Content Placeholder 2">
            <a:extLst>
              <a:ext uri="{FF2B5EF4-FFF2-40B4-BE49-F238E27FC236}">
                <a16:creationId xmlns:a16="http://schemas.microsoft.com/office/drawing/2014/main" id="{A4DCADBD-32FB-4D59-B71A-4D3F75139E0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ea typeface="ヒラギノ角ゴ Pro W3" pitchFamily="122" charset="-128"/>
              </a:rPr>
              <a:t>Describe Amazon's diversification strategy using Exhibit 8.8. </a:t>
            </a:r>
          </a:p>
          <a:p>
            <a:pPr eaLnBrk="1" hangingPunct="1"/>
            <a:r>
              <a:rPr lang="en-US" altLang="en-US" sz="2400">
                <a:cs typeface="Arial" panose="020B0604020202020204" pitchFamily="34" charset="0"/>
              </a:rPr>
              <a:t>What is Amazon’s core business? Some investors are pressuring Jeff Bezos to spin out AWS as a standalone company. Do you agree?</a:t>
            </a:r>
          </a:p>
          <a:p>
            <a:pPr eaLnBrk="1" hangingPunct="1"/>
            <a:r>
              <a:rPr lang="en-US" altLang="en-US" sz="2400">
                <a:cs typeface="Arial" panose="020B0604020202020204" pitchFamily="34" charset="0"/>
              </a:rPr>
              <a:t>Amazon.com is now 25 years old and has yet to deliver any consistent profits. Would this concern you as an investor? </a:t>
            </a:r>
          </a:p>
          <a:p>
            <a:pPr eaLnBrk="1" hangingPunct="1"/>
            <a:r>
              <a:rPr lang="en-US" altLang="en-US" sz="2400">
                <a:cs typeface="Arial" panose="020B0604020202020204" pitchFamily="34" charset="0"/>
              </a:rPr>
              <a:t>Amazon.com continues to spend billions on seemingly unrelated diversification efforts. Do you believe these efforts contribute to Amazon gaining and sustaining a competitive advantage? </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86AA6130-351F-4E0D-A299-B2B651AAAE94}"/>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
        <p:nvSpPr>
          <p:cNvPr id="86018" name="Text Placeholder 2">
            <a:extLst>
              <a:ext uri="{FF2B5EF4-FFF2-40B4-BE49-F238E27FC236}">
                <a16:creationId xmlns:a16="http://schemas.microsoft.com/office/drawing/2014/main" id="{853DD9E5-D8E4-4737-88F9-3639214F0047}"/>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86019" name="Text Placeholder 1">
            <a:extLst>
              <a:ext uri="{FF2B5EF4-FFF2-40B4-BE49-F238E27FC236}">
                <a16:creationId xmlns:a16="http://schemas.microsoft.com/office/drawing/2014/main" id="{89B95EA4-9FE2-4FA0-8397-39B697935D06}"/>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6B46BD80-984A-4D28-BAD2-C1BAEF93AAB9}"/>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ea typeface="ヒラギノ角ゴ Pro W3" pitchFamily="122" charset="-128"/>
              </a:rPr>
              <a:t>Strategy Highlight 8.1: Is Coke Becoming A Monster?</a:t>
            </a:r>
          </a:p>
        </p:txBody>
      </p:sp>
      <p:sp>
        <p:nvSpPr>
          <p:cNvPr id="87043" name="Content Placeholder 2">
            <a:extLst>
              <a:ext uri="{FF2B5EF4-FFF2-40B4-BE49-F238E27FC236}">
                <a16:creationId xmlns:a16="http://schemas.microsoft.com/office/drawing/2014/main" id="{7119DB53-A795-4223-A428-7B0CBB1074F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The demand for Coke / Pepsi is falling.</a:t>
            </a:r>
          </a:p>
          <a:p>
            <a:pPr lvl="1"/>
            <a:r>
              <a:rPr lang="en-US" altLang="en-US"/>
              <a:t>Replaced by water &amp; energy drinks</a:t>
            </a:r>
          </a:p>
          <a:p>
            <a:r>
              <a:rPr lang="en-US" altLang="en-US">
                <a:cs typeface="Arial" panose="020B0604020202020204" pitchFamily="34" charset="0"/>
              </a:rPr>
              <a:t>Coca Cola formed an alliance with Monster.</a:t>
            </a:r>
          </a:p>
          <a:p>
            <a:pPr lvl="1"/>
            <a:r>
              <a:rPr lang="en-US" altLang="en-US"/>
              <a:t>$2B for a 16.7% stake in the company</a:t>
            </a:r>
          </a:p>
          <a:p>
            <a:r>
              <a:rPr lang="en-US" altLang="en-US">
                <a:cs typeface="Arial" panose="020B0604020202020204" pitchFamily="34" charset="0"/>
              </a:rPr>
              <a:t>Why not an acquisition?</a:t>
            </a:r>
          </a:p>
          <a:p>
            <a:pPr lvl="1"/>
            <a:r>
              <a:rPr lang="en-US" altLang="en-US"/>
              <a:t>Several wrongful death suits </a:t>
            </a:r>
          </a:p>
          <a:p>
            <a:pPr lvl="1"/>
            <a:r>
              <a:rPr lang="en-US" altLang="en-US"/>
              <a:t>They can benefit from explosive growth.</a:t>
            </a:r>
          </a:p>
          <a:p>
            <a:pPr lvl="1"/>
            <a:r>
              <a:rPr lang="en-US" altLang="en-US"/>
              <a:t>They can protect their wholesome image &amp; brand.</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B01D40D0-9D62-4F1F-A1C6-EF704CED51D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8.2: The Tata Group</a:t>
            </a:r>
          </a:p>
        </p:txBody>
      </p:sp>
      <p:sp>
        <p:nvSpPr>
          <p:cNvPr id="88067" name="Content Placeholder 2">
            <a:extLst>
              <a:ext uri="{FF2B5EF4-FFF2-40B4-BE49-F238E27FC236}">
                <a16:creationId xmlns:a16="http://schemas.microsoft.com/office/drawing/2014/main" id="{C5FC5B25-9031-4F90-B2A2-69675B16731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cs typeface="Arial" panose="020B0604020202020204" pitchFamily="34" charset="0"/>
              </a:rPr>
              <a:t>A multinational conglomerate in Mumbai, India</a:t>
            </a:r>
          </a:p>
          <a:p>
            <a:pPr lvl="1"/>
            <a:r>
              <a:rPr lang="en-US" altLang="en-US" dirty="0"/>
              <a:t>Activities: </a:t>
            </a:r>
            <a:r>
              <a:rPr lang="en-IN" altLang="en-US" dirty="0"/>
              <a:t>tea, hospitality, steel, IT, communications, power, and automobiles </a:t>
            </a:r>
          </a:p>
          <a:p>
            <a:r>
              <a:rPr lang="en-IN" altLang="en-US" dirty="0">
                <a:cs typeface="Arial" panose="020B0604020202020204" pitchFamily="34" charset="0"/>
              </a:rPr>
              <a:t>Tata Motors</a:t>
            </a:r>
          </a:p>
          <a:p>
            <a:pPr lvl="1"/>
            <a:r>
              <a:rPr lang="en-IN" altLang="en-US" dirty="0"/>
              <a:t>Bought Jaguar and Land Rover from Ford (2008)</a:t>
            </a:r>
          </a:p>
          <a:p>
            <a:pPr lvl="1"/>
            <a:r>
              <a:rPr lang="en-IN" altLang="en-US" dirty="0"/>
              <a:t>Created the Tata Nano a small, no-frills car</a:t>
            </a:r>
          </a:p>
          <a:p>
            <a:pPr lvl="2"/>
            <a:r>
              <a:rPr lang="en-IN" altLang="en-US" dirty="0"/>
              <a:t>50% cheaper than their next-lowest cost car</a:t>
            </a:r>
          </a:p>
          <a:p>
            <a:pPr lvl="1"/>
            <a:r>
              <a:rPr lang="en-IN" altLang="en-US" dirty="0"/>
              <a:t>Pursue differentiation &amp; low cost strategies simultaneously</a:t>
            </a:r>
          </a:p>
          <a:p>
            <a:pPr lvl="2"/>
            <a:r>
              <a:rPr lang="en-IN" altLang="en-US" dirty="0"/>
              <a:t>Integration at the Corporate level</a:t>
            </a:r>
            <a:endParaRPr lang="en-US" altLang="en-US" dirty="0"/>
          </a:p>
        </p:txBody>
      </p:sp>
      <p:sp>
        <p:nvSpPr>
          <p:cNvPr id="88070" name="AutoShape 2" descr="Image result for tata group">
            <a:extLst>
              <a:ext uri="{FF2B5EF4-FFF2-40B4-BE49-F238E27FC236}">
                <a16:creationId xmlns:a16="http://schemas.microsoft.com/office/drawing/2014/main" id="{5A3AB593-4004-4454-A404-A0F1A07A0FDC}"/>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endParaRPr lang="en-US"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7F03DEEA-0FFE-4521-A466-E9551A0E9114}"/>
              </a:ext>
            </a:extLst>
          </p:cNvPr>
          <p:cNvSpPr>
            <a:spLocks noGrp="1"/>
          </p:cNvSpPr>
          <p:nvPr>
            <p:ph type="title"/>
          </p:nvPr>
        </p:nvSpPr>
        <p:spPr bwMode="auto">
          <a:xfrm>
            <a:off x="6350" y="41529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
        <p:nvSpPr>
          <p:cNvPr id="89090" name="Text Placeholder 2">
            <a:extLst>
              <a:ext uri="{FF2B5EF4-FFF2-40B4-BE49-F238E27FC236}">
                <a16:creationId xmlns:a16="http://schemas.microsoft.com/office/drawing/2014/main" id="{ACB1B53D-6E41-4767-8EF7-9716A274F5DA}"/>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89091" name="Text Placeholder 1">
            <a:extLst>
              <a:ext uri="{FF2B5EF4-FFF2-40B4-BE49-F238E27FC236}">
                <a16:creationId xmlns:a16="http://schemas.microsoft.com/office/drawing/2014/main" id="{844B346D-53E4-4EF1-A047-95EFB3DC4BB0}"/>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22978</TotalTime>
  <Words>1764</Words>
  <Application>Microsoft Macintosh PowerPoint</Application>
  <PresentationFormat>On-screen Show (4:3)</PresentationFormat>
  <Paragraphs>266</Paragraphs>
  <Slides>39</Slides>
  <Notes>13</Notes>
  <HiddenSlides>2</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39</vt:i4>
      </vt:variant>
    </vt:vector>
  </HeadingPairs>
  <TitlesOfParts>
    <vt:vector size="52"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Amazon.com</vt:lpstr>
      <vt:lpstr>Chapter Case 8: Amazon.com (1 of 2)</vt:lpstr>
      <vt:lpstr>Chapter Case 8: Amazon.com (1 of 2)</vt:lpstr>
      <vt:lpstr>Chapter Case 8: Amazon.com (2 of 2)</vt:lpstr>
      <vt:lpstr>Strategy Highlights</vt:lpstr>
      <vt:lpstr>Strategy Highlight 8.1: Is Coke Becoming A Monster?</vt:lpstr>
      <vt:lpstr>Strategy Highlight 8.2: The Tata Group</vt:lpstr>
      <vt:lpstr>Implications for Strategic Leaders</vt:lpstr>
      <vt:lpstr>Executives Make Important Choices  Along Three Dimensions</vt:lpstr>
      <vt:lpstr>Exhibit 8.13 Dynamic Corporate Strategy:  Nike vs. Adidas</vt:lpstr>
      <vt:lpstr>Corporate Strategy is Dynamic</vt:lpstr>
      <vt:lpstr>Exercises</vt:lpstr>
      <vt:lpstr>My Strategy Exercise: How Diversified Are You?</vt:lpstr>
      <vt:lpstr>Small Group Exercise #1 (1 of 2)</vt:lpstr>
      <vt:lpstr>Small Group Exercise #1 (2 of 2)</vt:lpstr>
      <vt:lpstr>Small Group Exercise #2 (1 of 2)</vt:lpstr>
      <vt:lpstr>Small Group Exercise #2 (2 of 2)</vt:lpstr>
      <vt:lpstr>Chapter Summary</vt:lpstr>
      <vt:lpstr>Take Away Concepts (1 of 9)</vt:lpstr>
      <vt:lpstr>Take Away Concepts (2 of 9)</vt:lpstr>
      <vt:lpstr>Take Away Concepts (3 of 9)</vt:lpstr>
      <vt:lpstr>Take Away Concepts (4 of 9)</vt:lpstr>
      <vt:lpstr>Take Away Concepts (5 of 9)</vt:lpstr>
      <vt:lpstr>Take Away Concepts (6 of 9)</vt:lpstr>
      <vt:lpstr>Take Away Concepts (7 of 9)</vt:lpstr>
      <vt:lpstr>Take Away Concepts (8 of 9)</vt:lpstr>
      <vt:lpstr>Take Away Concepts (9 of 9)</vt:lpstr>
      <vt:lpstr>Key Terms</vt:lpstr>
      <vt:lpstr>Strategy Smart Videos</vt:lpstr>
      <vt:lpstr>Strategy Smart Videos (1 of 8)</vt:lpstr>
      <vt:lpstr>Strategy Smart Videos (2 of 8)</vt:lpstr>
      <vt:lpstr>Strategy Smart Videos (3 of 8)</vt:lpstr>
      <vt:lpstr>Strategy Smart Videos (4 of 8)</vt:lpstr>
      <vt:lpstr>Strategy Smart Videos (5 of 8)</vt:lpstr>
      <vt:lpstr>Strategy Smart Videos (7 of 8)</vt:lpstr>
      <vt:lpstr>Strategy Smart Videos (8 of 8)</vt:lpstr>
      <vt:lpstr>APPENDICES</vt:lpstr>
      <vt:lpstr>Appendix 1 Exhibit 8.13 Dynamic Corporate Strategy:  Nike vs. Adidas</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Corporate Strategy: Vertical Integration and Diversification</dc:title>
  <dc:subject>Chapter 08</dc:subject>
  <dc:creator>McGraw Hill Education</dc:creator>
  <cp:lastModifiedBy>Teresa Ward</cp:lastModifiedBy>
  <cp:revision>436</cp:revision>
  <dcterms:created xsi:type="dcterms:W3CDTF">2015-09-24T21:11:41Z</dcterms:created>
  <dcterms:modified xsi:type="dcterms:W3CDTF">2018-03-19T21:20:24Z</dcterms:modified>
</cp:coreProperties>
</file>