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5.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6.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8" r:id="rId1"/>
    <p:sldMasterId id="2147483949" r:id="rId2"/>
    <p:sldMasterId id="2147483957" r:id="rId3"/>
    <p:sldMasterId id="2147483967" r:id="rId4"/>
    <p:sldMasterId id="2147483977" r:id="rId5"/>
    <p:sldMasterId id="2147483985" r:id="rId6"/>
    <p:sldMasterId id="2147484889" r:id="rId7"/>
  </p:sldMasterIdLst>
  <p:notesMasterIdLst>
    <p:notesMasterId r:id="rId44"/>
  </p:notesMasterIdLst>
  <p:handoutMasterIdLst>
    <p:handoutMasterId r:id="rId45"/>
  </p:handoutMasterIdLst>
  <p:sldIdLst>
    <p:sldId id="628" r:id="rId8"/>
    <p:sldId id="640" r:id="rId9"/>
    <p:sldId id="724" r:id="rId10"/>
    <p:sldId id="725" r:id="rId11"/>
    <p:sldId id="712" r:id="rId12"/>
    <p:sldId id="713" r:id="rId13"/>
    <p:sldId id="645" r:id="rId14"/>
    <p:sldId id="726" r:id="rId15"/>
    <p:sldId id="727" r:id="rId16"/>
    <p:sldId id="637" r:id="rId17"/>
    <p:sldId id="709" r:id="rId18"/>
    <p:sldId id="710" r:id="rId19"/>
    <p:sldId id="711" r:id="rId20"/>
    <p:sldId id="650" r:id="rId21"/>
    <p:sldId id="714" r:id="rId22"/>
    <p:sldId id="715" r:id="rId23"/>
    <p:sldId id="716" r:id="rId24"/>
    <p:sldId id="717" r:id="rId25"/>
    <p:sldId id="629" r:id="rId26"/>
    <p:sldId id="702" r:id="rId27"/>
    <p:sldId id="703" r:id="rId28"/>
    <p:sldId id="704" r:id="rId29"/>
    <p:sldId id="705" r:id="rId30"/>
    <p:sldId id="706" r:id="rId31"/>
    <p:sldId id="707" r:id="rId32"/>
    <p:sldId id="708" r:id="rId33"/>
    <p:sldId id="655" r:id="rId34"/>
    <p:sldId id="718" r:id="rId35"/>
    <p:sldId id="719" r:id="rId36"/>
    <p:sldId id="720" r:id="rId37"/>
    <p:sldId id="722" r:id="rId38"/>
    <p:sldId id="723" r:id="rId39"/>
    <p:sldId id="728" r:id="rId40"/>
    <p:sldId id="729" r:id="rId41"/>
    <p:sldId id="730" r:id="rId42"/>
    <p:sldId id="731" r:id="rId4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EEFF"/>
    <a:srgbClr val="BDBCA7"/>
    <a:srgbClr val="E6C892"/>
    <a:srgbClr val="D25D4A"/>
    <a:srgbClr val="FF6600"/>
    <a:srgbClr val="F6DB8E"/>
    <a:srgbClr val="749BCA"/>
    <a:srgbClr val="D66D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2431" autoAdjust="0"/>
    <p:restoredTop sz="86378" autoAdjust="0"/>
  </p:normalViewPr>
  <p:slideViewPr>
    <p:cSldViewPr>
      <p:cViewPr varScale="1">
        <p:scale>
          <a:sx n="109" d="100"/>
          <a:sy n="109" d="100"/>
        </p:scale>
        <p:origin x="832" y="176"/>
      </p:cViewPr>
      <p:guideLst>
        <p:guide orient="horz" pos="2160"/>
        <p:guide pos="2880"/>
      </p:guideLst>
    </p:cSldViewPr>
  </p:slideViewPr>
  <p:outlineViewPr>
    <p:cViewPr>
      <p:scale>
        <a:sx n="33" d="100"/>
        <a:sy n="33" d="100"/>
      </p:scale>
      <p:origin x="0" y="-78630"/>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67" d="100"/>
          <a:sy n="67" d="100"/>
        </p:scale>
        <p:origin x="-3168"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C2A7B28-729A-4BC5-81B1-7F92276C6B3E}"/>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a:p>
        </p:txBody>
      </p:sp>
      <p:sp>
        <p:nvSpPr>
          <p:cNvPr id="3" name="Date Placeholder 2">
            <a:extLst>
              <a:ext uri="{FF2B5EF4-FFF2-40B4-BE49-F238E27FC236}">
                <a16:creationId xmlns:a16="http://schemas.microsoft.com/office/drawing/2014/main" id="{D0A66FB1-2B14-438E-AF6E-C1F9AFD04737}"/>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cs typeface="Arial" panose="020B0604020202020204" pitchFamily="34" charset="0"/>
              </a:defRPr>
            </a:lvl1pPr>
          </a:lstStyle>
          <a:p>
            <a:pPr>
              <a:defRPr/>
            </a:pPr>
            <a:fld id="{BF7D81A1-9F3B-45D1-AD90-CE6E41DA852E}" type="datetimeFigureOut">
              <a:rPr lang="en-US" altLang="en-US"/>
              <a:pPr>
                <a:defRPr/>
              </a:pPr>
              <a:t>3/19/18</a:t>
            </a:fld>
            <a:endParaRPr lang="en-US" altLang="en-US"/>
          </a:p>
        </p:txBody>
      </p:sp>
      <p:sp>
        <p:nvSpPr>
          <p:cNvPr id="4" name="Footer Placeholder 3">
            <a:extLst>
              <a:ext uri="{FF2B5EF4-FFF2-40B4-BE49-F238E27FC236}">
                <a16:creationId xmlns:a16="http://schemas.microsoft.com/office/drawing/2014/main" id="{28414A96-8128-4A83-9B61-2C9DC3126F58}"/>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2A8D1C4C-C69C-4C44-A1EF-14A2DE3535C9}"/>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cs typeface="Arial" panose="020B0604020202020204" pitchFamily="34" charset="0"/>
              </a:defRPr>
            </a:lvl1pPr>
          </a:lstStyle>
          <a:p>
            <a:pPr>
              <a:defRPr/>
            </a:pPr>
            <a:fld id="{7480C33B-3F49-4C3F-8947-26C7C7654FA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4EE46A0-53BF-4CEE-A926-7DD54C591041}"/>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3" name="Date Placeholder 2">
            <a:extLst>
              <a:ext uri="{FF2B5EF4-FFF2-40B4-BE49-F238E27FC236}">
                <a16:creationId xmlns:a16="http://schemas.microsoft.com/office/drawing/2014/main" id="{F638C278-3091-4CC2-85EA-4B9774CF3D6C}"/>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Arial" panose="020B0604020202020204" pitchFamily="34" charset="0"/>
              </a:defRPr>
            </a:lvl1pPr>
          </a:lstStyle>
          <a:p>
            <a:pPr>
              <a:defRPr/>
            </a:pPr>
            <a:fld id="{BCEFC79A-3E99-4E27-AEDF-F9E3452B32CD}" type="datetimeFigureOut">
              <a:rPr lang="en-US" altLang="en-US"/>
              <a:pPr>
                <a:defRPr/>
              </a:pPr>
              <a:t>3/19/18</a:t>
            </a:fld>
            <a:endParaRPr lang="en-US" altLang="en-US"/>
          </a:p>
        </p:txBody>
      </p:sp>
      <p:sp>
        <p:nvSpPr>
          <p:cNvPr id="4" name="Slide Image Placeholder 3">
            <a:extLst>
              <a:ext uri="{FF2B5EF4-FFF2-40B4-BE49-F238E27FC236}">
                <a16:creationId xmlns:a16="http://schemas.microsoft.com/office/drawing/2014/main" id="{3F3FE8C1-00F4-4CA8-A7DE-027AC714800C}"/>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EF590C4C-AA2B-4D52-808B-336FC53165AB}"/>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16B1EC0-9F76-4984-AF46-36A93547A9E2}"/>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7" name="Slide Number Placeholder 6">
            <a:extLst>
              <a:ext uri="{FF2B5EF4-FFF2-40B4-BE49-F238E27FC236}">
                <a16:creationId xmlns:a16="http://schemas.microsoft.com/office/drawing/2014/main" id="{C06E8EFD-6E29-42D0-8963-09DF3274D816}"/>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Arial" panose="020B0604020202020204" pitchFamily="34" charset="0"/>
              </a:defRPr>
            </a:lvl1pPr>
          </a:lstStyle>
          <a:p>
            <a:pPr>
              <a:defRPr/>
            </a:pPr>
            <a:fld id="{1302245D-2E6F-49F6-B219-CDB17863AA3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wm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a:extLst>
              <a:ext uri="{FF2B5EF4-FFF2-40B4-BE49-F238E27FC236}">
                <a16:creationId xmlns:a16="http://schemas.microsoft.com/office/drawing/2014/main" id="{D54BEA72-B2C8-463B-A13D-9202DC9C7D0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4" name="Notes Placeholder 2">
            <a:extLst>
              <a:ext uri="{FF2B5EF4-FFF2-40B4-BE49-F238E27FC236}">
                <a16:creationId xmlns:a16="http://schemas.microsoft.com/office/drawing/2014/main" id="{52327201-6B4D-42BB-AACC-D52CAB550F0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panose="020B0604020202020204" pitchFamily="34" charset="0"/>
                <a:ea typeface="ヒラギノ角ゴ Pro W3" pitchFamily="122" charset="-128"/>
              </a:rPr>
              <a:t>Be sure to see the NEW Teacher’s Resource Manual </a:t>
            </a:r>
            <a:r>
              <a:rPr lang="en-US" altLang="ja-JP">
                <a:latin typeface="Arial" panose="020B0604020202020204" pitchFamily="34" charset="0"/>
                <a:ea typeface="ヒラギノ角ゴ Pro W3" pitchFamily="122" charset="-128"/>
              </a:rPr>
              <a:t>located in the Connect Library under Instructor’s Resources.</a:t>
            </a:r>
            <a:endParaRPr lang="en-US" altLang="ja-JP">
              <a:ea typeface="ヒラギノ角ゴ Pro W3" pitchFamily="122" charset="-128"/>
            </a:endParaRPr>
          </a:p>
          <a:p>
            <a:endParaRPr lang="en-US" altLang="en-US">
              <a:ea typeface="ヒラギノ角ゴ Pro W3" pitchFamily="122" charset="-128"/>
            </a:endParaRPr>
          </a:p>
        </p:txBody>
      </p:sp>
      <p:sp>
        <p:nvSpPr>
          <p:cNvPr id="74755" name="Slide Number Placeholder 3">
            <a:extLst>
              <a:ext uri="{FF2B5EF4-FFF2-40B4-BE49-F238E27FC236}">
                <a16:creationId xmlns:a16="http://schemas.microsoft.com/office/drawing/2014/main" id="{72D1A8C4-F770-43F1-8095-F7B60012FE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3653EDB-637A-4F0F-81F7-7FEE8D82741E}" type="slidenum">
              <a:rPr lang="en-US" altLang="en-US" smtClean="0">
                <a:solidFill>
                  <a:srgbClr val="000000"/>
                </a:solidFill>
                <a:latin typeface="Arial" panose="020B0604020202020204" pitchFamily="34" charset="0"/>
              </a:rPr>
              <a:pPr/>
              <a:t>1</a:t>
            </a:fld>
            <a:endParaRPr lang="en-US" altLang="en-US">
              <a:solidFill>
                <a:srgbClr val="000000"/>
              </a:solidFill>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a:extLst>
              <a:ext uri="{FF2B5EF4-FFF2-40B4-BE49-F238E27FC236}">
                <a16:creationId xmlns:a16="http://schemas.microsoft.com/office/drawing/2014/main" id="{12D48528-BBE7-438E-9C4E-B18795FA322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2" name="Notes Placeholder 2">
            <a:extLst>
              <a:ext uri="{FF2B5EF4-FFF2-40B4-BE49-F238E27FC236}">
                <a16:creationId xmlns:a16="http://schemas.microsoft.com/office/drawing/2014/main" id="{4F47A3C7-E05B-4BB4-901E-2F01A53EFDB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12643" name="Slide Number Placeholder 3">
            <a:extLst>
              <a:ext uri="{FF2B5EF4-FFF2-40B4-BE49-F238E27FC236}">
                <a16:creationId xmlns:a16="http://schemas.microsoft.com/office/drawing/2014/main" id="{3D32FD2E-33EA-4206-88E2-29CB21A005C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8E02CB9-8388-4C11-BFF0-4F940F1C0640}" type="slidenum">
              <a:rPr lang="en-US" altLang="en-US" smtClean="0"/>
              <a:pPr/>
              <a:t>29</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a:extLst>
              <a:ext uri="{FF2B5EF4-FFF2-40B4-BE49-F238E27FC236}">
                <a16:creationId xmlns:a16="http://schemas.microsoft.com/office/drawing/2014/main" id="{307DDD32-50A9-4DD8-B001-A76C704C661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0" name="Notes Placeholder 2">
            <a:extLst>
              <a:ext uri="{FF2B5EF4-FFF2-40B4-BE49-F238E27FC236}">
                <a16:creationId xmlns:a16="http://schemas.microsoft.com/office/drawing/2014/main" id="{652696BB-2969-4D1A-87C0-64D0470C93B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14691" name="Slide Number Placeholder 3">
            <a:extLst>
              <a:ext uri="{FF2B5EF4-FFF2-40B4-BE49-F238E27FC236}">
                <a16:creationId xmlns:a16="http://schemas.microsoft.com/office/drawing/2014/main" id="{01E06CC9-911B-483F-AB18-E4AA63C4E46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7FCB61A-824B-4788-9100-D7504B9927C8}" type="slidenum">
              <a:rPr lang="en-US" altLang="en-US" smtClean="0"/>
              <a:pPr/>
              <a:t>30</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Slide Image Placeholder 1">
            <a:extLst>
              <a:ext uri="{FF2B5EF4-FFF2-40B4-BE49-F238E27FC236}">
                <a16:creationId xmlns:a16="http://schemas.microsoft.com/office/drawing/2014/main" id="{E9FEECA9-0491-4FC6-AAF2-8F74338FEB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8" name="Notes Placeholder 2">
            <a:extLst>
              <a:ext uri="{FF2B5EF4-FFF2-40B4-BE49-F238E27FC236}">
                <a16:creationId xmlns:a16="http://schemas.microsoft.com/office/drawing/2014/main" id="{510DDD86-A46A-43DE-9653-9DD61687E2C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16739" name="Slide Number Placeholder 3">
            <a:extLst>
              <a:ext uri="{FF2B5EF4-FFF2-40B4-BE49-F238E27FC236}">
                <a16:creationId xmlns:a16="http://schemas.microsoft.com/office/drawing/2014/main" id="{5984252D-18A6-472E-9DFA-3F95A38F0C9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232A6A3-1785-4161-B617-4605AEFBB566}" type="slidenum">
              <a:rPr lang="en-US" altLang="en-US" smtClean="0"/>
              <a:pPr/>
              <a:t>31</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Image Placeholder 1">
            <a:extLst>
              <a:ext uri="{FF2B5EF4-FFF2-40B4-BE49-F238E27FC236}">
                <a16:creationId xmlns:a16="http://schemas.microsoft.com/office/drawing/2014/main" id="{F6B253EC-FD86-4565-B556-B397E623E04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6" name="Notes Placeholder 2">
            <a:extLst>
              <a:ext uri="{FF2B5EF4-FFF2-40B4-BE49-F238E27FC236}">
                <a16:creationId xmlns:a16="http://schemas.microsoft.com/office/drawing/2014/main" id="{EDE67C14-2242-487D-B863-46D29A8A407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18787" name="Slide Number Placeholder 3">
            <a:extLst>
              <a:ext uri="{FF2B5EF4-FFF2-40B4-BE49-F238E27FC236}">
                <a16:creationId xmlns:a16="http://schemas.microsoft.com/office/drawing/2014/main" id="{09035C9D-D0B6-441C-9E0D-D8628BC7FC1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6E2A12A-A26E-4B49-AF21-1FDAB28CA8C8}" type="slidenum">
              <a:rPr lang="en-US" altLang="en-US" smtClean="0"/>
              <a:pPr/>
              <a:t>32</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Slide Image Placeholder 1">
            <a:extLst>
              <a:ext uri="{FF2B5EF4-FFF2-40B4-BE49-F238E27FC236}">
                <a16:creationId xmlns:a16="http://schemas.microsoft.com/office/drawing/2014/main" id="{EBE6F7F9-D672-416D-BA1F-8E32E78CCE5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4" name="Notes Placeholder 2">
            <a:extLst>
              <a:ext uri="{FF2B5EF4-FFF2-40B4-BE49-F238E27FC236}">
                <a16:creationId xmlns:a16="http://schemas.microsoft.com/office/drawing/2014/main" id="{5FFE9C69-0651-49BC-8A99-6BBD9B1DF6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0835" name="Slide Number Placeholder 3">
            <a:extLst>
              <a:ext uri="{FF2B5EF4-FFF2-40B4-BE49-F238E27FC236}">
                <a16:creationId xmlns:a16="http://schemas.microsoft.com/office/drawing/2014/main" id="{E6FA0B0F-E4E6-4DA3-98A9-01722F832D2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2352DCB-1622-47DF-B2B2-033718E7B402}" type="slidenum">
              <a:rPr lang="en-US" altLang="en-US" smtClean="0"/>
              <a:pPr/>
              <a:t>33</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Slide Image Placeholder 1">
            <a:extLst>
              <a:ext uri="{FF2B5EF4-FFF2-40B4-BE49-F238E27FC236}">
                <a16:creationId xmlns:a16="http://schemas.microsoft.com/office/drawing/2014/main" id="{3369DF7D-84E5-4126-A429-5B37287C95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2" name="Notes Placeholder 2">
            <a:extLst>
              <a:ext uri="{FF2B5EF4-FFF2-40B4-BE49-F238E27FC236}">
                <a16:creationId xmlns:a16="http://schemas.microsoft.com/office/drawing/2014/main" id="{0BA8122F-5191-4A06-BE92-A6789A2E9B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2883" name="Slide Number Placeholder 3">
            <a:extLst>
              <a:ext uri="{FF2B5EF4-FFF2-40B4-BE49-F238E27FC236}">
                <a16:creationId xmlns:a16="http://schemas.microsoft.com/office/drawing/2014/main" id="{CD6B9716-AE33-4FBA-968D-7CB2202A9F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160CD89-FE1B-42B0-80D6-C5B79836E58F}" type="slidenum">
              <a:rPr lang="en-US" altLang="en-US" smtClean="0"/>
              <a:pPr/>
              <a:t>34</a:t>
            </a:fld>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a:extLst>
              <a:ext uri="{FF2B5EF4-FFF2-40B4-BE49-F238E27FC236}">
                <a16:creationId xmlns:a16="http://schemas.microsoft.com/office/drawing/2014/main" id="{FB38FD40-3C09-40A4-9BA5-6EEF080C746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0" name="Notes Placeholder 2">
            <a:extLst>
              <a:ext uri="{FF2B5EF4-FFF2-40B4-BE49-F238E27FC236}">
                <a16:creationId xmlns:a16="http://schemas.microsoft.com/office/drawing/2014/main" id="{6FC5E81C-9AAB-4155-93F8-BB9EF42E927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4931" name="Slide Number Placeholder 3">
            <a:extLst>
              <a:ext uri="{FF2B5EF4-FFF2-40B4-BE49-F238E27FC236}">
                <a16:creationId xmlns:a16="http://schemas.microsoft.com/office/drawing/2014/main" id="{DAB7406B-876D-4A91-A875-A513D5EF882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82C94E0-677D-4886-AB4E-0AEB77903DBB}" type="slidenum">
              <a:rPr lang="en-US" altLang="en-US" smtClean="0"/>
              <a:pPr/>
              <a:t>35</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Slide Image Placeholder 1">
            <a:extLst>
              <a:ext uri="{FF2B5EF4-FFF2-40B4-BE49-F238E27FC236}">
                <a16:creationId xmlns:a16="http://schemas.microsoft.com/office/drawing/2014/main" id="{01D2FD66-1566-475D-AA4A-F6C555F326F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8" name="Notes Placeholder 2">
            <a:extLst>
              <a:ext uri="{FF2B5EF4-FFF2-40B4-BE49-F238E27FC236}">
                <a16:creationId xmlns:a16="http://schemas.microsoft.com/office/drawing/2014/main" id="{04F99F50-6649-4CA5-8C22-10291632E5A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6979" name="Slide Number Placeholder 3">
            <a:extLst>
              <a:ext uri="{FF2B5EF4-FFF2-40B4-BE49-F238E27FC236}">
                <a16:creationId xmlns:a16="http://schemas.microsoft.com/office/drawing/2014/main" id="{AE601AAD-2EF7-4C7E-9F3B-A67D3D5E1D6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5569B80-2092-4026-A414-161DA94BEBC5}" type="slidenum">
              <a:rPr lang="en-US" altLang="en-US" smtClean="0"/>
              <a:pPr/>
              <a:t>36</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a:extLst>
              <a:ext uri="{FF2B5EF4-FFF2-40B4-BE49-F238E27FC236}">
                <a16:creationId xmlns:a16="http://schemas.microsoft.com/office/drawing/2014/main" id="{19E88CF2-9DD0-4EF7-9327-547B100DC85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6" name="Notes Placeholder 2">
            <a:extLst>
              <a:ext uri="{FF2B5EF4-FFF2-40B4-BE49-F238E27FC236}">
                <a16:creationId xmlns:a16="http://schemas.microsoft.com/office/drawing/2014/main" id="{6872C5EB-6DAF-4D33-88CE-D5976DA82B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77827" name="Slide Number Placeholder 3">
            <a:extLst>
              <a:ext uri="{FF2B5EF4-FFF2-40B4-BE49-F238E27FC236}">
                <a16:creationId xmlns:a16="http://schemas.microsoft.com/office/drawing/2014/main" id="{416BEE40-9D26-4019-97D1-19003BAF122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E3AD307-4D50-4188-9E69-91476966DB54}" type="slidenum">
              <a:rPr lang="en-US" altLang="en-US" smtClean="0"/>
              <a:pPr/>
              <a:t>3</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a:extLst>
              <a:ext uri="{FF2B5EF4-FFF2-40B4-BE49-F238E27FC236}">
                <a16:creationId xmlns:a16="http://schemas.microsoft.com/office/drawing/2014/main" id="{B9E273A3-C5A2-4F9F-9508-BB2938AA1C5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4" name="Notes Placeholder 2">
            <a:extLst>
              <a:ext uri="{FF2B5EF4-FFF2-40B4-BE49-F238E27FC236}">
                <a16:creationId xmlns:a16="http://schemas.microsoft.com/office/drawing/2014/main" id="{47BE419F-CEA4-4F9E-A286-7DC07781962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By innovating on many dimensions, Netflix was able to not only disrupt the TV industry, but also to gain a competitive advantage.</a:t>
            </a:r>
          </a:p>
        </p:txBody>
      </p:sp>
      <p:sp>
        <p:nvSpPr>
          <p:cNvPr id="79875" name="Slide Number Placeholder 3">
            <a:extLst>
              <a:ext uri="{FF2B5EF4-FFF2-40B4-BE49-F238E27FC236}">
                <a16:creationId xmlns:a16="http://schemas.microsoft.com/office/drawing/2014/main" id="{7927EA83-F03B-4469-87A6-82667156B05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973A84A-EBBA-45B7-9D67-C10493DE923A}" type="slidenum">
              <a:rPr lang="en-US" altLang="en-US" smtClean="0"/>
              <a:pPr/>
              <a:t>4</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a:extLst>
              <a:ext uri="{FF2B5EF4-FFF2-40B4-BE49-F238E27FC236}">
                <a16:creationId xmlns:a16="http://schemas.microsoft.com/office/drawing/2014/main" id="{65ED41FE-72BD-4B99-A12F-8D974095BC6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6" name="Notes Placeholder 2">
            <a:extLst>
              <a:ext uri="{FF2B5EF4-FFF2-40B4-BE49-F238E27FC236}">
                <a16:creationId xmlns:a16="http://schemas.microsoft.com/office/drawing/2014/main" id="{F592D6B6-C5F4-46F3-85DC-2C4691ADC24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i="1">
                <a:ea typeface="ヒラギノ角ゴ Pro W3" pitchFamily="122" charset="-128"/>
              </a:rPr>
              <a:t>Fast Company</a:t>
            </a:r>
            <a:r>
              <a:rPr lang="en-US" altLang="en-US">
                <a:ea typeface="ヒラギノ角ゴ Pro W3" pitchFamily="122" charset="-128"/>
              </a:rPr>
              <a:t> named Amazon, Google, Uber, Apple, and Snap as the top five of its 2017 Most Innovative Companies</a:t>
            </a:r>
            <a:r>
              <a:rPr lang="en-US" altLang="en-US" i="1">
                <a:ea typeface="ヒラギノ角ゴ Pro W3" pitchFamily="122" charset="-128"/>
              </a:rPr>
              <a:t>.</a:t>
            </a:r>
            <a:r>
              <a:rPr lang="en-US" altLang="en-US">
                <a:ea typeface="ヒラギノ角ゴ Pro W3" pitchFamily="122" charset="-128"/>
              </a:rPr>
              <a:t> Continuous innovation fuels the success of these companies.</a:t>
            </a:r>
          </a:p>
        </p:txBody>
      </p:sp>
      <p:sp>
        <p:nvSpPr>
          <p:cNvPr id="88067" name="Slide Number Placeholder 3">
            <a:extLst>
              <a:ext uri="{FF2B5EF4-FFF2-40B4-BE49-F238E27FC236}">
                <a16:creationId xmlns:a16="http://schemas.microsoft.com/office/drawing/2014/main" id="{9B70B4E1-66F4-45CB-BB17-6B00541E896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07A52D8-6590-4565-845F-C6EFF357C152}" type="slidenum">
              <a:rPr lang="en-US" altLang="en-US" smtClean="0"/>
              <a:pPr/>
              <a:t>11</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a:extLst>
              <a:ext uri="{FF2B5EF4-FFF2-40B4-BE49-F238E27FC236}">
                <a16:creationId xmlns:a16="http://schemas.microsoft.com/office/drawing/2014/main" id="{5D70E769-46D9-4EA6-A20B-92CC6E25FF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6" name="Notes Placeholder 2">
            <a:extLst>
              <a:ext uri="{FF2B5EF4-FFF2-40B4-BE49-F238E27FC236}">
                <a16:creationId xmlns:a16="http://schemas.microsoft.com/office/drawing/2014/main" id="{A63DBF50-5F2D-449A-ADFA-3ABE4B5A4F5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Jeff Bezos, Sara Blakely, Reed Hastings, Elon Musk, and Jimmy Wales—all have college degrees.</a:t>
            </a:r>
          </a:p>
        </p:txBody>
      </p:sp>
      <p:sp>
        <p:nvSpPr>
          <p:cNvPr id="93187" name="Slide Number Placeholder 3">
            <a:extLst>
              <a:ext uri="{FF2B5EF4-FFF2-40B4-BE49-F238E27FC236}">
                <a16:creationId xmlns:a16="http://schemas.microsoft.com/office/drawing/2014/main" id="{C39BC3F0-1869-4072-9E31-9E891EAF624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F7EC181-B4DF-4DBA-B7DD-2D1D5541F970}" type="slidenum">
              <a:rPr lang="en-US" altLang="en-US" smtClean="0"/>
              <a:pPr/>
              <a:t>15</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a:extLst>
              <a:ext uri="{FF2B5EF4-FFF2-40B4-BE49-F238E27FC236}">
                <a16:creationId xmlns:a16="http://schemas.microsoft.com/office/drawing/2014/main" id="{C369CDB9-ECFF-424D-93AA-FEC021633D8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4" name="Notes Placeholder 2">
            <a:extLst>
              <a:ext uri="{FF2B5EF4-FFF2-40B4-BE49-F238E27FC236}">
                <a16:creationId xmlns:a16="http://schemas.microsoft.com/office/drawing/2014/main" id="{56D84FF5-90AD-4C15-9DC7-1EEA365364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95235" name="Slide Number Placeholder 3">
            <a:extLst>
              <a:ext uri="{FF2B5EF4-FFF2-40B4-BE49-F238E27FC236}">
                <a16:creationId xmlns:a16="http://schemas.microsoft.com/office/drawing/2014/main" id="{4FDF2B36-C48D-43CE-A091-6707A5D924E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13AA146-4FA0-423F-985A-D589F0181BC0}" type="slidenum">
              <a:rPr lang="en-US" altLang="en-US" smtClean="0"/>
              <a:pPr/>
              <a:t>16</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a:extLst>
              <a:ext uri="{FF2B5EF4-FFF2-40B4-BE49-F238E27FC236}">
                <a16:creationId xmlns:a16="http://schemas.microsoft.com/office/drawing/2014/main" id="{ED25E09C-D06D-4EA9-B0CB-8654C6B7403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2" name="Notes Placeholder 2">
            <a:extLst>
              <a:ext uri="{FF2B5EF4-FFF2-40B4-BE49-F238E27FC236}">
                <a16:creationId xmlns:a16="http://schemas.microsoft.com/office/drawing/2014/main" id="{7AD21CFA-2BB5-4997-A9B8-DA5366CBE61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hlinkClick r:id="rId3"/>
              </a:rPr>
              <a:t>www.wmg.com</a:t>
            </a:r>
            <a:endParaRPr lang="en-US" altLang="en-US">
              <a:ea typeface="ヒラギノ角ゴ Pro W3" pitchFamily="122" charset="-128"/>
            </a:endParaRPr>
          </a:p>
        </p:txBody>
      </p:sp>
      <p:sp>
        <p:nvSpPr>
          <p:cNvPr id="97283" name="Slide Number Placeholder 3">
            <a:extLst>
              <a:ext uri="{FF2B5EF4-FFF2-40B4-BE49-F238E27FC236}">
                <a16:creationId xmlns:a16="http://schemas.microsoft.com/office/drawing/2014/main" id="{6ABE341F-BD11-4491-AE8C-956083E6615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9359A4B-CDB4-4B2C-AC87-336C39BC64DD}" type="slidenum">
              <a:rPr lang="en-US" altLang="en-US" smtClean="0"/>
              <a:pPr/>
              <a:t>17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a:extLst>
              <a:ext uri="{FF2B5EF4-FFF2-40B4-BE49-F238E27FC236}">
                <a16:creationId xmlns:a16="http://schemas.microsoft.com/office/drawing/2014/main" id="{2E5E564A-9908-4CF0-A68F-A65606A55FD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0" name="Notes Placeholder 2">
            <a:extLst>
              <a:ext uri="{FF2B5EF4-FFF2-40B4-BE49-F238E27FC236}">
                <a16:creationId xmlns:a16="http://schemas.microsoft.com/office/drawing/2014/main" id="{BF8E411E-D76D-49AA-BA3A-540D35BE82B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Several examples of new platform businesses are mentioned in this text: Uber, Airbnb, Facebook, and Alibaba.</a:t>
            </a:r>
          </a:p>
        </p:txBody>
      </p:sp>
      <p:sp>
        <p:nvSpPr>
          <p:cNvPr id="99331" name="Slide Number Placeholder 3">
            <a:extLst>
              <a:ext uri="{FF2B5EF4-FFF2-40B4-BE49-F238E27FC236}">
                <a16:creationId xmlns:a16="http://schemas.microsoft.com/office/drawing/2014/main" id="{FE12B3B0-F4A5-44E9-B16B-A61D7559429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B520522-9A43-49CB-AEA1-3AA59302B43F}" type="slidenum">
              <a:rPr lang="en-US" altLang="en-US" smtClean="0"/>
              <a:pPr/>
              <a:t>18</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a:extLst>
              <a:ext uri="{FF2B5EF4-FFF2-40B4-BE49-F238E27FC236}">
                <a16:creationId xmlns:a16="http://schemas.microsoft.com/office/drawing/2014/main" id="{4930B39B-4164-4DF1-92BA-0EE8CC46CFA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4" name="Notes Placeholder 2">
            <a:extLst>
              <a:ext uri="{FF2B5EF4-FFF2-40B4-BE49-F238E27FC236}">
                <a16:creationId xmlns:a16="http://schemas.microsoft.com/office/drawing/2014/main" id="{11C86555-B5F3-4FB5-94A3-6FDA51DB329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10595" name="Slide Number Placeholder 3">
            <a:extLst>
              <a:ext uri="{FF2B5EF4-FFF2-40B4-BE49-F238E27FC236}">
                <a16:creationId xmlns:a16="http://schemas.microsoft.com/office/drawing/2014/main" id="{52EC8087-E70F-4119-AAD2-792254B9491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CE187C6-9DA2-4A0B-8CA1-74D2820076A9}" type="slidenum">
              <a:rPr lang="en-US" altLang="en-US" smtClean="0"/>
              <a:pPr/>
              <a:t>28</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42E4E26-E613-45CC-86B3-C54FC02BEAD4}"/>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F09EC28-04F4-46DB-9EC0-A7D89BC7A145}"/>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617810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01943C5-FCB0-4FE4-A8C3-E0B560E76D36}"/>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F6F5D5D9-B197-4053-AA22-949DFBA4C43C}"/>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63C50BB6-6FF3-4209-B352-1888E1685D8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638331C7-6512-47B3-BC1C-F04149A742B9}"/>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1097C1A5-A59D-473C-B3E5-9F7CC5EA4416}"/>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49E835F8-F848-40E5-857C-63F582287631}" type="slidenum">
              <a:rPr lang="en-US" altLang="en-US"/>
              <a:pPr>
                <a:defRPr/>
              </a:pPr>
              <a:t>‹#›</a:t>
            </a:fld>
            <a:endParaRPr lang="en-US" altLang="en-US"/>
          </a:p>
        </p:txBody>
      </p:sp>
    </p:spTree>
    <p:extLst>
      <p:ext uri="{BB962C8B-B14F-4D97-AF65-F5344CB8AC3E}">
        <p14:creationId xmlns:p14="http://schemas.microsoft.com/office/powerpoint/2010/main" val="1596413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A045A6F7-A51D-4E18-9FAD-E9830C4B08AE}"/>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4FB11F96-6B9A-47D3-9A6D-F32FB225DC0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0BE0E02E-2279-499C-A8E1-BDFC57B396D1}"/>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5E6085B4-E0B5-4E25-A22E-12C8AA5814B6}"/>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D2DC301D-EAA7-4951-8715-F4609D43C9BE}" type="slidenum">
              <a:rPr lang="en-US" altLang="en-US"/>
              <a:pPr>
                <a:defRPr/>
              </a:pPr>
              <a:t>‹#›</a:t>
            </a:fld>
            <a:endParaRPr lang="en-US" altLang="en-US"/>
          </a:p>
        </p:txBody>
      </p:sp>
    </p:spTree>
    <p:extLst>
      <p:ext uri="{BB962C8B-B14F-4D97-AF65-F5344CB8AC3E}">
        <p14:creationId xmlns:p14="http://schemas.microsoft.com/office/powerpoint/2010/main" val="1566609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AA338556-A5A6-40BD-94A2-50D813E898C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0B2E19B2-273B-4F64-9744-91CC23B15C38}"/>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2831ACE-E1A1-48D6-85BC-B3655961FE67}"/>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B85C752B-A27D-4A92-99EE-A2C68D5FCC69}"/>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D588FBB5-D599-40EE-9E59-05F2F23D4A0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2FD93042-1E2B-4654-8A1D-B839BBBDA949}"/>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BD617325-AB27-4EE4-9673-B814C3B6C982}"/>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087BE9A6-F13B-4DE4-9743-7168C25A6012}" type="slidenum">
              <a:rPr lang="en-US" altLang="en-US"/>
              <a:pPr>
                <a:defRPr/>
              </a:pPr>
              <a:t>‹#›</a:t>
            </a:fld>
            <a:endParaRPr lang="en-US" altLang="en-US"/>
          </a:p>
        </p:txBody>
      </p:sp>
    </p:spTree>
    <p:extLst>
      <p:ext uri="{BB962C8B-B14F-4D97-AF65-F5344CB8AC3E}">
        <p14:creationId xmlns:p14="http://schemas.microsoft.com/office/powerpoint/2010/main" val="1579693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777B8464-9809-4423-AF06-6D1BFFCD49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B9129A3-A4C3-4069-9937-970D71655A76}"/>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A7251ADB-10D4-4F84-8EF6-36C20862C15B}"/>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277CD1C7-8D4C-493E-9572-534C9AF810B3}" type="slidenum">
              <a:rPr lang="en-US" altLang="en-US"/>
              <a:pPr>
                <a:defRPr/>
              </a:pPr>
              <a:t>‹#›</a:t>
            </a:fld>
            <a:endParaRPr lang="en-US" altLang="en-US"/>
          </a:p>
        </p:txBody>
      </p:sp>
    </p:spTree>
    <p:extLst>
      <p:ext uri="{BB962C8B-B14F-4D97-AF65-F5344CB8AC3E}">
        <p14:creationId xmlns:p14="http://schemas.microsoft.com/office/powerpoint/2010/main" val="34392431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A65A9528-27AF-404D-BF74-3EF4D6ED76A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95743E51-A110-4CA0-975C-1D99AF84551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D486068-A561-418C-8D1C-7132BEE3CA5A}"/>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8DB4C90C-3C2E-4A0B-93F0-6FBF0C80B146}"/>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50C67DF2-71F6-42F4-9A05-870848A48C56}"/>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A6FD8B12-CA72-42D4-93A5-8258F4C77D3F}"/>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66D3075F-07F4-47EF-89C2-2603745231E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50B22CF6-8C4B-4F1B-BE0F-7692C9395C8E}"/>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311EC7E0-BF87-4456-86E9-31A6553B09D6}" type="slidenum">
              <a:rPr lang="en-US" altLang="en-US"/>
              <a:pPr>
                <a:defRPr/>
              </a:pPr>
              <a:t>‹#›</a:t>
            </a:fld>
            <a:endParaRPr lang="en-US" altLang="en-US"/>
          </a:p>
        </p:txBody>
      </p:sp>
    </p:spTree>
    <p:extLst>
      <p:ext uri="{BB962C8B-B14F-4D97-AF65-F5344CB8AC3E}">
        <p14:creationId xmlns:p14="http://schemas.microsoft.com/office/powerpoint/2010/main" val="10935460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D062E4F3-B9CF-497F-8C8E-27EE2BFF080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A06F444A-43F5-4940-BC01-28ECED81E84B}"/>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35D0B13E-5C73-4B73-9DF5-2DC0F8C49CE5}"/>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6" name="TextBox 5">
            <a:extLst>
              <a:ext uri="{FF2B5EF4-FFF2-40B4-BE49-F238E27FC236}">
                <a16:creationId xmlns:a16="http://schemas.microsoft.com/office/drawing/2014/main" id="{3B59346C-FA29-4A8E-A1C6-C5EB7010A62D}"/>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25701424-36E1-40AB-81FC-2339726CE93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CF45528B-843A-464A-A817-235C42839995}"/>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CCBB85DC-E415-41AF-99B6-561517DD0F87}" type="slidenum">
              <a:rPr lang="en-US" altLang="en-US"/>
              <a:pPr>
                <a:defRPr/>
              </a:pPr>
              <a:t>‹#›</a:t>
            </a:fld>
            <a:endParaRPr lang="en-US" altLang="en-US" dirty="0"/>
          </a:p>
        </p:txBody>
      </p:sp>
    </p:spTree>
    <p:extLst>
      <p:ext uri="{BB962C8B-B14F-4D97-AF65-F5344CB8AC3E}">
        <p14:creationId xmlns:p14="http://schemas.microsoft.com/office/powerpoint/2010/main" val="29889748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849745E-D964-4C93-9E2B-101C738AC08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9C547DC3-0636-49C5-9F10-056B6966A9BB}"/>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F25F9E0-8721-4DA5-A9C6-96398A224834}"/>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0434E5DE-6D7F-4D99-8D8A-CAF6D0DD4F2D}"/>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19C45BCD-0DA1-462E-9508-A948BA0725A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8A13A71A-ADC8-4C8F-9BD0-CE6FFC89344C}"/>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886FC8DB-D0E3-4C78-8D96-9E7BDC7AB5EA}"/>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6AAC9BE9-7D6C-4A5B-B861-5EC21EC70233}" type="slidenum">
              <a:rPr lang="en-US" altLang="en-US"/>
              <a:pPr>
                <a:defRPr/>
              </a:pPr>
              <a:t>‹#›</a:t>
            </a:fld>
            <a:endParaRPr lang="en-US" altLang="en-US" dirty="0"/>
          </a:p>
        </p:txBody>
      </p:sp>
    </p:spTree>
    <p:extLst>
      <p:ext uri="{BB962C8B-B14F-4D97-AF65-F5344CB8AC3E}">
        <p14:creationId xmlns:p14="http://schemas.microsoft.com/office/powerpoint/2010/main" val="37963487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2DAB1DC-DFEE-480C-B5AC-695F3D2F9D78}"/>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B22E8A5E-CB65-4857-ACE3-6C783D0F92AA}"/>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9F70644C-7396-48B4-9B41-D4764A00469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0D867908-715D-40A5-9859-5E6D50335715}"/>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3C8AEA10-035E-4A94-9B7D-9986848FA44A}"/>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049571F5-8CF1-426E-A9CF-136374A40260}" type="slidenum">
              <a:rPr lang="en-US" altLang="en-US"/>
              <a:pPr>
                <a:defRPr/>
              </a:pPr>
              <a:t>‹#›</a:t>
            </a:fld>
            <a:endParaRPr lang="en-US" altLang="en-US" dirty="0"/>
          </a:p>
        </p:txBody>
      </p:sp>
    </p:spTree>
    <p:extLst>
      <p:ext uri="{BB962C8B-B14F-4D97-AF65-F5344CB8AC3E}">
        <p14:creationId xmlns:p14="http://schemas.microsoft.com/office/powerpoint/2010/main" val="10201584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530F2F72-D6D4-4EF9-8162-E5741D728A5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48F952A-0645-4687-8EA3-1CF9863A1C6F}"/>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F3EC4BDD-8EB6-4B5A-A126-673F45E24B24}"/>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0F973590-D9F4-4495-8D77-C66A4021B729}" type="slidenum">
              <a:rPr lang="en-US" altLang="en-US"/>
              <a:pPr>
                <a:defRPr/>
              </a:pPr>
              <a:t>‹#›</a:t>
            </a:fld>
            <a:endParaRPr lang="en-US" altLang="en-US" dirty="0"/>
          </a:p>
        </p:txBody>
      </p:sp>
    </p:spTree>
    <p:extLst>
      <p:ext uri="{BB962C8B-B14F-4D97-AF65-F5344CB8AC3E}">
        <p14:creationId xmlns:p14="http://schemas.microsoft.com/office/powerpoint/2010/main" val="37382007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F155299C-0A19-4AF3-B337-50E4BD91F62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885D0705-FD8B-4213-85ED-0CAE0FD5D364}"/>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488C0AD-0073-45BB-A57B-58ADE3C1D410}"/>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F67F91E9-1697-4BA6-8AEF-5612476FA162}"/>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AA26DCA0-AA57-4E2F-988C-1DF1232C6666}"/>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9A787576-EF66-4433-B988-53B5E5586005}"/>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6DD8F4D2-332D-4D0B-9301-F809DE8E534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B13678F8-D61B-4E46-94D5-C7ED1D853178}"/>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3E8934CF-4ACE-4BCA-87FC-7FD0F3F23003}" type="slidenum">
              <a:rPr lang="en-US" altLang="en-US"/>
              <a:pPr>
                <a:defRPr/>
              </a:pPr>
              <a:t>‹#›</a:t>
            </a:fld>
            <a:endParaRPr lang="en-US" altLang="en-US" dirty="0"/>
          </a:p>
        </p:txBody>
      </p:sp>
    </p:spTree>
    <p:extLst>
      <p:ext uri="{BB962C8B-B14F-4D97-AF65-F5344CB8AC3E}">
        <p14:creationId xmlns:p14="http://schemas.microsoft.com/office/powerpoint/2010/main" val="1973146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34B2345D-DB19-4897-93CF-8B2DD1A0B390}"/>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65C508E-56FF-4CFE-9D1D-EB11C88CB33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5204499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AC61786E-A6A7-42EE-9A68-016CF23E1A47}"/>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2C0A049F-F760-4131-B730-EAFD3486A290}"/>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029639148"/>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EF7918E6-9FEB-4C13-941D-0BD301353AE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B342C83-F694-44E5-BF71-A1C0FC806B08}"/>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1502C5EA-43A5-4A07-A7F2-36AFFCCBD5FB}"/>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9E8E60A5-1569-4B86-A533-51BD2AC929C1}"/>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F6964845-8C84-4A4B-B161-26C73E72239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CFEA446C-89E4-47F9-BD92-A64DC605BED6}"/>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165AFA00-A898-4F68-A2DF-CCFACBF14C4D}" type="slidenum">
              <a:rPr lang="en-US" altLang="en-US"/>
              <a:pPr>
                <a:defRPr/>
              </a:pPr>
              <a:t>‹#›</a:t>
            </a:fld>
            <a:endParaRPr lang="en-US" altLang="en-US"/>
          </a:p>
        </p:txBody>
      </p:sp>
    </p:spTree>
    <p:extLst>
      <p:ext uri="{BB962C8B-B14F-4D97-AF65-F5344CB8AC3E}">
        <p14:creationId xmlns:p14="http://schemas.microsoft.com/office/powerpoint/2010/main" val="37166918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8F3F2CD2-BDCF-4B90-BEFF-B891B043F56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BD64C92D-F0F6-4F0D-8E2F-3749820434F3}"/>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EAC9E00-C984-4A6B-9E73-197195ED5499}"/>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6FC2FAD6-FCDD-41B4-87B9-CDC826967201}"/>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C01599E8-0CD5-4ECF-9801-498D1288A746}"/>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E2744A71-9874-4082-9453-2571537BA4AD}"/>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4B67E5E1-9E34-437A-B3F7-CA41873BF132}"/>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037E4A34-CB34-4B34-9291-D765C299016B}" type="slidenum">
              <a:rPr lang="en-US" altLang="en-US"/>
              <a:pPr>
                <a:defRPr/>
              </a:pPr>
              <a:t>‹#›</a:t>
            </a:fld>
            <a:endParaRPr lang="en-US" altLang="en-US"/>
          </a:p>
        </p:txBody>
      </p:sp>
    </p:spTree>
    <p:extLst>
      <p:ext uri="{BB962C8B-B14F-4D97-AF65-F5344CB8AC3E}">
        <p14:creationId xmlns:p14="http://schemas.microsoft.com/office/powerpoint/2010/main" val="16534962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F4EAAD1-9F6C-41F6-BD1C-2AF21D6530A6}"/>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05E0C231-EC8A-4BEA-BCF8-A5E39A2283FF}"/>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ADABA99E-2B3A-46C5-A445-82B7B221593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91C636DD-B4FB-4566-8669-E9A713245232}"/>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2CF27B47-BC1E-496F-B39F-A1C1DBCB2EF1}"/>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8E0B43E3-356C-4546-964D-9B1F50E5DE31}" type="slidenum">
              <a:rPr lang="en-US" altLang="en-US"/>
              <a:pPr>
                <a:defRPr/>
              </a:pPr>
              <a:t>‹#›</a:t>
            </a:fld>
            <a:endParaRPr lang="en-US" altLang="en-US"/>
          </a:p>
        </p:txBody>
      </p:sp>
    </p:spTree>
    <p:extLst>
      <p:ext uri="{BB962C8B-B14F-4D97-AF65-F5344CB8AC3E}">
        <p14:creationId xmlns:p14="http://schemas.microsoft.com/office/powerpoint/2010/main" val="32641432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83713593-A03A-4A66-A032-F08AFEA78B0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FC6739B3-99B9-493B-8954-B505100868BD}"/>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D1ADF9B5-7CDB-4AB1-94ED-3C2672B8CD5B}"/>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3612BF55-116A-485E-B2AA-1B4E4738083E}" type="slidenum">
              <a:rPr lang="en-US" altLang="en-US"/>
              <a:pPr>
                <a:defRPr/>
              </a:pPr>
              <a:t>‹#›</a:t>
            </a:fld>
            <a:endParaRPr lang="en-US" altLang="en-US"/>
          </a:p>
        </p:txBody>
      </p:sp>
    </p:spTree>
    <p:extLst>
      <p:ext uri="{BB962C8B-B14F-4D97-AF65-F5344CB8AC3E}">
        <p14:creationId xmlns:p14="http://schemas.microsoft.com/office/powerpoint/2010/main" val="14252027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D0919754-015C-4B45-A1D8-AD3DB568BD9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4E844FCC-4F1F-4175-8BB7-1B7355EAF414}"/>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C3E2B5F-BCA1-4BFF-B2C3-D504183A4311}"/>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7BF94E1E-7DF6-4AF1-9BCC-E92244A63067}"/>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412FD323-1D64-4BBA-8F52-BB271B0A38B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50B26BE4-970C-478C-872C-E06832054B18}"/>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DA21966F-6715-428F-9989-5D01D055D09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CACF61D7-70AD-4E78-8C84-098D86CCE46C}"/>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DDF1D852-7351-4C59-98A7-295F908CAA0B}" type="slidenum">
              <a:rPr lang="en-US" altLang="en-US"/>
              <a:pPr>
                <a:defRPr/>
              </a:pPr>
              <a:t>‹#›</a:t>
            </a:fld>
            <a:endParaRPr lang="en-US" altLang="en-US"/>
          </a:p>
        </p:txBody>
      </p:sp>
    </p:spTree>
    <p:extLst>
      <p:ext uri="{BB962C8B-B14F-4D97-AF65-F5344CB8AC3E}">
        <p14:creationId xmlns:p14="http://schemas.microsoft.com/office/powerpoint/2010/main" val="21904022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5C63FAC8-DCA6-4F66-B3CC-707CD722EE8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7605139-AD99-40CD-9E34-DC3189EDE5F6}"/>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501F8176-FE4F-42CE-A6C6-8F11A7CEAC93}"/>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C840841A-D626-462F-A731-4220B221740B}"/>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B4DBB3C7-0FF2-4730-9EDF-39589B14D60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81BAF7D3-5A2C-4CC4-AAD7-AC1CB16CE7A1}"/>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21DA6170-A8AD-46E2-A107-DB9FF080C2BF}" type="slidenum">
              <a:rPr lang="en-US" altLang="en-US"/>
              <a:pPr>
                <a:defRPr/>
              </a:pPr>
              <a:t>‹#›</a:t>
            </a:fld>
            <a:endParaRPr lang="en-US" altLang="en-US"/>
          </a:p>
        </p:txBody>
      </p:sp>
    </p:spTree>
    <p:extLst>
      <p:ext uri="{BB962C8B-B14F-4D97-AF65-F5344CB8AC3E}">
        <p14:creationId xmlns:p14="http://schemas.microsoft.com/office/powerpoint/2010/main" val="2864920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F6ACF557-D33F-481F-9A95-303A2253D84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F9303A4B-68BD-4F0E-B36F-13461EB85014}"/>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9C1525F-06B4-4C0B-91C8-D387C81B5A2C}"/>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007A61E5-49CD-4ABF-9583-C0FFB3525AE3}"/>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20EE03E6-C3A7-4022-AB91-845D6A917A7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3B496C14-2976-460F-846B-E6F0C4993240}"/>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F60242E9-4D60-402C-9C21-FF86BEC99DD0}"/>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C3E1F74F-F4A4-47CD-8C3D-3F092F302BD2}" type="slidenum">
              <a:rPr lang="en-US" altLang="en-US"/>
              <a:pPr>
                <a:defRPr/>
              </a:pPr>
              <a:t>‹#›</a:t>
            </a:fld>
            <a:endParaRPr lang="en-US" altLang="en-US"/>
          </a:p>
        </p:txBody>
      </p:sp>
    </p:spTree>
    <p:extLst>
      <p:ext uri="{BB962C8B-B14F-4D97-AF65-F5344CB8AC3E}">
        <p14:creationId xmlns:p14="http://schemas.microsoft.com/office/powerpoint/2010/main" val="36121816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55C9A-6786-4171-BA48-71F73192950D}"/>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2DD22E61-785A-4743-AFA3-6A60E2CC035D}"/>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34619214-CA17-401E-A79D-CCD3E2E281D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5847BA5B-8D26-4F76-A50C-A63CD92BA7AE}"/>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013EF026-D420-46ED-B8F7-467E7051626C}"/>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DF0B6581-0D5B-4929-8C2F-3D5C450616FB}" type="slidenum">
              <a:rPr lang="en-US" altLang="en-US"/>
              <a:pPr>
                <a:defRPr/>
              </a:pPr>
              <a:t>‹#›</a:t>
            </a:fld>
            <a:endParaRPr lang="en-US" altLang="en-US"/>
          </a:p>
        </p:txBody>
      </p:sp>
    </p:spTree>
    <p:extLst>
      <p:ext uri="{BB962C8B-B14F-4D97-AF65-F5344CB8AC3E}">
        <p14:creationId xmlns:p14="http://schemas.microsoft.com/office/powerpoint/2010/main" val="13956238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6316F265-E342-44DD-AE97-738B6DF6F7A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9C424A6A-C8B5-4D87-8953-81A7106CB1FD}"/>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04CF27B8-EB76-4817-80C0-9E8F6BADF0D3}"/>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3F2750A6-2893-4CED-8DC8-C4C367BAC50D}" type="slidenum">
              <a:rPr lang="en-US" altLang="en-US"/>
              <a:pPr>
                <a:defRPr/>
              </a:pPr>
              <a:t>‹#›</a:t>
            </a:fld>
            <a:endParaRPr lang="en-US" altLang="en-US"/>
          </a:p>
        </p:txBody>
      </p:sp>
    </p:spTree>
    <p:extLst>
      <p:ext uri="{BB962C8B-B14F-4D97-AF65-F5344CB8AC3E}">
        <p14:creationId xmlns:p14="http://schemas.microsoft.com/office/powerpoint/2010/main" val="1517269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47546169-6BAA-4DA6-92BA-E2BE20B2CDE8}"/>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EE6D134-7B72-4932-9219-7EDD39D9D56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0433332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B8FE83A4-D479-4F03-B7EA-1EC94E293AA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F69537E8-F98E-4953-85CA-9F9AE73B8735}"/>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3AC15C4-520D-4BDA-8558-E36AB37EA74E}"/>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4E0B1CE4-0F7F-4624-A37B-5371DF5423F1}"/>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CBEEF2BB-AD78-47F0-92AA-3E7DF3349D94}"/>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F228BFC8-9D2C-4AC0-B487-57343CB5D7EE}"/>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3F4AE0EF-5739-4D48-B84F-FEE87C76E04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56240BFC-1480-403A-8ACA-CBD7FDB5202E}"/>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D7C7CCD0-1615-49FD-B830-24B4EA53813B}" type="slidenum">
              <a:rPr lang="en-US" altLang="en-US"/>
              <a:pPr>
                <a:defRPr/>
              </a:pPr>
              <a:t>‹#›</a:t>
            </a:fld>
            <a:endParaRPr lang="en-US" altLang="en-US"/>
          </a:p>
        </p:txBody>
      </p:sp>
    </p:spTree>
    <p:extLst>
      <p:ext uri="{BB962C8B-B14F-4D97-AF65-F5344CB8AC3E}">
        <p14:creationId xmlns:p14="http://schemas.microsoft.com/office/powerpoint/2010/main" val="1265480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0BFADDD0-4407-48A0-A0F2-8016286BC2D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69EF519-1255-45D9-B1C2-D29E15536D68}"/>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5642733C-6D04-4072-8D98-CA31DA7475A2}"/>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1DC8DA14-A726-4DB5-BCEB-FA0A141C984E}"/>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684714E8-CAE2-46C7-90BF-4B96FB6604A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2E1F3E1-27B7-4869-91C7-B06A22A59C2F}"/>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A893CAF6-956B-451C-979A-E9F6A489C339}" type="slidenum">
              <a:rPr lang="en-US" altLang="en-US"/>
              <a:pPr>
                <a:defRPr/>
              </a:pPr>
              <a:t>‹#›</a:t>
            </a:fld>
            <a:endParaRPr lang="en-US" altLang="en-US"/>
          </a:p>
        </p:txBody>
      </p:sp>
    </p:spTree>
    <p:extLst>
      <p:ext uri="{BB962C8B-B14F-4D97-AF65-F5344CB8AC3E}">
        <p14:creationId xmlns:p14="http://schemas.microsoft.com/office/powerpoint/2010/main" val="17591418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88E64897-0A75-46DC-B0E4-4570372A85A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0D44D408-83AA-4D6B-B34F-E38E6E012414}"/>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6681A81-70B9-41D8-A8E3-21131DDEA151}"/>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C716ECFE-52A0-4B58-931E-D24D6402F205}"/>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DDA71A23-A002-4703-9D4D-3F1A21EF5270}"/>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72577739-3773-42F8-8087-FEAFA8B800AC}"/>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BF7A8A59-7151-4C6F-AF4B-0CB86AD4B841}"/>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61C8EB32-13DD-490F-8516-6A28BB419335}" type="slidenum">
              <a:rPr lang="en-US" altLang="en-US"/>
              <a:pPr>
                <a:defRPr/>
              </a:pPr>
              <a:t>‹#›</a:t>
            </a:fld>
            <a:endParaRPr lang="en-US" altLang="en-US"/>
          </a:p>
        </p:txBody>
      </p:sp>
    </p:spTree>
    <p:extLst>
      <p:ext uri="{BB962C8B-B14F-4D97-AF65-F5344CB8AC3E}">
        <p14:creationId xmlns:p14="http://schemas.microsoft.com/office/powerpoint/2010/main" val="9831124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701910-F09F-4E3C-BC6C-857490CB56CF}"/>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284F3482-DF36-46D7-A2E1-2DDC7CFE5D26}"/>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6C01AFCA-DB26-4D83-A1E1-A2BDE31699C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13382B47-00DA-4A63-9FE4-3B4A2FD293A8}"/>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8BE8D5BE-21DF-4BFE-B6EE-F006336DEAD7}"/>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6203FFAA-DF7B-4925-BCC7-70A7D73231C9}" type="slidenum">
              <a:rPr lang="en-US" altLang="en-US"/>
              <a:pPr>
                <a:defRPr/>
              </a:pPr>
              <a:t>‹#›</a:t>
            </a:fld>
            <a:endParaRPr lang="en-US" altLang="en-US"/>
          </a:p>
        </p:txBody>
      </p:sp>
    </p:spTree>
    <p:extLst>
      <p:ext uri="{BB962C8B-B14F-4D97-AF65-F5344CB8AC3E}">
        <p14:creationId xmlns:p14="http://schemas.microsoft.com/office/powerpoint/2010/main" val="37921986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18DD75AD-4B87-479C-B5F6-CEC2418F708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FFEA56A9-ACE4-4363-8B7B-769023138F87}"/>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2BDEA97F-E6F0-4850-9FD3-7768A20D1FDF}"/>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7E9F7D00-D792-4187-A933-6B80719C2420}" type="slidenum">
              <a:rPr lang="en-US" altLang="en-US"/>
              <a:pPr>
                <a:defRPr/>
              </a:pPr>
              <a:t>‹#›</a:t>
            </a:fld>
            <a:endParaRPr lang="en-US" altLang="en-US"/>
          </a:p>
        </p:txBody>
      </p:sp>
    </p:spTree>
    <p:extLst>
      <p:ext uri="{BB962C8B-B14F-4D97-AF65-F5344CB8AC3E}">
        <p14:creationId xmlns:p14="http://schemas.microsoft.com/office/powerpoint/2010/main" val="8585366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1D065D1B-2078-4568-9AAF-A13A9A1C215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4871E6D0-BF73-472C-A161-3F1461BB8FD5}"/>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3FC610E-90C3-4AA3-9386-478465912085}"/>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54AB6021-7136-4C53-A4A7-2A8C23AF81BA}"/>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D1E1A7A2-22A4-448B-9B3D-491144C113A0}"/>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F9CD382C-BC7D-48EF-9ECD-D6901AA1770A}"/>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DA55CF59-E4AA-4C34-8768-BE54697BC03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CC29CDA1-114B-47A6-BCFF-A7839CF8418A}"/>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D89DA135-1F4D-4084-BD3F-D7C8EE7DB9EB}" type="slidenum">
              <a:rPr lang="en-US" altLang="en-US"/>
              <a:pPr>
                <a:defRPr/>
              </a:pPr>
              <a:t>‹#›</a:t>
            </a:fld>
            <a:endParaRPr lang="en-US" altLang="en-US"/>
          </a:p>
        </p:txBody>
      </p:sp>
    </p:spTree>
    <p:extLst>
      <p:ext uri="{BB962C8B-B14F-4D97-AF65-F5344CB8AC3E}">
        <p14:creationId xmlns:p14="http://schemas.microsoft.com/office/powerpoint/2010/main" val="284963340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F45F9305-142A-4874-A3FA-F0386B6311ED}"/>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F8FA2C5-84CB-43AA-AF59-8B782BCE6622}"/>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50365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605F26A8-983A-4DA0-B02A-8898D328F13D}"/>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8434350-4A34-4125-A6FD-0CD9754FF15D}"/>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4412063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49DC2E1F-BC31-4442-96EF-799E918E9803}"/>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5C8D7B9-DD25-474E-8494-F9D6EB83363D}"/>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2554904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47C86873-4263-4F86-BBEA-ED151E5C6F7D}"/>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5EB1CBF-4E79-4E56-88DC-49763F55F420}"/>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7614909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F247B9D9-180C-4041-AAF4-968CAFDEAFB5}"/>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0882F9F-77B5-46A2-8EAA-248DA1A90CDE}"/>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208992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00907AB-46A1-47EB-A2A9-DE2874E850B0}"/>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134256818"/>
      </p:ext>
    </p:extLst>
  </p:cSld>
  <p:clrMapOvr>
    <a:masterClrMapping/>
  </p:clrMapOvr>
  <p:transition spd="slow"/>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A2C4456-4F05-4D94-8BB0-FF9EA3AF20E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317079278"/>
      </p:ext>
    </p:extLst>
  </p:cSld>
  <p:clrMapOvr>
    <a:masterClrMapping/>
  </p:clrMapOvr>
  <p:transition spd="slow"/>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8745C70-A23E-42CF-8222-491E302E321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086389509"/>
      </p:ext>
    </p:extLst>
  </p:cSld>
  <p:clrMapOvr>
    <a:masterClrMapping/>
  </p:clrMapOvr>
  <p:transition spd="slow"/>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9991C95B-8435-4CE8-9940-75CD1CD5F201}"/>
              </a:ext>
            </a:extLst>
          </p:cNvPr>
          <p:cNvSpPr txBox="1">
            <a:spLocks noChangeArrowheads="1"/>
          </p:cNvSpPr>
          <p:nvPr userDrawn="1"/>
        </p:nvSpPr>
        <p:spPr bwMode="auto">
          <a:xfrm>
            <a:off x="0" y="90328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B12596B5-DD21-45A5-A9EE-06006194F3FE}"/>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579775564"/>
      </p:ext>
    </p:extLst>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54104839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460242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1608050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158152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1971204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7920838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C6488D1-AD24-4D1E-B303-D79AB15B935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283340174"/>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39736314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672666178"/>
      </p:ext>
    </p:extLst>
  </p:cSld>
  <p:clrMapOvr>
    <a:masterClrMapping/>
  </p:clrMapOvr>
  <p:transition spd="med">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455066464"/>
      </p:ext>
    </p:extLst>
  </p:cSld>
  <p:clrMapOvr>
    <a:masterClrMapping/>
  </p:clrMapOvr>
  <p:transition spd="med">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09812396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2778437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87849740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93117289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86727579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21245161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761187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7D52C07-55B6-4F0D-B80B-58CF3735BF4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219289240"/>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15597035"/>
      </p:ext>
    </p:extLst>
  </p:cSld>
  <p:clrMapOvr>
    <a:masterClrMapping/>
  </p:clrMapOvr>
  <p:transition spd="med">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E3BE37FB-EE63-4884-8BAB-5111A92D8FD3}"/>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2564095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EAF77158-921D-4544-8AD8-52CABA40C8D9}"/>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4327224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3521F07D-FAF7-4C45-AEA7-5E68353A9253}"/>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26933115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919C39B0-282C-4AAB-BE12-F84CC6662E1A}"/>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16581621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44324203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35809297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15461232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26EDA2BC-3EB2-473F-8237-DA4131AB489B}"/>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56105523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06245DC4-0C80-4BD2-A01B-696B7F6BD8E4}"/>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237448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70FC8AF5-57FB-45EB-AFF4-85432E71094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089139992"/>
      </p:ext>
    </p:extLst>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577C1B82-5EC3-44FC-9406-CF24A0EF9F33}"/>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01449159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CD901E90-B425-4108-80B6-B5EB01A7FBAD}"/>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2116883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49131230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08164798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80489893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310577"/>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2955322"/>
            <a:ext cx="3733800" cy="1616678"/>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1">
            <a:extLst>
              <a:ext uri="{FF2B5EF4-FFF2-40B4-BE49-F238E27FC236}">
                <a16:creationId xmlns:a16="http://schemas.microsoft.com/office/drawing/2014/main" id="{82F46299-58AA-9A45-8F77-BFF776A0C74A}"/>
              </a:ext>
            </a:extLst>
          </p:cNvPr>
          <p:cNvSpPr>
            <a:spLocks noGrp="1"/>
          </p:cNvSpPr>
          <p:nvPr>
            <p:ph type="body" sz="quarter" idx="13"/>
          </p:nvPr>
        </p:nvSpPr>
        <p:spPr>
          <a:xfrm>
            <a:off x="5334000" y="4648200"/>
            <a:ext cx="3733800" cy="1371600"/>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Tree>
    <p:extLst>
      <p:ext uri="{BB962C8B-B14F-4D97-AF65-F5344CB8AC3E}">
        <p14:creationId xmlns:p14="http://schemas.microsoft.com/office/powerpoint/2010/main" val="45507143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9F8F999-5134-4A9E-9B87-61822BBC8776}"/>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B657640B-11C4-4334-9649-44FA154E5C0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A82E189B-5115-4646-8768-DD5CCBEC420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95250"/>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
        <p:nvSpPr>
          <p:cNvPr id="2" name="Title 1">
            <a:extLst>
              <a:ext uri="{FF2B5EF4-FFF2-40B4-BE49-F238E27FC236}">
                <a16:creationId xmlns:a16="http://schemas.microsoft.com/office/drawing/2014/main" id="{DA7C107B-C651-4C08-A51E-7224744434A7}"/>
              </a:ext>
            </a:extLst>
          </p:cNvPr>
          <p:cNvSpPr>
            <a:spLocks noGrp="1"/>
          </p:cNvSpPr>
          <p:nvPr>
            <p:ph type="title"/>
          </p:nvPr>
        </p:nvSpPr>
        <p:spPr>
          <a:xfrm>
            <a:off x="628650" y="3380353"/>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96363499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C8CF6D6B-3F9F-4733-B1F8-BAFCD697244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atin typeface="Arial" panose="020B0604020202020204" pitchFamily="34" charset="0"/>
              </a:defRPr>
            </a:lvl1pPr>
            <a:lvl2pPr marL="742950" indent="-285750">
              <a:spcAft>
                <a:spcPts val="800"/>
              </a:spcAft>
              <a:buFont typeface="Arial" panose="020B0604020202020204" pitchFamily="34" charset="0"/>
              <a:buChar char="•"/>
              <a:defRPr sz="2600">
                <a:latin typeface="Arial" panose="020B0604020202020204" pitchFamily="34" charset="0"/>
              </a:defRPr>
            </a:lvl2pPr>
            <a:lvl3pPr marL="1143000" indent="-228600">
              <a:spcAft>
                <a:spcPts val="800"/>
              </a:spcAft>
              <a:buFont typeface="Arial" panose="020B0604020202020204" pitchFamily="34" charset="0"/>
              <a:buChar char="•"/>
              <a:defRPr sz="2400">
                <a:latin typeface="Arial" panose="020B0604020202020204" pitchFamily="34" charset="0"/>
              </a:defRPr>
            </a:lvl3pPr>
            <a:lvl4pPr marL="1600200" indent="-228600">
              <a:spcAft>
                <a:spcPts val="800"/>
              </a:spcAft>
              <a:buFont typeface="Arial" panose="020B0604020202020204" pitchFamily="34" charset="0"/>
              <a:buChar char="•"/>
              <a:defRPr sz="1800">
                <a:latin typeface="Arial" panose="020B0604020202020204" pitchFamily="34" charset="0"/>
              </a:defRPr>
            </a:lvl4pPr>
            <a:lvl5pPr marL="2057400" indent="-228600">
              <a:spcAft>
                <a:spcPts val="800"/>
              </a:spcAft>
              <a:buFont typeface="Arial" panose="020B0604020202020204" pitchFamily="34" charset="0"/>
              <a:buChar char="•"/>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56907186"/>
      </p:ext>
    </p:extLst>
  </p:cSld>
  <p:clrMapOvr>
    <a:masterClrMapping/>
  </p:clrMapOvr>
  <p:transition spd="med">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7338F8E6-96DD-4963-A629-85C72B7E3C0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C4FE7185-CF1C-4CFF-849F-61F6090FC3A8}"/>
              </a:ext>
            </a:extLst>
          </p:cNvPr>
          <p:cNvPicPr>
            <a:picLocks noChangeAspect="1"/>
          </p:cNvPicPr>
          <p:nvPr userDrawn="1"/>
        </p:nvPicPr>
        <p:blipFill>
          <a:blip r:embed="rId3">
            <a:extLst>
              <a:ext uri="{28A0092B-C50C-407E-A947-70E740481C1C}">
                <a14:useLocalDpi xmlns:a14="http://schemas.microsoft.com/office/drawing/2010/main" val="0"/>
              </a:ext>
            </a:extLst>
          </a:blip>
          <a:srcRect b="54823"/>
          <a:stretch>
            <a:fillRect/>
          </a:stretch>
        </p:blipFill>
        <p:spPr bwMode="auto">
          <a:xfrm>
            <a:off x="1546225" y="1417638"/>
            <a:ext cx="6051550"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3886200"/>
            <a:ext cx="9144000"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572877081"/>
      </p:ext>
    </p:extLst>
  </p:cSld>
  <p:clrMapOvr>
    <a:masterClrMapping/>
  </p:clrMapOvr>
  <p:transition spd="med">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F0A5A52F-1A2D-4085-85C2-1FB3DC8D4E7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latin typeface="Arial" panose="020B0604020202020204" pitchFamily="34" charset="0"/>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690581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FE5EA669-AAA4-4D10-AB24-51F344834DC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35DC87F-7839-4838-B513-15F2D24ADAAA}"/>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D2E685EA-F231-454F-BAB8-C515640056BE}"/>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pic>
        <p:nvPicPr>
          <p:cNvPr id="6" name="Picture 2">
            <a:extLst>
              <a:ext uri="{FF2B5EF4-FFF2-40B4-BE49-F238E27FC236}">
                <a16:creationId xmlns:a16="http://schemas.microsoft.com/office/drawing/2014/main" id="{4AF17F4F-4ABA-4327-9378-80E75889829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588FE689-244E-4E57-8396-49520ED255CC}"/>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5B73F5CB-C7D7-480B-B9A0-F07BE5F3CBF3}" type="slidenum">
              <a:rPr lang="en-US" altLang="en-US"/>
              <a:pPr>
                <a:defRPr/>
              </a:pPr>
              <a:t>‹#›</a:t>
            </a:fld>
            <a:endParaRPr lang="en-US" altLang="en-US"/>
          </a:p>
        </p:txBody>
      </p:sp>
    </p:spTree>
    <p:extLst>
      <p:ext uri="{BB962C8B-B14F-4D97-AF65-F5344CB8AC3E}">
        <p14:creationId xmlns:p14="http://schemas.microsoft.com/office/powerpoint/2010/main" val="60572287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42ACAF41-C793-4533-B545-1CB8B7AF0FE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622786090"/>
      </p:ext>
    </p:extLst>
  </p:cSld>
  <p:clrMapOvr>
    <a:masterClrMapping/>
  </p:clrMapOvr>
  <p:transition spd="slow"/>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0436604E-EB93-4A45-A94F-32654E91482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448924721"/>
      </p:ext>
    </p:extLst>
  </p:cSld>
  <p:clrMapOvr>
    <a:masterClrMapping/>
  </p:clrMapOvr>
  <p:transition spd="slow"/>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B57F5E12-39E3-482D-87A4-CB8DC8B780D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106370553"/>
      </p:ext>
    </p:extLst>
  </p:cSld>
  <p:clrMapOvr>
    <a:masterClrMapping/>
  </p:clrMapOvr>
  <p:transition spd="slow"/>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E56AD705-29FE-40D8-A713-DB527E1A39B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128454103"/>
      </p:ext>
    </p:extLst>
  </p:cSld>
  <p:clrMapOvr>
    <a:masterClrMapping/>
  </p:clrMapOvr>
  <p:transition spd="slow"/>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3889EEED-765A-45A8-8981-DBC6F966B53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62026541"/>
      </p:ext>
    </p:extLst>
  </p:cSld>
  <p:clrMapOvr>
    <a:masterClrMapping/>
  </p:clrMapOvr>
  <p:transition spd="slow"/>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1663DD1F-1142-43EC-83F9-F5742FCD1AC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atin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448614278"/>
      </p:ext>
    </p:extLst>
  </p:cSld>
  <p:clrMapOvr>
    <a:masterClrMapping/>
  </p:clrMapOvr>
  <p:transition spd="slow"/>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9736E496-84DB-4E77-A624-300D60BF72E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lvl1pPr>
              <a:defRPr>
                <a:latin typeface="Arial" panose="020B0604020202020204" pitchFamily="34" charset="0"/>
              </a:defRPr>
            </a:lvl1p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4254894313"/>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F7B4D2DC-47C7-414F-AA92-6078CC5EEF63}"/>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441B5EFB-102A-4D04-B772-4EC22AD035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6F6DA440-A932-4794-AE97-63A4B3FA214B}"/>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9BF8FAE6-98AA-4532-AE6A-FAA179146649}"/>
              </a:ext>
            </a:extLst>
          </p:cNvPr>
          <p:cNvSpPr>
            <a:spLocks noGrp="1"/>
          </p:cNvSpPr>
          <p:nvPr>
            <p:ph type="sldNum" sz="quarter" idx="10"/>
          </p:nvPr>
        </p:nvSpPr>
        <p:spPr>
          <a:xfrm>
            <a:off x="0" y="0"/>
            <a:ext cx="0" cy="0"/>
          </a:xfrm>
        </p:spPr>
        <p:txBody>
          <a:bodyPr/>
          <a:lstStyle>
            <a:lvl1pPr>
              <a:defRPr sz="1400">
                <a:latin typeface="Calibri" panose="020F0502020204030204" pitchFamily="34" charset="0"/>
                <a:ea typeface="ヒラギノ角ゴ Pro W3" pitchFamily="122" charset="-128"/>
                <a:cs typeface="Arial" charset="0"/>
              </a:defRPr>
            </a:lvl1pPr>
          </a:lstStyle>
          <a:p>
            <a:pPr>
              <a:defRPr/>
            </a:pPr>
            <a:fld id="{BD2C9462-9621-4180-AA2B-EF00FE776CDF}" type="slidenum">
              <a:rPr lang="en-US" altLang="en-US"/>
              <a:pPr>
                <a:defRPr/>
              </a:pPr>
              <a:t>‹#›</a:t>
            </a:fld>
            <a:endParaRPr lang="en-US" altLang="en-US"/>
          </a:p>
        </p:txBody>
      </p:sp>
    </p:spTree>
    <p:extLst>
      <p:ext uri="{BB962C8B-B14F-4D97-AF65-F5344CB8AC3E}">
        <p14:creationId xmlns:p14="http://schemas.microsoft.com/office/powerpoint/2010/main" val="354808394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10" Type="http://schemas.openxmlformats.org/officeDocument/2006/relationships/image" Target="../media/image8.png"/><Relationship Id="rId4" Type="http://schemas.openxmlformats.org/officeDocument/2006/relationships/slideLayout" Target="../slideLayouts/slideLayout39.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10" Type="http://schemas.openxmlformats.org/officeDocument/2006/relationships/theme" Target="../theme/theme3.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5" Type="http://schemas.openxmlformats.org/officeDocument/2006/relationships/slideLayout" Target="../slideLayouts/slideLayout56.xml"/><Relationship Id="rId10" Type="http://schemas.openxmlformats.org/officeDocument/2006/relationships/theme" Target="../theme/theme4.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63.xml"/><Relationship Id="rId7" Type="http://schemas.openxmlformats.org/officeDocument/2006/relationships/slideLayout" Target="../slideLayouts/slideLayout6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5" Type="http://schemas.openxmlformats.org/officeDocument/2006/relationships/slideLayout" Target="../slideLayouts/slideLayout65.xml"/><Relationship Id="rId4"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70.xml"/><Relationship Id="rId7" Type="http://schemas.openxmlformats.org/officeDocument/2006/relationships/slideLayout" Target="../slideLayouts/slideLayout74.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theme" Target="../theme/theme7.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93DA623F-3815-49EE-B13B-D9F6A2C915E4}"/>
              </a:ext>
            </a:extLst>
          </p:cNvPr>
          <p:cNvPicPr>
            <a:picLocks noChangeAspect="1"/>
          </p:cNvPicPr>
          <p:nvPr userDrawn="1"/>
        </p:nvPicPr>
        <p:blipFill>
          <a:blip r:embed="rId37">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08D23A1A-2FC5-4273-94C9-B5A182A3E5C8}"/>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3158AEF5-D6FB-45DD-8487-28B7A5D59F72}"/>
              </a:ext>
            </a:extLst>
          </p:cNvPr>
          <p:cNvPicPr>
            <a:picLocks noChangeAspect="1"/>
          </p:cNvPicPr>
          <p:nvPr userDrawn="1"/>
        </p:nvPicPr>
        <p:blipFill>
          <a:blip r:embed="rId38">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026" r:id="rId1"/>
    <p:sldLayoutId id="2147486027" r:id="rId2"/>
    <p:sldLayoutId id="2147486028" r:id="rId3"/>
    <p:sldLayoutId id="2147486029" r:id="rId4"/>
    <p:sldLayoutId id="2147486030" r:id="rId5"/>
    <p:sldLayoutId id="2147486031" r:id="rId6"/>
    <p:sldLayoutId id="2147486032" r:id="rId7"/>
    <p:sldLayoutId id="2147486033" r:id="rId8"/>
    <p:sldLayoutId id="2147486034" r:id="rId9"/>
    <p:sldLayoutId id="2147486035" r:id="rId10"/>
    <p:sldLayoutId id="2147486036" r:id="rId11"/>
    <p:sldLayoutId id="2147486037" r:id="rId12"/>
    <p:sldLayoutId id="2147486038" r:id="rId13"/>
    <p:sldLayoutId id="2147486039" r:id="rId14"/>
    <p:sldLayoutId id="2147486040" r:id="rId15"/>
    <p:sldLayoutId id="2147486041" r:id="rId16"/>
    <p:sldLayoutId id="2147486042" r:id="rId17"/>
    <p:sldLayoutId id="2147486043" r:id="rId18"/>
    <p:sldLayoutId id="2147486044" r:id="rId19"/>
    <p:sldLayoutId id="2147486045" r:id="rId20"/>
    <p:sldLayoutId id="2147486046" r:id="rId21"/>
    <p:sldLayoutId id="2147486047" r:id="rId22"/>
    <p:sldLayoutId id="2147486048" r:id="rId23"/>
    <p:sldLayoutId id="2147486049" r:id="rId24"/>
    <p:sldLayoutId id="2147486050" r:id="rId25"/>
    <p:sldLayoutId id="2147486051" r:id="rId26"/>
    <p:sldLayoutId id="2147486052" r:id="rId27"/>
    <p:sldLayoutId id="2147486053" r:id="rId28"/>
    <p:sldLayoutId id="2147486054" r:id="rId29"/>
    <p:sldLayoutId id="2147486055" r:id="rId30"/>
    <p:sldLayoutId id="2147486056" r:id="rId31"/>
    <p:sldLayoutId id="2147486057" r:id="rId32"/>
    <p:sldLayoutId id="2147486058" r:id="rId33"/>
    <p:sldLayoutId id="2147486059" r:id="rId34"/>
    <p:sldLayoutId id="2147486060" r:id="rId35"/>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7890" name="MH Logo" descr="Logo: McGraw-Hill Education">
            <a:extLst>
              <a:ext uri="{FF2B5EF4-FFF2-40B4-BE49-F238E27FC236}">
                <a16:creationId xmlns:a16="http://schemas.microsoft.com/office/drawing/2014/main" id="{4CA7167A-376F-4F74-829E-AC46AAA14AC5}"/>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MH Tagline" descr="Tag line: Because learning changes everything™">
            <a:extLst>
              <a:ext uri="{FF2B5EF4-FFF2-40B4-BE49-F238E27FC236}">
                <a16:creationId xmlns:a16="http://schemas.microsoft.com/office/drawing/2014/main" id="{FAF74992-4456-48DF-8200-DF4943C76BBC}"/>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061" r:id="rId1"/>
    <p:sldLayoutId id="2147486062" r:id="rId2"/>
    <p:sldLayoutId id="2147486063" r:id="rId3"/>
    <p:sldLayoutId id="2147486064" r:id="rId4"/>
    <p:sldLayoutId id="2147486065" r:id="rId5"/>
    <p:sldLayoutId id="2147486066" r:id="rId6"/>
    <p:sldLayoutId id="2147486067"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D84528F2-1140-4291-A7C3-B1E0037AE0D1}"/>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6068" r:id="rId1"/>
    <p:sldLayoutId id="2147486006" r:id="rId2"/>
    <p:sldLayoutId id="2147486007" r:id="rId3"/>
    <p:sldLayoutId id="2147486008" r:id="rId4"/>
    <p:sldLayoutId id="2147486009" r:id="rId5"/>
    <p:sldLayoutId id="2147486010" r:id="rId6"/>
    <p:sldLayoutId id="2147486011" r:id="rId7"/>
    <p:sldLayoutId id="2147486012" r:id="rId8"/>
    <p:sldLayoutId id="2147486069"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0019DB4F-FA83-44A3-94EC-2D2A46D0799C}"/>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10" name="Copyright" descr="©McGraw-Hill Education&#10;">
            <a:extLst>
              <a:ext uri="{FF2B5EF4-FFF2-40B4-BE49-F238E27FC236}">
                <a16:creationId xmlns:a16="http://schemas.microsoft.com/office/drawing/2014/main" id="{3A923AFD-1068-4894-94BA-F126BB2B65F8}"/>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Tree>
  </p:cSld>
  <p:clrMap bg1="lt1" tx1="dk1" bg2="lt2" tx2="dk2" accent1="accent1" accent2="accent2" accent3="accent3" accent4="accent4" accent5="accent5" accent6="accent6" hlink="hlink" folHlink="folHlink"/>
  <p:sldLayoutIdLst>
    <p:sldLayoutId id="2147486070" r:id="rId1"/>
    <p:sldLayoutId id="2147486013" r:id="rId2"/>
    <p:sldLayoutId id="2147486014" r:id="rId3"/>
    <p:sldLayoutId id="2147486015" r:id="rId4"/>
    <p:sldLayoutId id="2147486016" r:id="rId5"/>
    <p:sldLayoutId id="2147486017" r:id="rId6"/>
    <p:sldLayoutId id="2147486018" r:id="rId7"/>
    <p:sldLayoutId id="2147486019" r:id="rId8"/>
    <p:sldLayoutId id="2147486071"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658F6773-0D61-4FEB-B13E-32EA804CC7A9}"/>
              </a:ext>
            </a:extLst>
          </p:cNvPr>
          <p:cNvSpPr txBox="1">
            <a:spLocks noChangeArrowheads="1"/>
          </p:cNvSpPr>
          <p:nvPr userDrawn="1"/>
        </p:nvSpPr>
        <p:spPr bwMode="auto">
          <a:xfrm>
            <a:off x="0" y="6642100"/>
            <a:ext cx="1295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a:solidFill>
                  <a:srgbClr val="6A6A6A"/>
                </a:solidFill>
                <a:cs typeface="Arial" charset="0"/>
              </a:rPr>
              <a:t>©McGraw-Hill Education</a:t>
            </a:r>
          </a:p>
        </p:txBody>
      </p:sp>
    </p:spTree>
  </p:cSld>
  <p:clrMap bg1="lt1" tx1="dk1" bg2="lt2" tx2="dk2" accent1="accent1" accent2="accent2" accent3="accent3" accent4="accent4" accent5="accent5" accent6="accent6" hlink="hlink" folHlink="folHlink"/>
  <p:sldLayoutIdLst>
    <p:sldLayoutId id="2147486072" r:id="rId1"/>
    <p:sldLayoutId id="2147486073" r:id="rId2"/>
    <p:sldLayoutId id="2147486074" r:id="rId3"/>
    <p:sldLayoutId id="2147486075" r:id="rId4"/>
    <p:sldLayoutId id="2147486020" r:id="rId5"/>
    <p:sldLayoutId id="2147486021" r:id="rId6"/>
    <p:sldLayoutId id="2147486022"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572FE1E7-61F9-47A9-996E-4558365E9CF0}"/>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6147" name="Copyright" descr="©McGraw-Hill Education.">
            <a:extLst>
              <a:ext uri="{FF2B5EF4-FFF2-40B4-BE49-F238E27FC236}">
                <a16:creationId xmlns:a16="http://schemas.microsoft.com/office/drawing/2014/main" id="{493454E5-E04E-41F0-8994-7EBD64D2BDA9}"/>
              </a:ext>
            </a:extLst>
          </p:cNvPr>
          <p:cNvSpPr txBox="1">
            <a:spLocks noChangeArrowheads="1"/>
          </p:cNvSpPr>
          <p:nvPr userDrawn="1"/>
        </p:nvSpPr>
        <p:spPr bwMode="auto">
          <a:xfrm>
            <a:off x="0" y="6629400"/>
            <a:ext cx="1828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a:solidFill>
                  <a:schemeClr val="bg1"/>
                </a:solidFill>
                <a:cs typeface="Arial" charset="0"/>
              </a:rPr>
              <a:t>©McGraw-Hill EducationCopy</a:t>
            </a:r>
          </a:p>
        </p:txBody>
      </p:sp>
    </p:spTree>
  </p:cSld>
  <p:clrMap bg1="lt1" tx1="dk1" bg2="lt2" tx2="dk2" accent1="accent1" accent2="accent2" accent3="accent3" accent4="accent4" accent5="accent5" accent6="accent6" hlink="hlink" folHlink="folHlink"/>
  <p:sldLayoutIdLst>
    <p:sldLayoutId id="2147486076" r:id="rId1"/>
    <p:sldLayoutId id="2147486077" r:id="rId2"/>
    <p:sldLayoutId id="2147486078" r:id="rId3"/>
    <p:sldLayoutId id="2147486079" r:id="rId4"/>
    <p:sldLayoutId id="2147486023" r:id="rId5"/>
    <p:sldLayoutId id="2147486024" r:id="rId6"/>
    <p:sldLayoutId id="2147486025"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07F1B749-236A-4AD3-AB99-EA9AA1040A50}"/>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latin typeface="Arial" panose="020B0604020202020204" pitchFamily="34" charset="0"/>
              </a:rPr>
              <a:t>©McGraw-Hill Education.</a:t>
            </a:r>
          </a:p>
        </p:txBody>
      </p:sp>
    </p:spTree>
  </p:cSld>
  <p:clrMap bg1="lt1" tx1="dk1" bg2="lt2" tx2="dk2" accent1="accent1" accent2="accent2" accent3="accent3" accent4="accent4" accent5="accent5" accent6="accent6" hlink="hlink" folHlink="folHlink"/>
  <p:sldLayoutIdLst>
    <p:sldLayoutId id="2147486091" r:id="rId1"/>
    <p:sldLayoutId id="2147486080" r:id="rId2"/>
    <p:sldLayoutId id="2147486081" r:id="rId3"/>
    <p:sldLayoutId id="2147486082" r:id="rId4"/>
    <p:sldLayoutId id="2147486083" r:id="rId5"/>
    <p:sldLayoutId id="2147486084" r:id="rId6"/>
    <p:sldLayoutId id="2147486085" r:id="rId7"/>
    <p:sldLayoutId id="2147486086" r:id="rId8"/>
    <p:sldLayoutId id="2147486087" r:id="rId9"/>
    <p:sldLayoutId id="2147486088" r:id="rId10"/>
    <p:sldLayoutId id="2147486089" r:id="rId11"/>
    <p:sldLayoutId id="2147486090" r:id="rId12"/>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7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8.xml.rels><?xml version="1.0" encoding="UTF-8" standalone="yes"?>
<Relationships xmlns="http://schemas.openxmlformats.org/package/2006/relationships"><Relationship Id="rId3" Type="http://schemas.openxmlformats.org/officeDocument/2006/relationships/hyperlink" Target="https://www.youtube.com/watch?v=oVFPW0r4jWk" TargetMode="External"/><Relationship Id="rId2" Type="http://schemas.openxmlformats.org/officeDocument/2006/relationships/notesSlide" Target="../notesSlides/notesSlide9.xml"/><Relationship Id="rId1" Type="http://schemas.openxmlformats.org/officeDocument/2006/relationships/slideLayout" Target="../slideLayouts/slideLayout77.xml"/></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bxCKeFSXI44" TargetMode="External"/><Relationship Id="rId2" Type="http://schemas.openxmlformats.org/officeDocument/2006/relationships/notesSlide" Target="../notesSlides/notesSlide10.xml"/><Relationship Id="rId1" Type="http://schemas.openxmlformats.org/officeDocument/2006/relationships/slideLayout" Target="../slideLayouts/slideLayout7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7.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watch?v=izP5n1SBEaI" TargetMode="External"/><Relationship Id="rId2" Type="http://schemas.openxmlformats.org/officeDocument/2006/relationships/notesSlide" Target="../notesSlides/notesSlide11.xml"/><Relationship Id="rId1" Type="http://schemas.openxmlformats.org/officeDocument/2006/relationships/slideLayout" Target="../slideLayouts/slideLayout77.xml"/></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UF8uR6Z6KLc" TargetMode="External"/><Relationship Id="rId2" Type="http://schemas.openxmlformats.org/officeDocument/2006/relationships/notesSlide" Target="../notesSlides/notesSlide12.xml"/><Relationship Id="rId1" Type="http://schemas.openxmlformats.org/officeDocument/2006/relationships/slideLayout" Target="../slideLayouts/slideLayout77.xml"/></Relationships>
</file>

<file path=ppt/slides/_rels/slide32.xml.rels><?xml version="1.0" encoding="UTF-8" standalone="yes"?>
<Relationships xmlns="http://schemas.openxmlformats.org/package/2006/relationships"><Relationship Id="rId3" Type="http://schemas.openxmlformats.org/officeDocument/2006/relationships/hyperlink" Target="https://www.youtube.com/watch?v=UJYLe7qPNzY" TargetMode="External"/><Relationship Id="rId2" Type="http://schemas.openxmlformats.org/officeDocument/2006/relationships/notesSlide" Target="../notesSlides/notesSlide13.xml"/><Relationship Id="rId1" Type="http://schemas.openxmlformats.org/officeDocument/2006/relationships/slideLayout" Target="../slideLayouts/slideLayout77.xml"/></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v=LJCLrf_7kYw" TargetMode="External"/><Relationship Id="rId2" Type="http://schemas.openxmlformats.org/officeDocument/2006/relationships/notesSlide" Target="../notesSlides/notesSlide14.xml"/><Relationship Id="rId1" Type="http://schemas.openxmlformats.org/officeDocument/2006/relationships/slideLayout" Target="../slideLayouts/slideLayout77.xml"/></Relationships>
</file>

<file path=ppt/slides/_rels/slide34.xml.rels><?xml version="1.0" encoding="UTF-8" standalone="yes"?>
<Relationships xmlns="http://schemas.openxmlformats.org/package/2006/relationships"><Relationship Id="rId3" Type="http://schemas.openxmlformats.org/officeDocument/2006/relationships/hyperlink" Target="https://www.youtube.com/watch?v=v-5xCfJ7rG4" TargetMode="External"/><Relationship Id="rId2" Type="http://schemas.openxmlformats.org/officeDocument/2006/relationships/notesSlide" Target="../notesSlides/notesSlide15.xml"/><Relationship Id="rId1" Type="http://schemas.openxmlformats.org/officeDocument/2006/relationships/slideLayout" Target="../slideLayouts/slideLayout77.xml"/></Relationships>
</file>

<file path=ppt/slides/_rels/slide35.xml.rels><?xml version="1.0" encoding="UTF-8" standalone="yes"?>
<Relationships xmlns="http://schemas.openxmlformats.org/package/2006/relationships"><Relationship Id="rId3" Type="http://schemas.openxmlformats.org/officeDocument/2006/relationships/hyperlink" Target="https://www.youtube.com/watch?v=pAdjNuE6EZQ" TargetMode="External"/><Relationship Id="rId2" Type="http://schemas.openxmlformats.org/officeDocument/2006/relationships/notesSlide" Target="../notesSlides/notesSlide16.xml"/><Relationship Id="rId1" Type="http://schemas.openxmlformats.org/officeDocument/2006/relationships/slideLayout" Target="../slideLayouts/slideLayout77.xml"/></Relationships>
</file>

<file path=ppt/slides/_rels/slide36.xml.rels><?xml version="1.0" encoding="UTF-8" standalone="yes"?>
<Relationships xmlns="http://schemas.openxmlformats.org/package/2006/relationships"><Relationship Id="rId3" Type="http://schemas.openxmlformats.org/officeDocument/2006/relationships/hyperlink" Target="https://www.youtube.com/watch?v=zX7I_Rw8Q0I" TargetMode="External"/><Relationship Id="rId2" Type="http://schemas.openxmlformats.org/officeDocument/2006/relationships/notesSlide" Target="../notesSlides/notesSlide17.xml"/><Relationship Id="rId1" Type="http://schemas.openxmlformats.org/officeDocument/2006/relationships/slideLayout" Target="../slideLayouts/slideLayout7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B3946C8-84A1-6641-B175-88A749E381F8}"/>
              </a:ext>
            </a:extLst>
          </p:cNvPr>
          <p:cNvSpPr>
            <a:spLocks noGrp="1"/>
          </p:cNvSpPr>
          <p:nvPr>
            <p:ph type="body" sz="quarter" idx="10"/>
          </p:nvPr>
        </p:nvSpPr>
        <p:spPr/>
        <p:txBody>
          <a:bodyPr/>
          <a:lstStyle/>
          <a:p>
            <a:r>
              <a:rPr lang="en-US" dirty="0"/>
              <a:t>CHAPTER 7</a:t>
            </a:r>
          </a:p>
        </p:txBody>
      </p:sp>
      <p:sp>
        <p:nvSpPr>
          <p:cNvPr id="4" name="Text Placeholder 3">
            <a:extLst>
              <a:ext uri="{FF2B5EF4-FFF2-40B4-BE49-F238E27FC236}">
                <a16:creationId xmlns:a16="http://schemas.microsoft.com/office/drawing/2014/main" id="{B8BCAF28-0B44-B646-8231-40472E35E844}"/>
              </a:ext>
            </a:extLst>
          </p:cNvPr>
          <p:cNvSpPr>
            <a:spLocks noGrp="1"/>
          </p:cNvSpPr>
          <p:nvPr>
            <p:ph type="body" sz="quarter" idx="11"/>
          </p:nvPr>
        </p:nvSpPr>
        <p:spPr>
          <a:xfrm>
            <a:off x="5486400" y="6514620"/>
            <a:ext cx="3581400" cy="114779"/>
          </a:xfrm>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
        <p:nvSpPr>
          <p:cNvPr id="5" name="Text Placeholder 4">
            <a:extLst>
              <a:ext uri="{FF2B5EF4-FFF2-40B4-BE49-F238E27FC236}">
                <a16:creationId xmlns:a16="http://schemas.microsoft.com/office/drawing/2014/main" id="{E4210450-4691-CD45-8762-3C358E404E61}"/>
              </a:ext>
            </a:extLst>
          </p:cNvPr>
          <p:cNvSpPr>
            <a:spLocks noGrp="1"/>
          </p:cNvSpPr>
          <p:nvPr>
            <p:ph type="body" sz="quarter" idx="12"/>
          </p:nvPr>
        </p:nvSpPr>
        <p:spPr>
          <a:xfrm>
            <a:off x="5334000" y="2549300"/>
            <a:ext cx="3733800" cy="1870299"/>
          </a:xfrm>
        </p:spPr>
        <p:txBody>
          <a:bodyPr/>
          <a:lstStyle/>
          <a:p>
            <a:r>
              <a:rPr lang="en-US" dirty="0"/>
              <a:t>Business Strategy: Innovation, Entrepreneurship, and Platforms</a:t>
            </a:r>
          </a:p>
        </p:txBody>
      </p:sp>
      <p:sp>
        <p:nvSpPr>
          <p:cNvPr id="6" name="Text Placeholder 5">
            <a:extLst>
              <a:ext uri="{FF2B5EF4-FFF2-40B4-BE49-F238E27FC236}">
                <a16:creationId xmlns:a16="http://schemas.microsoft.com/office/drawing/2014/main" id="{14A70464-782C-1948-BB37-B445A37C5F60}"/>
              </a:ext>
            </a:extLst>
          </p:cNvPr>
          <p:cNvSpPr>
            <a:spLocks noGrp="1"/>
          </p:cNvSpPr>
          <p:nvPr>
            <p:ph type="body" sz="quarter" idx="13"/>
          </p:nvPr>
        </p:nvSpPr>
        <p:spPr/>
        <p:txBody>
          <a:bodyPr/>
          <a:lstStyle/>
          <a:p>
            <a:r>
              <a:rPr lang="en-US" dirty="0"/>
              <a:t>SUPPLEMENTAL LECTURE SLIDES</a:t>
            </a:r>
          </a:p>
        </p:txBody>
      </p:sp>
      <p:pic>
        <p:nvPicPr>
          <p:cNvPr id="7" name="Picture 6">
            <a:extLst>
              <a:ext uri="{FF2B5EF4-FFF2-40B4-BE49-F238E27FC236}">
                <a16:creationId xmlns:a16="http://schemas.microsoft.com/office/drawing/2014/main" id="{A1ACCDFF-4CEB-F94A-80FF-0CE891D4A1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75504" cy="6514621"/>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a:extLst>
              <a:ext uri="{FF2B5EF4-FFF2-40B4-BE49-F238E27FC236}">
                <a16:creationId xmlns:a16="http://schemas.microsoft.com/office/drawing/2014/main" id="{55985D3E-6132-4C3D-8430-33214C307B0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Implications for Strategic Leaders</a:t>
            </a:r>
          </a:p>
        </p:txBody>
      </p:sp>
      <p:sp>
        <p:nvSpPr>
          <p:cNvPr id="86018" name="Text Placeholder 2">
            <a:extLst>
              <a:ext uri="{FF2B5EF4-FFF2-40B4-BE49-F238E27FC236}">
                <a16:creationId xmlns:a16="http://schemas.microsoft.com/office/drawing/2014/main" id="{A1BD34D8-FACD-4A07-B8F4-E6BD85D83814}"/>
              </a:ext>
            </a:extLst>
          </p:cNvPr>
          <p:cNvSpPr>
            <a:spLocks noGrp="1"/>
          </p:cNvSpPr>
          <p:nvPr>
            <p:ph type="body" sz="quarter" idx="16"/>
          </p:nvPr>
        </p:nvSpPr>
        <p:spPr bwMode="auto">
          <a:xfrm>
            <a:off x="3886200" y="6553200"/>
            <a:ext cx="1371600" cy="100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endParaRPr lang="en-US" altLang="en-US"/>
          </a:p>
        </p:txBody>
      </p:sp>
      <p:sp>
        <p:nvSpPr>
          <p:cNvPr id="86019" name="Text Placeholder 1">
            <a:extLst>
              <a:ext uri="{FF2B5EF4-FFF2-40B4-BE49-F238E27FC236}">
                <a16:creationId xmlns:a16="http://schemas.microsoft.com/office/drawing/2014/main" id="{61CEE476-CEB3-4F8F-B871-36C1C96B5E5B}"/>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endParaRPr lang="en-US" altLang="en-US"/>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a:extLst>
              <a:ext uri="{FF2B5EF4-FFF2-40B4-BE49-F238E27FC236}">
                <a16:creationId xmlns:a16="http://schemas.microsoft.com/office/drawing/2014/main" id="{B0C17100-DAAB-4D9B-AA0C-03338010302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Innovation Drives Competition</a:t>
            </a:r>
          </a:p>
        </p:txBody>
      </p:sp>
      <p:sp>
        <p:nvSpPr>
          <p:cNvPr id="87042" name="Content Placeholder 2">
            <a:extLst>
              <a:ext uri="{FF2B5EF4-FFF2-40B4-BE49-F238E27FC236}">
                <a16:creationId xmlns:a16="http://schemas.microsoft.com/office/drawing/2014/main" id="{E41853D7-D199-4AF7-91F8-0B78527BB3C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Innovation:</a:t>
            </a:r>
          </a:p>
          <a:p>
            <a:pPr lvl="1"/>
            <a:r>
              <a:rPr lang="en-US" altLang="en-US">
                <a:ea typeface="ヒラギノ角ゴ Pro W3" pitchFamily="122" charset="-128"/>
              </a:rPr>
              <a:t>Drives the competitive process</a:t>
            </a:r>
          </a:p>
          <a:p>
            <a:pPr lvl="1"/>
            <a:r>
              <a:rPr lang="en-US" altLang="en-US">
                <a:ea typeface="ヒラギノ角ゴ Pro W3" pitchFamily="122" charset="-128"/>
              </a:rPr>
              <a:t>Results in a temporary monopoly</a:t>
            </a:r>
          </a:p>
          <a:p>
            <a:r>
              <a:rPr lang="en-US" altLang="en-US">
                <a:ea typeface="ヒラギノ角ゴ Pro W3" pitchFamily="122" charset="-128"/>
              </a:rPr>
              <a:t>Entrepreneurs introduce:</a:t>
            </a:r>
          </a:p>
          <a:p>
            <a:pPr lvl="1"/>
            <a:r>
              <a:rPr lang="en-US" altLang="en-US">
                <a:ea typeface="ヒラギノ角ゴ Pro W3" pitchFamily="122" charset="-128"/>
              </a:rPr>
              <a:t>Change</a:t>
            </a:r>
          </a:p>
          <a:p>
            <a:pPr lvl="1"/>
            <a:r>
              <a:rPr lang="en-US" altLang="en-US">
                <a:cs typeface="Arial" panose="020B0604020202020204" pitchFamily="34" charset="0"/>
              </a:rPr>
              <a:t>New inventions</a:t>
            </a:r>
          </a:p>
          <a:p>
            <a:pPr lvl="1"/>
            <a:r>
              <a:rPr lang="en-US" altLang="en-US">
                <a:cs typeface="Arial" panose="020B0604020202020204" pitchFamily="34" charset="0"/>
              </a:rPr>
              <a:t>New products &amp; services</a:t>
            </a:r>
          </a:p>
          <a:p>
            <a:pPr lvl="1"/>
            <a:r>
              <a:rPr lang="en-US" altLang="en-US">
                <a:cs typeface="Arial" panose="020B0604020202020204" pitchFamily="34" charset="0"/>
              </a:rPr>
              <a:t>New production processes</a:t>
            </a:r>
          </a:p>
          <a:p>
            <a:pPr lvl="1"/>
            <a:r>
              <a:rPr lang="en-US" altLang="en-US">
                <a:cs typeface="Arial" panose="020B0604020202020204" pitchFamily="34" charset="0"/>
              </a:rPr>
              <a:t>New forms of organization</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a:extLst>
              <a:ext uri="{FF2B5EF4-FFF2-40B4-BE49-F238E27FC236}">
                <a16:creationId xmlns:a16="http://schemas.microsoft.com/office/drawing/2014/main" id="{678A5BBD-D1AF-409B-A299-EEAAA9457D3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To Overcome the Chasm, You Must</a:t>
            </a:r>
          </a:p>
        </p:txBody>
      </p:sp>
      <p:sp>
        <p:nvSpPr>
          <p:cNvPr id="89090" name="Content Placeholder 2">
            <a:extLst>
              <a:ext uri="{FF2B5EF4-FFF2-40B4-BE49-F238E27FC236}">
                <a16:creationId xmlns:a16="http://schemas.microsoft.com/office/drawing/2014/main" id="{6E89F3FC-8282-4738-9E9E-5546FD71710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Formulate a business strategy guided by:</a:t>
            </a:r>
          </a:p>
          <a:p>
            <a:pPr lvl="1"/>
            <a:r>
              <a:rPr lang="en-US" altLang="en-US">
                <a:cs typeface="Arial" panose="020B0604020202020204" pitchFamily="34" charset="0"/>
              </a:rPr>
              <a:t>The who, what, why, and, how questions of competition (Chapter 6)</a:t>
            </a:r>
          </a:p>
          <a:p>
            <a:r>
              <a:rPr lang="en-US" altLang="en-US">
                <a:ea typeface="ヒラギノ角ゴ Pro W3" pitchFamily="122" charset="-128"/>
              </a:rPr>
              <a:t>Meet customer needs</a:t>
            </a:r>
          </a:p>
          <a:p>
            <a:pPr lvl="1"/>
            <a:r>
              <a:rPr lang="en-US" altLang="en-US">
                <a:cs typeface="Arial" panose="020B0604020202020204" pitchFamily="34" charset="0"/>
              </a:rPr>
              <a:t>Needs are different for each industry stage</a:t>
            </a:r>
          </a:p>
          <a:p>
            <a:r>
              <a:rPr lang="en-US" altLang="en-US">
                <a:ea typeface="ヒラギノ角ゴ Pro W3" pitchFamily="122" charset="-128"/>
              </a:rPr>
              <a:t>Bring competencies and capabilities to the table</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1">
            <a:extLst>
              <a:ext uri="{FF2B5EF4-FFF2-40B4-BE49-F238E27FC236}">
                <a16:creationId xmlns:a16="http://schemas.microsoft.com/office/drawing/2014/main" id="{12874276-AD23-440C-B2B2-2176A1580A7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From Pipeline to Platform Business Model</a:t>
            </a:r>
          </a:p>
        </p:txBody>
      </p:sp>
      <p:sp>
        <p:nvSpPr>
          <p:cNvPr id="90114" name="Content Placeholder 2">
            <a:extLst>
              <a:ext uri="{FF2B5EF4-FFF2-40B4-BE49-F238E27FC236}">
                <a16:creationId xmlns:a16="http://schemas.microsoft.com/office/drawing/2014/main" id="{58EBB871-1FF6-4379-A592-9D01A4529F4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Implies three important shifts in strategy focus:	</a:t>
            </a:r>
          </a:p>
          <a:p>
            <a:pPr lvl="1"/>
            <a:r>
              <a:rPr lang="en-US" altLang="en-US">
                <a:ea typeface="ヒラギノ角ゴ Pro W3" pitchFamily="122" charset="-128"/>
              </a:rPr>
              <a:t>From resource control to resource orchestration </a:t>
            </a:r>
          </a:p>
          <a:p>
            <a:pPr lvl="1"/>
            <a:r>
              <a:rPr lang="en-US" altLang="en-US">
                <a:ea typeface="ヒラギノ角ゴ Pro W3" pitchFamily="122" charset="-128"/>
              </a:rPr>
              <a:t>From internal optimization to external interactions</a:t>
            </a:r>
          </a:p>
          <a:p>
            <a:pPr lvl="1"/>
            <a:r>
              <a:rPr lang="en-US" altLang="en-US">
                <a:ea typeface="ヒラギノ角ゴ Pro W3" pitchFamily="122" charset="-128"/>
              </a:rPr>
              <a:t>From customer value to ecosystem value</a:t>
            </a:r>
            <a:endParaRPr lang="en-US" altLang="en-US">
              <a:cs typeface="Arial" panose="020B0604020202020204" pitchFamily="34"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a:extLst>
              <a:ext uri="{FF2B5EF4-FFF2-40B4-BE49-F238E27FC236}">
                <a16:creationId xmlns:a16="http://schemas.microsoft.com/office/drawing/2014/main" id="{346A7BC3-41BE-458F-ABA4-2017AEA3041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Exercises</a:t>
            </a:r>
          </a:p>
        </p:txBody>
      </p:sp>
      <p:sp>
        <p:nvSpPr>
          <p:cNvPr id="91138" name="Text Placeholder 2">
            <a:extLst>
              <a:ext uri="{FF2B5EF4-FFF2-40B4-BE49-F238E27FC236}">
                <a16:creationId xmlns:a16="http://schemas.microsoft.com/office/drawing/2014/main" id="{2877C17D-7471-49F5-8A84-5C00ECEBA146}"/>
              </a:ext>
            </a:extLst>
          </p:cNvPr>
          <p:cNvSpPr>
            <a:spLocks noGrp="1"/>
          </p:cNvSpPr>
          <p:nvPr>
            <p:ph type="body" sz="quarter" idx="16"/>
          </p:nvPr>
        </p:nvSpPr>
        <p:spPr bwMode="auto">
          <a:xfrm>
            <a:off x="3886200" y="6553200"/>
            <a:ext cx="1371600" cy="100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endParaRPr lang="en-US" altLang="en-US"/>
          </a:p>
        </p:txBody>
      </p:sp>
      <p:sp>
        <p:nvSpPr>
          <p:cNvPr id="91139" name="Text Placeholder 1">
            <a:extLst>
              <a:ext uri="{FF2B5EF4-FFF2-40B4-BE49-F238E27FC236}">
                <a16:creationId xmlns:a16="http://schemas.microsoft.com/office/drawing/2014/main" id="{31137317-A08C-4040-A9C8-B142BED8E386}"/>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endParaRPr lang="en-US" alt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1">
            <a:extLst>
              <a:ext uri="{FF2B5EF4-FFF2-40B4-BE49-F238E27FC236}">
                <a16:creationId xmlns:a16="http://schemas.microsoft.com/office/drawing/2014/main" id="{5988A384-0034-4674-AC9F-87D9968880E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Do You Want to Be an Entrepreneur? </a:t>
            </a:r>
            <a:r>
              <a:rPr lang="en-US" altLang="en-US" sz="2000">
                <a:cs typeface="Arial" panose="020B0604020202020204" pitchFamily="34" charset="0"/>
              </a:rPr>
              <a:t>(1 of 2)</a:t>
            </a:r>
          </a:p>
        </p:txBody>
      </p:sp>
      <p:sp>
        <p:nvSpPr>
          <p:cNvPr id="92162" name="Content Placeholder 2">
            <a:extLst>
              <a:ext uri="{FF2B5EF4-FFF2-40B4-BE49-F238E27FC236}">
                <a16:creationId xmlns:a16="http://schemas.microsoft.com/office/drawing/2014/main" id="{D7941684-73CC-4720-AEF5-945159DADF0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a:ea typeface="ヒラギノ角ゴ Pro W3" pitchFamily="122" charset="-128"/>
              </a:rPr>
              <a:t>There’s a public debate about whether entrepreneurs are better off skipping college.</a:t>
            </a:r>
          </a:p>
          <a:p>
            <a:pPr lvl="1" eaLnBrk="1" hangingPunct="1"/>
            <a:r>
              <a:rPr lang="en-US" altLang="en-US" sz="2400">
                <a:cs typeface="Arial" panose="020B0604020202020204" pitchFamily="34" charset="0"/>
              </a:rPr>
              <a:t>Viewpoints to Skip College:</a:t>
            </a:r>
          </a:p>
          <a:p>
            <a:pPr lvl="2" eaLnBrk="1" hangingPunct="1"/>
            <a:r>
              <a:rPr lang="en-US" altLang="en-US" sz="2000">
                <a:cs typeface="Arial" panose="020B0604020202020204" pitchFamily="34" charset="0"/>
              </a:rPr>
              <a:t>It’s possible to be an entrepreneur without a degree.</a:t>
            </a:r>
          </a:p>
          <a:p>
            <a:pPr lvl="2" eaLnBrk="1" hangingPunct="1"/>
            <a:r>
              <a:rPr lang="en-US" altLang="en-US" sz="2000">
                <a:cs typeface="Arial" panose="020B0604020202020204" pitchFamily="34" charset="0"/>
              </a:rPr>
              <a:t>Famous entrepreneurs neglected higher education.</a:t>
            </a:r>
          </a:p>
          <a:p>
            <a:pPr lvl="1" eaLnBrk="1" hangingPunct="1"/>
            <a:r>
              <a:rPr lang="en-US" altLang="en-US" sz="2400">
                <a:cs typeface="Arial" panose="020B0604020202020204" pitchFamily="34" charset="0"/>
              </a:rPr>
              <a:t>Viewpoints to Pursue College:</a:t>
            </a:r>
          </a:p>
          <a:p>
            <a:pPr lvl="2" eaLnBrk="1" hangingPunct="1"/>
            <a:r>
              <a:rPr lang="en-US" altLang="en-US" sz="2000">
                <a:cs typeface="Arial" panose="020B0604020202020204" pitchFamily="34" charset="0"/>
              </a:rPr>
              <a:t>A degree helps to study the dynamics of business.</a:t>
            </a:r>
          </a:p>
          <a:p>
            <a:pPr lvl="2" eaLnBrk="1" hangingPunct="1"/>
            <a:r>
              <a:rPr lang="en-US" altLang="en-US" sz="2000">
                <a:cs typeface="Arial" panose="020B0604020202020204" pitchFamily="34" charset="0"/>
              </a:rPr>
              <a:t>Many entrepreneurs have obtained their degree.</a:t>
            </a:r>
          </a:p>
          <a:p>
            <a:pPr eaLnBrk="1" hangingPunct="1"/>
            <a:r>
              <a:rPr lang="en-US" altLang="en-US" sz="2400">
                <a:ea typeface="ヒラギノ角ゴ Pro W3" pitchFamily="122" charset="-128"/>
              </a:rPr>
              <a:t>Large student loans can inhibit entrepreneurship.</a:t>
            </a:r>
            <a:endParaRPr lang="en-US" altLang="en-US" sz="2400">
              <a:cs typeface="Arial" panose="020B0604020202020204" pitchFamily="34"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1">
            <a:extLst>
              <a:ext uri="{FF2B5EF4-FFF2-40B4-BE49-F238E27FC236}">
                <a16:creationId xmlns:a16="http://schemas.microsoft.com/office/drawing/2014/main" id="{C5A1A31D-10B7-4A8F-8D06-7E7D671F275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Do You Want to Be an Entrepreneur?</a:t>
            </a:r>
            <a:r>
              <a:rPr lang="en-US" altLang="en-US" sz="2900">
                <a:cs typeface="Arial" panose="020B0604020202020204" pitchFamily="34" charset="0"/>
              </a:rPr>
              <a:t> </a:t>
            </a:r>
            <a:r>
              <a:rPr lang="en-US" altLang="en-US" sz="2200">
                <a:cs typeface="Arial" panose="020B0604020202020204" pitchFamily="34" charset="0"/>
              </a:rPr>
              <a:t>(2 of 2)</a:t>
            </a:r>
            <a:endParaRPr lang="en-US" altLang="en-US" sz="2900">
              <a:cs typeface="Arial" panose="020B0604020202020204" pitchFamily="34" charset="0"/>
            </a:endParaRPr>
          </a:p>
        </p:txBody>
      </p:sp>
      <p:sp>
        <p:nvSpPr>
          <p:cNvPr id="94210" name="Content Placeholder 2">
            <a:extLst>
              <a:ext uri="{FF2B5EF4-FFF2-40B4-BE49-F238E27FC236}">
                <a16:creationId xmlns:a16="http://schemas.microsoft.com/office/drawing/2014/main" id="{A6EEA135-A266-43AD-ADA6-72CEE2C0DC9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Is now is a good time to start a business? </a:t>
            </a:r>
          </a:p>
          <a:p>
            <a:pPr eaLnBrk="1" hangingPunct="1"/>
            <a:r>
              <a:rPr lang="en-US" altLang="en-US">
                <a:ea typeface="ヒラギノ角ゴ Pro W3" pitchFamily="122" charset="-128"/>
              </a:rPr>
              <a:t>Do you see higher education as a benefit or detriment to entrepreneurship?</a:t>
            </a:r>
          </a:p>
          <a:p>
            <a:pPr eaLnBrk="1" hangingPunct="1"/>
            <a:r>
              <a:rPr lang="en-US" altLang="en-US">
                <a:ea typeface="ヒラギノ角ゴ Pro W3" pitchFamily="122" charset="-128"/>
              </a:rPr>
              <a:t>What are the pros / cons of assuming personal debt to finance higher education?</a:t>
            </a:r>
          </a:p>
          <a:p>
            <a:pPr eaLnBrk="1" hangingPunct="1"/>
            <a:r>
              <a:rPr lang="en-US" altLang="en-US">
                <a:ea typeface="ヒラギノ角ゴ Pro W3" pitchFamily="122" charset="-128"/>
              </a:rPr>
              <a:t>Does geography matter for your business? </a:t>
            </a:r>
          </a:p>
          <a:p>
            <a:pPr eaLnBrk="1" hangingPunct="1"/>
            <a:r>
              <a:rPr lang="en-US" altLang="en-US">
                <a:ea typeface="ヒラギノ角ゴ Pro W3" pitchFamily="122" charset="-128"/>
              </a:rPr>
              <a:t>How would the strategic management framework enhance your startup’s chances to gain / sustain competitive advantage?</a:t>
            </a:r>
            <a:endParaRPr lang="en-US" altLang="en-US">
              <a:cs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1">
            <a:extLst>
              <a:ext uri="{FF2B5EF4-FFF2-40B4-BE49-F238E27FC236}">
                <a16:creationId xmlns:a16="http://schemas.microsoft.com/office/drawing/2014/main" id="{1FF03CEA-5106-424D-98DC-1F8D8D9129F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Small Group Exercise #1</a:t>
            </a:r>
          </a:p>
        </p:txBody>
      </p:sp>
      <p:sp>
        <p:nvSpPr>
          <p:cNvPr id="96258" name="Content Placeholder 2">
            <a:extLst>
              <a:ext uri="{FF2B5EF4-FFF2-40B4-BE49-F238E27FC236}">
                <a16:creationId xmlns:a16="http://schemas.microsoft.com/office/drawing/2014/main" id="{4E2D86A9-95C9-4BDA-B30C-608E9AA8559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You work for Warner Music Group.</a:t>
            </a:r>
          </a:p>
          <a:p>
            <a:pPr lvl="1"/>
            <a:r>
              <a:rPr lang="en-US" altLang="en-US">
                <a:cs typeface="Arial" panose="020B0604020202020204" pitchFamily="34" charset="0"/>
              </a:rPr>
              <a:t>Large music record label</a:t>
            </a:r>
          </a:p>
          <a:p>
            <a:pPr lvl="1"/>
            <a:r>
              <a:rPr lang="en-US" altLang="en-US">
                <a:cs typeface="Arial" panose="020B0604020202020204" pitchFamily="34" charset="0"/>
              </a:rPr>
              <a:t>Sales declining primarily due to piracy</a:t>
            </a:r>
          </a:p>
          <a:p>
            <a:r>
              <a:rPr lang="en-US" altLang="en-US">
                <a:ea typeface="ヒラギノ角ゴ Pro W3" pitchFamily="122" charset="-128"/>
              </a:rPr>
              <a:t>Develop a strategy to improve this situation.</a:t>
            </a:r>
          </a:p>
          <a:p>
            <a:pPr lvl="1"/>
            <a:r>
              <a:rPr lang="en-US" altLang="en-US">
                <a:cs typeface="Arial" panose="020B0604020202020204" pitchFamily="34" charset="0"/>
              </a:rPr>
              <a:t>What are the key issues?</a:t>
            </a:r>
          </a:p>
          <a:p>
            <a:pPr lvl="1"/>
            <a:r>
              <a:rPr lang="en-US" altLang="en-US">
                <a:cs typeface="Arial" panose="020B0604020202020204" pitchFamily="34" charset="0"/>
              </a:rPr>
              <a:t>In what life cycle phase is this industry?</a:t>
            </a:r>
          </a:p>
          <a:p>
            <a:pPr lvl="1"/>
            <a:r>
              <a:rPr lang="en-US" altLang="en-US">
                <a:cs typeface="Arial" panose="020B0604020202020204" pitchFamily="34" charset="0"/>
              </a:rPr>
              <a:t>How does this life cycle phase affect innovation? </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1">
            <a:extLst>
              <a:ext uri="{FF2B5EF4-FFF2-40B4-BE49-F238E27FC236}">
                <a16:creationId xmlns:a16="http://schemas.microsoft.com/office/drawing/2014/main" id="{59028B8F-E087-487F-9A7B-E7ADAA237FA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Small Group Exercise #2</a:t>
            </a:r>
          </a:p>
        </p:txBody>
      </p:sp>
      <p:sp>
        <p:nvSpPr>
          <p:cNvPr id="98306" name="Content Placeholder 2">
            <a:extLst>
              <a:ext uri="{FF2B5EF4-FFF2-40B4-BE49-F238E27FC236}">
                <a16:creationId xmlns:a16="http://schemas.microsoft.com/office/drawing/2014/main" id="{2BA2240F-D4A3-4559-BD1A-24651AE415E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400">
                <a:ea typeface="ヒラギノ角ゴ Pro W3" pitchFamily="122" charset="-128"/>
              </a:rPr>
              <a:t>The text discusses pros and cons of pipeline businesses and platform businesses</a:t>
            </a:r>
          </a:p>
          <a:p>
            <a:r>
              <a:rPr lang="en-US" altLang="en-US" sz="2400">
                <a:cs typeface="Arial" panose="020B0604020202020204" pitchFamily="34" charset="0"/>
              </a:rPr>
              <a:t>What are some of the biggest differences in the historical way to view platform markets and the more modern business incarnation? </a:t>
            </a:r>
          </a:p>
          <a:p>
            <a:r>
              <a:rPr lang="en-US" altLang="en-US" sz="2400">
                <a:cs typeface="Arial" panose="020B0604020202020204" pitchFamily="34" charset="0"/>
              </a:rPr>
              <a:t>Discuss a company that could be moving toward a platform business or a new firm that is developing as a platform. Sketch out a business model for this firm and the network loop it could be utilizing to drive demand.</a:t>
            </a:r>
          </a:p>
          <a:p>
            <a:r>
              <a:rPr lang="en-US" altLang="en-US" sz="2400">
                <a:cs typeface="Arial" panose="020B0604020202020204" pitchFamily="34" charset="0"/>
              </a:rPr>
              <a:t>Can you identify a pipeline business that is likely to be disrupted by the firm you discussed in question 2 above? What could this pipeline business do to improve its long-term viability?</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1">
            <a:extLst>
              <a:ext uri="{FF2B5EF4-FFF2-40B4-BE49-F238E27FC236}">
                <a16:creationId xmlns:a16="http://schemas.microsoft.com/office/drawing/2014/main" id="{8871F822-A828-4A9B-B695-5767F2CBB6D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Chapter Summary</a:t>
            </a:r>
          </a:p>
        </p:txBody>
      </p:sp>
      <p:sp>
        <p:nvSpPr>
          <p:cNvPr id="100354" name="Text Placeholder 2">
            <a:extLst>
              <a:ext uri="{FF2B5EF4-FFF2-40B4-BE49-F238E27FC236}">
                <a16:creationId xmlns:a16="http://schemas.microsoft.com/office/drawing/2014/main" id="{5D5D19F5-6207-435A-825C-CC51DAF14D04}"/>
              </a:ext>
            </a:extLst>
          </p:cNvPr>
          <p:cNvSpPr>
            <a:spLocks noGrp="1"/>
          </p:cNvSpPr>
          <p:nvPr>
            <p:ph type="body" sz="quarter" idx="16"/>
          </p:nvPr>
        </p:nvSpPr>
        <p:spPr bwMode="auto">
          <a:xfrm>
            <a:off x="3886200" y="6553200"/>
            <a:ext cx="1371600" cy="100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endParaRPr lang="en-US" altLang="en-US"/>
          </a:p>
        </p:txBody>
      </p:sp>
      <p:sp>
        <p:nvSpPr>
          <p:cNvPr id="100355" name="Text Placeholder 1">
            <a:extLst>
              <a:ext uri="{FF2B5EF4-FFF2-40B4-BE49-F238E27FC236}">
                <a16:creationId xmlns:a16="http://schemas.microsoft.com/office/drawing/2014/main" id="{42AC0728-D8B5-4116-B123-F93A90EA09B2}"/>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endParaRPr lang="en-US" altLang="en-US"/>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a:extLst>
              <a:ext uri="{FF2B5EF4-FFF2-40B4-BE49-F238E27FC236}">
                <a16:creationId xmlns:a16="http://schemas.microsoft.com/office/drawing/2014/main" id="{BB799F43-C12F-497F-87DC-79F3ACA08EB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Chapter Case: Netflix</a:t>
            </a:r>
          </a:p>
        </p:txBody>
      </p:sp>
      <p:sp>
        <p:nvSpPr>
          <p:cNvPr id="75778" name="Text Placeholder 2">
            <a:extLst>
              <a:ext uri="{FF2B5EF4-FFF2-40B4-BE49-F238E27FC236}">
                <a16:creationId xmlns:a16="http://schemas.microsoft.com/office/drawing/2014/main" id="{6D3677F2-E57C-4F31-B4BF-4A00D8858F69}"/>
              </a:ext>
            </a:extLst>
          </p:cNvPr>
          <p:cNvSpPr>
            <a:spLocks noGrp="1"/>
          </p:cNvSpPr>
          <p:nvPr>
            <p:ph type="body" sz="quarter" idx="16"/>
          </p:nvPr>
        </p:nvSpPr>
        <p:spPr bwMode="auto">
          <a:xfrm>
            <a:off x="3886200" y="6553200"/>
            <a:ext cx="1371600" cy="100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endParaRPr lang="en-US" altLang="en-US"/>
          </a:p>
        </p:txBody>
      </p:sp>
      <p:sp>
        <p:nvSpPr>
          <p:cNvPr id="75779" name="Text Placeholder 1">
            <a:extLst>
              <a:ext uri="{FF2B5EF4-FFF2-40B4-BE49-F238E27FC236}">
                <a16:creationId xmlns:a16="http://schemas.microsoft.com/office/drawing/2014/main" id="{8199B7B3-86F9-4110-B438-59BE6EB8E075}"/>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endParaRPr lang="en-US" altLang="en-US"/>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1" name="Title 1">
            <a:extLst>
              <a:ext uri="{FF2B5EF4-FFF2-40B4-BE49-F238E27FC236}">
                <a16:creationId xmlns:a16="http://schemas.microsoft.com/office/drawing/2014/main" id="{482F28B6-180B-418E-B3D0-77913D77E312}"/>
              </a:ext>
            </a:extLst>
          </p:cNvPr>
          <p:cNvSpPr>
            <a:spLocks noGrp="1"/>
          </p:cNvSpPr>
          <p:nvPr>
            <p:ph type="title"/>
          </p:nvPr>
        </p:nvSpPr>
        <p:spPr/>
        <p:txBody>
          <a:bodyPr>
            <a:normAutofit fontScale="90000"/>
          </a:bodyPr>
          <a:lstStyle/>
          <a:p>
            <a:pPr>
              <a:defRPr/>
            </a:pPr>
            <a:r>
              <a:rPr lang="en-US" altLang="en-US" sz="4000" dirty="0">
                <a:ea typeface="Arial" charset="0"/>
              </a:rPr>
              <a:t>Take Away Concepts </a:t>
            </a:r>
            <a:r>
              <a:rPr lang="en-US" altLang="en-US" sz="2200" dirty="0">
                <a:ea typeface="Arial" charset="0"/>
              </a:rPr>
              <a:t>(1 of 6)</a:t>
            </a:r>
          </a:p>
        </p:txBody>
      </p:sp>
      <p:sp>
        <p:nvSpPr>
          <p:cNvPr id="101378" name="Content Placeholder 2">
            <a:extLst>
              <a:ext uri="{FF2B5EF4-FFF2-40B4-BE49-F238E27FC236}">
                <a16:creationId xmlns:a16="http://schemas.microsoft.com/office/drawing/2014/main" id="{61E26CDC-BE13-4B7B-BA26-E6122BBB006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7-1 Outline the four-step innovation process from idea to imitation.</a:t>
            </a:r>
          </a:p>
          <a:p>
            <a:pPr marL="342900" indent="-342900" eaLnBrk="1" hangingPunct="1">
              <a:buFont typeface="Arial" panose="020B0604020202020204" pitchFamily="34" charset="0"/>
              <a:buChar char="•"/>
            </a:pPr>
            <a:r>
              <a:rPr lang="en-US" altLang="en-US" sz="2000" dirty="0">
                <a:ea typeface="ヒラギノ角ゴ Pro W3" pitchFamily="122" charset="-128"/>
              </a:rPr>
              <a:t>Innovation describes the discovery and development of new knowledge in a four-step process captured in the Four I’s: idea, invention, innovation, and imitation.</a:t>
            </a:r>
          </a:p>
          <a:p>
            <a:pPr marL="342900" indent="-342900" eaLnBrk="1" hangingPunct="1">
              <a:buFont typeface="Arial" panose="020B0604020202020204" pitchFamily="34" charset="0"/>
              <a:buChar char="•"/>
            </a:pPr>
            <a:r>
              <a:rPr lang="en-US" altLang="en-US" sz="2000" dirty="0">
                <a:ea typeface="ヒラギノ角ゴ Pro W3" pitchFamily="122" charset="-128"/>
              </a:rPr>
              <a:t>The innovation process begins with an idea.</a:t>
            </a:r>
          </a:p>
          <a:p>
            <a:pPr marL="342900" indent="-342900" eaLnBrk="1" hangingPunct="1">
              <a:buFont typeface="Arial" panose="020B0604020202020204" pitchFamily="34" charset="0"/>
              <a:buChar char="•"/>
            </a:pPr>
            <a:r>
              <a:rPr lang="en-US" altLang="en-US" sz="2000" dirty="0">
                <a:ea typeface="ヒラギノ角ゴ Pro W3" pitchFamily="122" charset="-128"/>
              </a:rPr>
              <a:t>An invention describes the transformation of an idea into a new product or process, or the modification and recombination of existing ones.</a:t>
            </a:r>
          </a:p>
          <a:p>
            <a:pPr marL="342900" indent="-342900" eaLnBrk="1" hangingPunct="1">
              <a:buFont typeface="Arial" panose="020B0604020202020204" pitchFamily="34" charset="0"/>
              <a:buChar char="•"/>
            </a:pPr>
            <a:r>
              <a:rPr lang="en-US" altLang="en-US" sz="2000" dirty="0">
                <a:ea typeface="ヒラギノ角ゴ Pro W3" pitchFamily="122" charset="-128"/>
              </a:rPr>
              <a:t>Innovation concerns the commercialization of an invention by entrepreneurs (within existing companies or new ventures).</a:t>
            </a:r>
          </a:p>
          <a:p>
            <a:pPr marL="342900" indent="-342900" eaLnBrk="1" hangingPunct="1">
              <a:buFont typeface="Arial" panose="020B0604020202020204" pitchFamily="34" charset="0"/>
              <a:buChar char="•"/>
            </a:pPr>
            <a:r>
              <a:rPr lang="en-US" altLang="en-US" sz="2000" dirty="0">
                <a:ea typeface="ヒラギノ角ゴ Pro W3" pitchFamily="122" charset="-128"/>
              </a:rPr>
              <a:t>If an innovation is successful in the marketplace, competitors will attempt to imitate it.</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1">
            <a:extLst>
              <a:ext uri="{FF2B5EF4-FFF2-40B4-BE49-F238E27FC236}">
                <a16:creationId xmlns:a16="http://schemas.microsoft.com/office/drawing/2014/main" id="{8AECD976-D119-470C-A448-5B438FD2664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a:t>
            </a:r>
            <a:r>
              <a:rPr lang="en-US" altLang="en-US" sz="2000">
                <a:cs typeface="Arial" panose="020B0604020202020204" pitchFamily="34" charset="0"/>
              </a:rPr>
              <a:t> (2 of 6)</a:t>
            </a:r>
            <a:endParaRPr lang="en-US" altLang="en-US" sz="3200">
              <a:cs typeface="Arial" panose="020B0604020202020204" pitchFamily="34" charset="0"/>
            </a:endParaRPr>
          </a:p>
        </p:txBody>
      </p:sp>
      <p:sp>
        <p:nvSpPr>
          <p:cNvPr id="102402" name="Content Placeholder 2">
            <a:extLst>
              <a:ext uri="{FF2B5EF4-FFF2-40B4-BE49-F238E27FC236}">
                <a16:creationId xmlns:a16="http://schemas.microsoft.com/office/drawing/2014/main" id="{444CC913-9059-49D0-B042-F7CE4D1E56D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7-2 Apply strategic management concepts to entrepreneurship and innovation.</a:t>
            </a:r>
            <a:endParaRPr lang="en-US" altLang="en-US" sz="1800" dirty="0">
              <a:ea typeface="ヒラギノ角ゴ Pro W3" pitchFamily="122" charset="-128"/>
            </a:endParaRPr>
          </a:p>
          <a:p>
            <a:pPr marL="342900" indent="-342900" eaLnBrk="1" hangingPunct="1">
              <a:buFont typeface="Arial" panose="020B0604020202020204" pitchFamily="34" charset="0"/>
              <a:buChar char="•"/>
            </a:pPr>
            <a:r>
              <a:rPr lang="en-US" altLang="en-US" sz="2000" dirty="0">
                <a:ea typeface="ヒラギノ角ゴ Pro W3" pitchFamily="122" charset="-128"/>
              </a:rPr>
              <a:t>Entrepreneurship describes the process by which change agents undertake economic risk to innovate—to create new products, processes, and sometimes new organizations.</a:t>
            </a:r>
          </a:p>
          <a:p>
            <a:pPr marL="342900" indent="-342900" eaLnBrk="1" hangingPunct="1">
              <a:buFont typeface="Arial" panose="020B0604020202020204" pitchFamily="34" charset="0"/>
              <a:buChar char="•"/>
            </a:pPr>
            <a:r>
              <a:rPr lang="en-US" altLang="en-US" sz="2000" dirty="0">
                <a:ea typeface="ヒラギノ角ゴ Pro W3" pitchFamily="122" charset="-128"/>
              </a:rPr>
              <a:t>Strategic entrepreneurship describes the pursuit of innovation using tools and concepts from strategic management.</a:t>
            </a:r>
          </a:p>
          <a:p>
            <a:pPr marL="342900" indent="-342900" eaLnBrk="1" hangingPunct="1">
              <a:buFont typeface="Arial" panose="020B0604020202020204" pitchFamily="34" charset="0"/>
              <a:buChar char="•"/>
            </a:pPr>
            <a:r>
              <a:rPr lang="en-US" altLang="en-US" sz="2000" dirty="0">
                <a:ea typeface="ヒラギノ角ゴ Pro W3" pitchFamily="122" charset="-128"/>
              </a:rPr>
              <a:t>Social entrepreneurship describes the pursuit of social goals by using entrepreneurship. Social entrepreneurs use a triple-bottom-line approach to assess performance.</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1">
            <a:extLst>
              <a:ext uri="{FF2B5EF4-FFF2-40B4-BE49-F238E27FC236}">
                <a16:creationId xmlns:a16="http://schemas.microsoft.com/office/drawing/2014/main" id="{58AECC1D-DB6E-4A92-A742-61099EF1389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a:t>
            </a:r>
            <a:r>
              <a:rPr lang="en-US" altLang="en-US" sz="2000">
                <a:cs typeface="Arial" panose="020B0604020202020204" pitchFamily="34" charset="0"/>
              </a:rPr>
              <a:t> (3 of 6)</a:t>
            </a:r>
            <a:endParaRPr lang="en-US" altLang="en-US" sz="3200">
              <a:cs typeface="Arial" panose="020B0604020202020204" pitchFamily="34" charset="0"/>
            </a:endParaRPr>
          </a:p>
        </p:txBody>
      </p:sp>
      <p:sp>
        <p:nvSpPr>
          <p:cNvPr id="103426" name="Content Placeholder 2">
            <a:extLst>
              <a:ext uri="{FF2B5EF4-FFF2-40B4-BE49-F238E27FC236}">
                <a16:creationId xmlns:a16="http://schemas.microsoft.com/office/drawing/2014/main" id="{B1FC3B67-1485-4AFF-B982-96F9E9F6DDB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cs typeface="Arial" panose="020B0604020202020204" pitchFamily="34" charset="0"/>
              </a:rPr>
              <a:t>LO 7-3 Describe the competitive implications of different stages in the industry life cycle.</a:t>
            </a:r>
          </a:p>
          <a:p>
            <a:pPr marL="342900" indent="-342900" eaLnBrk="1" hangingPunct="1">
              <a:buFont typeface="Arial" panose="020B0604020202020204" pitchFamily="34" charset="0"/>
              <a:buChar char="•"/>
            </a:pPr>
            <a:r>
              <a:rPr lang="en-US" altLang="en-US" sz="2000" dirty="0">
                <a:cs typeface="Arial" panose="020B0604020202020204" pitchFamily="34" charset="0"/>
              </a:rPr>
              <a:t>Innovations frequently lead to the birth of new industries.</a:t>
            </a:r>
          </a:p>
          <a:p>
            <a:pPr marL="342900" indent="-342900" eaLnBrk="1" hangingPunct="1">
              <a:buFont typeface="Arial" panose="020B0604020202020204" pitchFamily="34" charset="0"/>
              <a:buChar char="•"/>
            </a:pPr>
            <a:r>
              <a:rPr lang="en-US" altLang="en-US" sz="2000" dirty="0">
                <a:cs typeface="Arial" panose="020B0604020202020204" pitchFamily="34" charset="0"/>
              </a:rPr>
              <a:t>Industries generally follow a predictable industry life cycle, with five distinct stages: introduction, growth, shakeout, maturity, and decline.</a:t>
            </a:r>
          </a:p>
          <a:p>
            <a:pPr marL="342900" indent="-342900" eaLnBrk="1" hangingPunct="1">
              <a:buFont typeface="Arial" panose="020B0604020202020204" pitchFamily="34" charset="0"/>
              <a:buChar char="•"/>
            </a:pPr>
            <a:r>
              <a:rPr lang="en-US" altLang="en-US" sz="2000" dirty="0">
                <a:cs typeface="Arial" panose="020B0604020202020204" pitchFamily="34" charset="0"/>
              </a:rPr>
              <a:t>Exhibit 7.10 details features and strategic implications of the industry life cycle.</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1">
            <a:extLst>
              <a:ext uri="{FF2B5EF4-FFF2-40B4-BE49-F238E27FC236}">
                <a16:creationId xmlns:a16="http://schemas.microsoft.com/office/drawing/2014/main" id="{4C7AE0BD-E5D6-4588-AD7B-54C3F1E7F10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a:t>
            </a:r>
            <a:r>
              <a:rPr lang="en-US" altLang="en-US" sz="2000">
                <a:cs typeface="Arial" panose="020B0604020202020204" pitchFamily="34" charset="0"/>
              </a:rPr>
              <a:t> (4 of 6)</a:t>
            </a:r>
            <a:endParaRPr lang="en-US" altLang="en-US" sz="3200">
              <a:cs typeface="Arial" panose="020B0604020202020204" pitchFamily="34" charset="0"/>
            </a:endParaRPr>
          </a:p>
        </p:txBody>
      </p:sp>
      <p:sp>
        <p:nvSpPr>
          <p:cNvPr id="104450" name="Content Placeholder 2">
            <a:extLst>
              <a:ext uri="{FF2B5EF4-FFF2-40B4-BE49-F238E27FC236}">
                <a16:creationId xmlns:a16="http://schemas.microsoft.com/office/drawing/2014/main" id="{12E58593-E744-422B-967B-D8D9E8B5A35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7-4 Derive strategic implications of the crossing-the-chasm framework.</a:t>
            </a:r>
          </a:p>
          <a:p>
            <a:pPr marL="285750" indent="-285750" eaLnBrk="1" hangingPunct="1">
              <a:buFont typeface="Arial" panose="020B0604020202020204" pitchFamily="34" charset="0"/>
              <a:buChar char="•"/>
            </a:pPr>
            <a:r>
              <a:rPr lang="en-US" altLang="en-US" sz="1800" dirty="0">
                <a:ea typeface="ヒラギノ角ゴ Pro W3" pitchFamily="122" charset="-128"/>
              </a:rPr>
              <a:t>The core argument of the crossing-the-chasm framework is that each stage of the industry life cycle is dominated by a different customer group, which responds differently to a new technological innovation.</a:t>
            </a:r>
          </a:p>
          <a:p>
            <a:pPr marL="285750" indent="-285750" eaLnBrk="1" hangingPunct="1">
              <a:buFont typeface="Arial" panose="020B0604020202020204" pitchFamily="34" charset="0"/>
              <a:buChar char="•"/>
            </a:pPr>
            <a:r>
              <a:rPr lang="en-US" altLang="en-US" sz="1800" dirty="0">
                <a:ea typeface="ヒラギノ角ゴ Pro W3" pitchFamily="122" charset="-128"/>
              </a:rPr>
              <a:t>There exists a significant difference between the customer groups that enter early during the introductory stage of the industry life cycle and customers that enter later during the growth stage.</a:t>
            </a:r>
          </a:p>
          <a:p>
            <a:pPr marL="285750" indent="-285750" eaLnBrk="1" hangingPunct="1">
              <a:buFont typeface="Arial" panose="020B0604020202020204" pitchFamily="34" charset="0"/>
              <a:buChar char="•"/>
            </a:pPr>
            <a:r>
              <a:rPr lang="en-US" altLang="en-US" sz="1800" dirty="0">
                <a:ea typeface="ヒラギノ角ゴ Pro W3" pitchFamily="122" charset="-128"/>
              </a:rPr>
              <a:t>This distinct difference between customer groups leads to a big gulf or chasm, which companies and their innovations frequently fall into.</a:t>
            </a:r>
          </a:p>
          <a:p>
            <a:pPr marL="285750" indent="-285750" eaLnBrk="1" hangingPunct="1">
              <a:buFont typeface="Arial" panose="020B0604020202020204" pitchFamily="34" charset="0"/>
              <a:buChar char="•"/>
            </a:pPr>
            <a:r>
              <a:rPr lang="en-US" altLang="en-US" sz="1800" dirty="0">
                <a:ea typeface="ヒラギノ角ゴ Pro W3" pitchFamily="122" charset="-128"/>
              </a:rPr>
              <a:t>To overcome the chasm, managers need to formulate a business strategy guided by the “who, -what, -why, -and -how” questions of competition.</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1">
            <a:extLst>
              <a:ext uri="{FF2B5EF4-FFF2-40B4-BE49-F238E27FC236}">
                <a16:creationId xmlns:a16="http://schemas.microsoft.com/office/drawing/2014/main" id="{5C49D6E0-15E6-42FC-8AAD-B6893B2A46C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(5 of 6)</a:t>
            </a:r>
            <a:endParaRPr lang="en-US" altLang="en-US" sz="3200">
              <a:cs typeface="Arial" panose="020B0604020202020204" pitchFamily="34" charset="0"/>
            </a:endParaRPr>
          </a:p>
        </p:txBody>
      </p:sp>
      <p:sp>
        <p:nvSpPr>
          <p:cNvPr id="105474" name="Content Placeholder 2">
            <a:extLst>
              <a:ext uri="{FF2B5EF4-FFF2-40B4-BE49-F238E27FC236}">
                <a16:creationId xmlns:a16="http://schemas.microsoft.com/office/drawing/2014/main" id="{512734A6-C99F-47F9-B053-D4E2D5BEA49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cs typeface="Arial" panose="020B0604020202020204" pitchFamily="34" charset="0"/>
              </a:rPr>
              <a:t>LO 7-5 Categorize different types of innovations in the markets-and-technology framework.</a:t>
            </a:r>
            <a:endParaRPr lang="en-US" altLang="en-US" sz="800" b="1" dirty="0">
              <a:cs typeface="Arial" panose="020B0604020202020204" pitchFamily="34" charset="0"/>
            </a:endParaRPr>
          </a:p>
          <a:p>
            <a:pPr marL="285750" indent="-285750" eaLnBrk="1" hangingPunct="1">
              <a:buFont typeface="Arial" panose="020B0604020202020204" pitchFamily="34" charset="0"/>
              <a:buChar char="•"/>
            </a:pPr>
            <a:r>
              <a:rPr lang="en-US" altLang="en-US" sz="1600" dirty="0">
                <a:cs typeface="Arial" panose="020B0604020202020204" pitchFamily="34" charset="0"/>
              </a:rPr>
              <a:t>Four types of innovation emerge when applying the existing versus new dimensions of technology and markets: incremental, radical, architectural, and disruptive innovations (see Exhibit 7.11).</a:t>
            </a:r>
          </a:p>
          <a:p>
            <a:pPr marL="285750" indent="-285750" eaLnBrk="1" hangingPunct="1">
              <a:buFont typeface="Arial" panose="020B0604020202020204" pitchFamily="34" charset="0"/>
              <a:buChar char="•"/>
            </a:pPr>
            <a:r>
              <a:rPr lang="en-US" altLang="en-US" sz="1600" dirty="0">
                <a:cs typeface="Arial" panose="020B0604020202020204" pitchFamily="34" charset="0"/>
              </a:rPr>
              <a:t>An incremental innovation squarely builds on an established knowledge base, and steadily improves an existing product or service offering (existing market / existing technology).</a:t>
            </a:r>
          </a:p>
          <a:p>
            <a:pPr marL="285750" indent="-285750" eaLnBrk="1" hangingPunct="1">
              <a:buFont typeface="Arial" panose="020B0604020202020204" pitchFamily="34" charset="0"/>
              <a:buChar char="•"/>
            </a:pPr>
            <a:r>
              <a:rPr lang="en-US" altLang="en-US" sz="1600" dirty="0">
                <a:cs typeface="Arial" panose="020B0604020202020204" pitchFamily="34" charset="0"/>
              </a:rPr>
              <a:t>A radical innovation draws on novel methods or materials and, is derived either from an entirely different knowledge base or from the recombination of the existing knowledge base with a new stream of knowledge (new market / new technology).</a:t>
            </a:r>
          </a:p>
          <a:p>
            <a:pPr marL="285750" indent="-285750" eaLnBrk="1" hangingPunct="1">
              <a:buFont typeface="Arial" panose="020B0604020202020204" pitchFamily="34" charset="0"/>
              <a:buChar char="•"/>
            </a:pPr>
            <a:r>
              <a:rPr lang="en-US" altLang="en-US" sz="1600" dirty="0">
                <a:cs typeface="Arial" panose="020B0604020202020204" pitchFamily="34" charset="0"/>
              </a:rPr>
              <a:t>An architectural innovation is an embodied new product in which known components, based on existing technologies, are reconfigured in a novel way to attack new markets (new market / existing technology).</a:t>
            </a:r>
          </a:p>
          <a:p>
            <a:pPr marL="285750" indent="-285750" eaLnBrk="1" hangingPunct="1">
              <a:buFont typeface="Arial" panose="020B0604020202020204" pitchFamily="34" charset="0"/>
              <a:buChar char="•"/>
            </a:pPr>
            <a:r>
              <a:rPr lang="en-US" altLang="en-US" sz="1600" dirty="0">
                <a:cs typeface="Arial" panose="020B0604020202020204" pitchFamily="34" charset="0"/>
              </a:rPr>
              <a:t>A disruptive innovation is an innovation that leverages new technologies to attack existing markets from the bottom up (existing market / new technology).</a:t>
            </a:r>
            <a:endParaRPr lang="en-US" altLang="en-US" sz="1800" dirty="0">
              <a:cs typeface="Arial" panose="020B0604020202020204" pitchFamily="34"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1">
            <a:extLst>
              <a:ext uri="{FF2B5EF4-FFF2-40B4-BE49-F238E27FC236}">
                <a16:creationId xmlns:a16="http://schemas.microsoft.com/office/drawing/2014/main" id="{2EFBE7AB-1AEC-417B-80AC-E9B4181D60B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(6 of 6)</a:t>
            </a:r>
            <a:endParaRPr lang="en-US" altLang="en-US" sz="3200">
              <a:cs typeface="Arial" panose="020B0604020202020204" pitchFamily="34" charset="0"/>
            </a:endParaRPr>
          </a:p>
        </p:txBody>
      </p:sp>
      <p:sp>
        <p:nvSpPr>
          <p:cNvPr id="106498" name="Content Placeholder 2">
            <a:extLst>
              <a:ext uri="{FF2B5EF4-FFF2-40B4-BE49-F238E27FC236}">
                <a16:creationId xmlns:a16="http://schemas.microsoft.com/office/drawing/2014/main" id="{878F3705-EC98-42AE-92C9-3D335DE6822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7-6 Explain why and how platform businesses can outperform pipeline businesses.</a:t>
            </a:r>
            <a:endParaRPr lang="en-US" altLang="en-US" sz="2000" dirty="0">
              <a:ea typeface="ヒラギノ角ゴ Pro W3" pitchFamily="122" charset="-128"/>
            </a:endParaRPr>
          </a:p>
          <a:p>
            <a:pPr marL="342900" indent="-342900" eaLnBrk="1" hangingPunct="1">
              <a:buFont typeface="Arial" panose="020B0604020202020204" pitchFamily="34" charset="0"/>
              <a:buChar char="•"/>
            </a:pPr>
            <a:r>
              <a:rPr lang="en-US" altLang="en-US" sz="2000" dirty="0">
                <a:ea typeface="ヒラギノ角ゴ Pro W3" pitchFamily="122" charset="-128"/>
              </a:rPr>
              <a:t>Platform businesses scale more efficiently than pipeline businesses by eliminating gatekeepers and leveraging digital technology. Pipeline businesses rely on gatekeepers to manage the flow of value from end to end of the pipeline. Platform businesses leverage technology to provide real-time feedback</a:t>
            </a:r>
          </a:p>
          <a:p>
            <a:pPr marL="342900" indent="-342900" eaLnBrk="1" hangingPunct="1">
              <a:buFont typeface="Arial" panose="020B0604020202020204" pitchFamily="34" charset="0"/>
              <a:buChar char="•"/>
            </a:pPr>
            <a:r>
              <a:rPr lang="en-US" altLang="en-US" sz="2000" dirty="0">
                <a:ea typeface="ヒラギノ角ゴ Pro W3" pitchFamily="122" charset="-128"/>
              </a:rPr>
              <a:t>Platforms unlock new sources of value creation and supply. Thus they escape the limits faced by a pipeline company working within an existing industry based on physical assets. </a:t>
            </a:r>
          </a:p>
          <a:p>
            <a:pPr marL="342900" indent="-342900" eaLnBrk="1" hangingPunct="1">
              <a:buFont typeface="Arial" panose="020B0604020202020204" pitchFamily="34" charset="0"/>
              <a:buChar char="•"/>
            </a:pPr>
            <a:r>
              <a:rPr lang="en-US" altLang="en-US" sz="2000" dirty="0">
                <a:ea typeface="ヒラギノ角ゴ Pro W3" pitchFamily="122" charset="-128"/>
              </a:rPr>
              <a:t>Platforms benefit from community feedback. Feedback loops from consumers back to the producers allow platforms to fine-tune their offerings and to benefit from big data analytics.</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1">
            <a:extLst>
              <a:ext uri="{FF2B5EF4-FFF2-40B4-BE49-F238E27FC236}">
                <a16:creationId xmlns:a16="http://schemas.microsoft.com/office/drawing/2014/main" id="{6B3F1315-C18B-4896-8A8B-AD87F4E67EF2}"/>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Key Terms</a:t>
            </a:r>
          </a:p>
        </p:txBody>
      </p:sp>
      <p:sp>
        <p:nvSpPr>
          <p:cNvPr id="107522" name="Content Placeholder 2">
            <a:extLst>
              <a:ext uri="{FF2B5EF4-FFF2-40B4-BE49-F238E27FC236}">
                <a16:creationId xmlns:a16="http://schemas.microsoft.com/office/drawing/2014/main" id="{A0BBAA1A-47CF-453E-9029-31E77A5D8D93}"/>
              </a:ext>
            </a:extLst>
          </p:cNvPr>
          <p:cNvSpPr>
            <a:spLocks noGrp="1"/>
          </p:cNvSpPr>
          <p:nvPr>
            <p:ph sz="half" idx="1"/>
          </p:nvPr>
        </p:nvSpPr>
        <p:spPr bwMode="auto">
          <a:xfrm>
            <a:off x="457200" y="1241425"/>
            <a:ext cx="4038600" cy="561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1800">
                <a:latin typeface="Calibri" panose="020F0502020204030204" pitchFamily="34" charset="0"/>
                <a:cs typeface="Arial" panose="020B0604020202020204" pitchFamily="34" charset="0"/>
              </a:rPr>
              <a:t>Architectural innovation </a:t>
            </a:r>
          </a:p>
          <a:p>
            <a:pPr eaLnBrk="1" hangingPunct="1"/>
            <a:r>
              <a:rPr lang="en-US" altLang="en-US" sz="1800">
                <a:latin typeface="Calibri" panose="020F0502020204030204" pitchFamily="34" charset="0"/>
                <a:cs typeface="Arial" panose="020B0604020202020204" pitchFamily="34" charset="0"/>
              </a:rPr>
              <a:t>Crossing-the-chasm framework </a:t>
            </a:r>
          </a:p>
          <a:p>
            <a:pPr eaLnBrk="1" hangingPunct="1"/>
            <a:r>
              <a:rPr lang="en-US" altLang="en-US" sz="1800">
                <a:latin typeface="Calibri" panose="020F0502020204030204" pitchFamily="34" charset="0"/>
                <a:cs typeface="Arial" panose="020B0604020202020204" pitchFamily="34" charset="0"/>
              </a:rPr>
              <a:t>Disruptive innovation </a:t>
            </a:r>
          </a:p>
          <a:p>
            <a:pPr eaLnBrk="1" hangingPunct="1"/>
            <a:r>
              <a:rPr lang="en-US" altLang="en-US" sz="1800">
                <a:latin typeface="Calibri" panose="020F0502020204030204" pitchFamily="34" charset="0"/>
                <a:cs typeface="Arial" panose="020B0604020202020204" pitchFamily="34" charset="0"/>
              </a:rPr>
              <a:t>Entrepreneurs </a:t>
            </a:r>
          </a:p>
          <a:p>
            <a:pPr eaLnBrk="1" hangingPunct="1"/>
            <a:r>
              <a:rPr lang="en-US" altLang="en-US" sz="1800">
                <a:latin typeface="Calibri" panose="020F0502020204030204" pitchFamily="34" charset="0"/>
                <a:cs typeface="Arial" panose="020B0604020202020204" pitchFamily="34" charset="0"/>
              </a:rPr>
              <a:t>Entrepreneurship </a:t>
            </a:r>
          </a:p>
          <a:p>
            <a:pPr eaLnBrk="1" hangingPunct="1"/>
            <a:r>
              <a:rPr lang="en-US" altLang="en-US" sz="1800">
                <a:latin typeface="Calibri" panose="020F0502020204030204" pitchFamily="34" charset="0"/>
                <a:cs typeface="Arial" panose="020B0604020202020204" pitchFamily="34" charset="0"/>
              </a:rPr>
              <a:t>First-mover advantages </a:t>
            </a:r>
          </a:p>
          <a:p>
            <a:pPr eaLnBrk="1" hangingPunct="1"/>
            <a:r>
              <a:rPr lang="en-US" altLang="en-US" sz="1800">
                <a:latin typeface="Calibri" panose="020F0502020204030204" pitchFamily="34" charset="0"/>
                <a:cs typeface="Arial" panose="020B0604020202020204" pitchFamily="34" charset="0"/>
              </a:rPr>
              <a:t>Incremental innovation </a:t>
            </a:r>
          </a:p>
          <a:p>
            <a:pPr eaLnBrk="1" hangingPunct="1"/>
            <a:r>
              <a:rPr lang="en-US" altLang="en-US" sz="1800">
                <a:latin typeface="Calibri" panose="020F0502020204030204" pitchFamily="34" charset="0"/>
                <a:cs typeface="Arial" panose="020B0604020202020204" pitchFamily="34" charset="0"/>
              </a:rPr>
              <a:t>Industry life cycle </a:t>
            </a:r>
          </a:p>
          <a:p>
            <a:pPr eaLnBrk="1" hangingPunct="1"/>
            <a:r>
              <a:rPr lang="en-US" altLang="en-US" sz="1800">
                <a:latin typeface="Calibri" panose="020F0502020204030204" pitchFamily="34" charset="0"/>
                <a:cs typeface="Arial" panose="020B0604020202020204" pitchFamily="34" charset="0"/>
              </a:rPr>
              <a:t>Innovation </a:t>
            </a:r>
          </a:p>
          <a:p>
            <a:pPr eaLnBrk="1" hangingPunct="1"/>
            <a:r>
              <a:rPr lang="en-US" altLang="en-US" sz="1800">
                <a:latin typeface="Calibri" panose="020F0502020204030204" pitchFamily="34" charset="0"/>
                <a:cs typeface="Arial" panose="020B0604020202020204" pitchFamily="34" charset="0"/>
              </a:rPr>
              <a:t>Innovation ecosystem </a:t>
            </a:r>
          </a:p>
          <a:p>
            <a:pPr eaLnBrk="1" hangingPunct="1"/>
            <a:r>
              <a:rPr lang="en-US" altLang="en-US" sz="1800">
                <a:latin typeface="Calibri" panose="020F0502020204030204" pitchFamily="34" charset="0"/>
                <a:cs typeface="Arial" panose="020B0604020202020204" pitchFamily="34" charset="0"/>
              </a:rPr>
              <a:t>Invention </a:t>
            </a:r>
          </a:p>
          <a:p>
            <a:pPr eaLnBrk="1" hangingPunct="1"/>
            <a:r>
              <a:rPr lang="en-US" altLang="en-US" sz="1800">
                <a:latin typeface="Calibri" panose="020F0502020204030204" pitchFamily="34" charset="0"/>
                <a:cs typeface="Arial" panose="020B0604020202020204" pitchFamily="34" charset="0"/>
              </a:rPr>
              <a:t>Markets-and-technology framework </a:t>
            </a:r>
          </a:p>
          <a:p>
            <a:pPr>
              <a:buFont typeface="Arial" panose="020B0604020202020204" pitchFamily="34" charset="0"/>
              <a:buNone/>
            </a:pPr>
            <a:endParaRPr lang="en-US" altLang="en-US" sz="1800">
              <a:cs typeface="Arial" panose="020B0604020202020204" pitchFamily="34" charset="0"/>
            </a:endParaRPr>
          </a:p>
          <a:p>
            <a:pPr eaLnBrk="1" hangingPunct="1"/>
            <a:endParaRPr lang="en-US" altLang="en-US" sz="1800">
              <a:cs typeface="Arial" panose="020B0604020202020204" pitchFamily="34" charset="0"/>
            </a:endParaRPr>
          </a:p>
        </p:txBody>
      </p:sp>
      <p:sp>
        <p:nvSpPr>
          <p:cNvPr id="107523" name="Content Placeholder 3">
            <a:extLst>
              <a:ext uri="{FF2B5EF4-FFF2-40B4-BE49-F238E27FC236}">
                <a16:creationId xmlns:a16="http://schemas.microsoft.com/office/drawing/2014/main" id="{77CC60AB-A1BB-448A-8393-C85F49E8A595}"/>
              </a:ext>
            </a:extLst>
          </p:cNvPr>
          <p:cNvSpPr>
            <a:spLocks noGrp="1"/>
          </p:cNvSpPr>
          <p:nvPr>
            <p:ph sz="half" idx="2"/>
          </p:nvPr>
        </p:nvSpPr>
        <p:spPr bwMode="auto">
          <a:xfrm>
            <a:off x="4648200" y="1241425"/>
            <a:ext cx="4038600" cy="561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1800">
                <a:latin typeface="Calibri" panose="020F0502020204030204" pitchFamily="34" charset="0"/>
                <a:cs typeface="Arial" panose="020B0604020202020204" pitchFamily="34" charset="0"/>
              </a:rPr>
              <a:t>Network effects </a:t>
            </a:r>
          </a:p>
          <a:p>
            <a:r>
              <a:rPr lang="en-US" altLang="en-US" sz="1800">
                <a:latin typeface="Calibri" panose="020F0502020204030204" pitchFamily="34" charset="0"/>
                <a:cs typeface="Arial" panose="020B0604020202020204" pitchFamily="34" charset="0"/>
              </a:rPr>
              <a:t>Patent </a:t>
            </a:r>
          </a:p>
          <a:p>
            <a:r>
              <a:rPr lang="en-US" altLang="en-US" sz="1800">
                <a:latin typeface="Calibri" panose="020F0502020204030204" pitchFamily="34" charset="0"/>
                <a:cs typeface="Arial" panose="020B0604020202020204" pitchFamily="34" charset="0"/>
              </a:rPr>
              <a:t>Platform business</a:t>
            </a:r>
          </a:p>
          <a:p>
            <a:r>
              <a:rPr lang="en-US" altLang="en-US" sz="1800">
                <a:latin typeface="Calibri" panose="020F0502020204030204" pitchFamily="34" charset="0"/>
                <a:cs typeface="Arial" panose="020B0604020202020204" pitchFamily="34" charset="0"/>
              </a:rPr>
              <a:t>Platform ecosystem</a:t>
            </a:r>
          </a:p>
          <a:p>
            <a:r>
              <a:rPr lang="en-US" altLang="en-US" sz="1800">
                <a:latin typeface="Calibri" panose="020F0502020204030204" pitchFamily="34" charset="0"/>
                <a:cs typeface="Arial" panose="020B0604020202020204" pitchFamily="34" charset="0"/>
              </a:rPr>
              <a:t>Process innovation </a:t>
            </a:r>
          </a:p>
          <a:p>
            <a:r>
              <a:rPr lang="en-US" altLang="en-US" sz="1800">
                <a:latin typeface="Calibri" panose="020F0502020204030204" pitchFamily="34" charset="0"/>
                <a:cs typeface="Arial" panose="020B0604020202020204" pitchFamily="34" charset="0"/>
              </a:rPr>
              <a:t>Product innovation </a:t>
            </a:r>
          </a:p>
          <a:p>
            <a:r>
              <a:rPr lang="en-US" altLang="en-US" sz="1800">
                <a:latin typeface="Calibri" panose="020F0502020204030204" pitchFamily="34" charset="0"/>
                <a:cs typeface="Arial" panose="020B0604020202020204" pitchFamily="34" charset="0"/>
              </a:rPr>
              <a:t>Radical innovation </a:t>
            </a:r>
          </a:p>
          <a:p>
            <a:r>
              <a:rPr lang="en-US" altLang="en-US" sz="1800">
                <a:latin typeface="Calibri" panose="020F0502020204030204" pitchFamily="34" charset="0"/>
                <a:cs typeface="Arial" panose="020B0604020202020204" pitchFamily="34" charset="0"/>
              </a:rPr>
              <a:t>Reverse innovation </a:t>
            </a:r>
          </a:p>
          <a:p>
            <a:r>
              <a:rPr lang="en-US" altLang="en-US" sz="1800">
                <a:latin typeface="Calibri" panose="020F0502020204030204" pitchFamily="34" charset="0"/>
                <a:cs typeface="Arial" panose="020B0604020202020204" pitchFamily="34" charset="0"/>
              </a:rPr>
              <a:t>Social entrepreneurship </a:t>
            </a:r>
          </a:p>
          <a:p>
            <a:r>
              <a:rPr lang="en-US" altLang="en-US" sz="1800">
                <a:latin typeface="Calibri" panose="020F0502020204030204" pitchFamily="34" charset="0"/>
                <a:cs typeface="Arial" panose="020B0604020202020204" pitchFamily="34" charset="0"/>
              </a:rPr>
              <a:t>Standard </a:t>
            </a:r>
          </a:p>
          <a:p>
            <a:r>
              <a:rPr lang="en-US" altLang="en-US" sz="1800">
                <a:latin typeface="Calibri" panose="020F0502020204030204" pitchFamily="34" charset="0"/>
                <a:cs typeface="Arial" panose="020B0604020202020204" pitchFamily="34" charset="0"/>
              </a:rPr>
              <a:t>Strategic entrepreneurship</a:t>
            </a:r>
            <a:r>
              <a:rPr lang="en-US" altLang="en-US" sz="2000">
                <a:latin typeface="Calibri" panose="020F0502020204030204" pitchFamily="34" charset="0"/>
                <a:cs typeface="Arial" panose="020B0604020202020204" pitchFamily="34" charset="0"/>
              </a:rPr>
              <a:t> </a:t>
            </a:r>
            <a:endParaRPr lang="en-US" altLang="en-US" sz="1800">
              <a:latin typeface="Calibri" panose="020F0502020204030204" pitchFamily="34" charset="0"/>
              <a:cs typeface="Arial" panose="020B0604020202020204" pitchFamily="34" charset="0"/>
            </a:endParaRPr>
          </a:p>
          <a:p>
            <a:r>
              <a:rPr lang="en-US" altLang="en-US" sz="1800">
                <a:latin typeface="Calibri" panose="020F0502020204030204" pitchFamily="34" charset="0"/>
                <a:cs typeface="Arial" panose="020B0604020202020204" pitchFamily="34" charset="0"/>
              </a:rPr>
              <a:t>Trade secret </a:t>
            </a:r>
          </a:p>
          <a:p>
            <a:r>
              <a:rPr lang="en-US" altLang="en-US" sz="1800">
                <a:latin typeface="Calibri" panose="020F0502020204030204" pitchFamily="34" charset="0"/>
                <a:cs typeface="Arial" panose="020B0604020202020204" pitchFamily="34" charset="0"/>
              </a:rPr>
              <a:t>Winner-take-all markets </a:t>
            </a:r>
            <a:endParaRPr lang="en-US" altLang="en-US" sz="2000">
              <a:latin typeface="Calibri" panose="020F0502020204030204" pitchFamily="34" charset="0"/>
              <a:cs typeface="Arial" panose="020B0604020202020204" pitchFamily="34"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1">
            <a:extLst>
              <a:ext uri="{FF2B5EF4-FFF2-40B4-BE49-F238E27FC236}">
                <a16:creationId xmlns:a16="http://schemas.microsoft.com/office/drawing/2014/main" id="{927146A3-6CC1-4834-82C2-B91BF007707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Strategy Smart Videos</a:t>
            </a:r>
          </a:p>
        </p:txBody>
      </p:sp>
      <p:sp>
        <p:nvSpPr>
          <p:cNvPr id="108546" name="Text Placeholder 2">
            <a:extLst>
              <a:ext uri="{FF2B5EF4-FFF2-40B4-BE49-F238E27FC236}">
                <a16:creationId xmlns:a16="http://schemas.microsoft.com/office/drawing/2014/main" id="{D8DAA19B-B3BD-4D0A-B964-EF7E1E7CA6D0}"/>
              </a:ext>
            </a:extLst>
          </p:cNvPr>
          <p:cNvSpPr>
            <a:spLocks noGrp="1"/>
          </p:cNvSpPr>
          <p:nvPr>
            <p:ph type="body" sz="quarter" idx="16"/>
          </p:nvPr>
        </p:nvSpPr>
        <p:spPr bwMode="auto">
          <a:xfrm>
            <a:off x="3886200" y="6553200"/>
            <a:ext cx="1371600" cy="100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endParaRPr lang="en-US" altLang="en-US"/>
          </a:p>
        </p:txBody>
      </p:sp>
      <p:sp>
        <p:nvSpPr>
          <p:cNvPr id="108547" name="Text Placeholder 1">
            <a:extLst>
              <a:ext uri="{FF2B5EF4-FFF2-40B4-BE49-F238E27FC236}">
                <a16:creationId xmlns:a16="http://schemas.microsoft.com/office/drawing/2014/main" id="{11999E3B-4F1A-4424-BF77-EB2B9D61D2B3}"/>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endParaRPr lang="en-US" altLang="en-US"/>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a:extLst>
              <a:ext uri="{FF2B5EF4-FFF2-40B4-BE49-F238E27FC236}">
                <a16:creationId xmlns:a16="http://schemas.microsoft.com/office/drawing/2014/main" id="{A5D2AEE9-2461-4A8B-B8BC-D1E5581DA22F}"/>
              </a:ext>
            </a:extLst>
          </p:cNvPr>
          <p:cNvSpPr>
            <a:spLocks noGrp="1"/>
          </p:cNvSpPr>
          <p:nvPr>
            <p:ph type="title"/>
          </p:nvPr>
        </p:nvSpPr>
        <p:spPr/>
        <p:txBody>
          <a:bodyPr>
            <a:normAutofit fontScale="90000"/>
          </a:bodyPr>
          <a:lstStyle/>
          <a:p>
            <a:pPr>
              <a:defRPr/>
            </a:pPr>
            <a:r>
              <a:rPr lang="en-US" altLang="en-US" sz="4000" dirty="0">
                <a:ea typeface="Arial" charset="0"/>
              </a:rPr>
              <a:t>Strategy Smart Videos</a:t>
            </a:r>
            <a:r>
              <a:rPr lang="en-US" altLang="en-US" dirty="0">
                <a:ea typeface="Arial" charset="0"/>
              </a:rPr>
              <a:t> </a:t>
            </a:r>
            <a:r>
              <a:rPr lang="en-US" altLang="en-US" sz="2200" dirty="0">
                <a:ea typeface="Arial" charset="0"/>
              </a:rPr>
              <a:t>(1 of 9)</a:t>
            </a:r>
          </a:p>
        </p:txBody>
      </p:sp>
      <p:sp>
        <p:nvSpPr>
          <p:cNvPr id="109570" name="Content Placeholder 2">
            <a:extLst>
              <a:ext uri="{FF2B5EF4-FFF2-40B4-BE49-F238E27FC236}">
                <a16:creationId xmlns:a16="http://schemas.microsoft.com/office/drawing/2014/main" id="{A3F9AFD6-3A1D-4E02-94AA-7FD2CC834C3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The History of Wikipedia</a:t>
            </a:r>
          </a:p>
          <a:p>
            <a:r>
              <a:rPr lang="en-US" altLang="en-US">
                <a:ea typeface="ヒラギノ角ゴ Pro W3" pitchFamily="122" charset="-128"/>
              </a:rPr>
              <a:t>An Example of Social Entrepreneurship</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https://www.youtube.com/watch?v=oVFPW0r4jWk</a:t>
            </a:r>
            <a:endParaRPr lang="en-US" altLang="en-US">
              <a:cs typeface="Arial" panose="020B0604020202020204" pitchFamily="34" charset="0"/>
            </a:endParaRPr>
          </a:p>
          <a:p>
            <a:r>
              <a:rPr lang="en-US" altLang="en-US">
                <a:ea typeface="ヒラギノ角ゴ Pro W3" pitchFamily="122" charset="-128"/>
              </a:rPr>
              <a:t>2:47 Minutes</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1">
            <a:extLst>
              <a:ext uri="{FF2B5EF4-FFF2-40B4-BE49-F238E27FC236}">
                <a16:creationId xmlns:a16="http://schemas.microsoft.com/office/drawing/2014/main" id="{1CAF2983-8864-40C4-B347-F137F001C18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a:t>
            </a:r>
            <a:r>
              <a:rPr lang="en-US" altLang="en-US" sz="3200">
                <a:cs typeface="Arial" panose="020B0604020202020204" pitchFamily="34" charset="0"/>
              </a:rPr>
              <a:t> </a:t>
            </a:r>
            <a:r>
              <a:rPr lang="en-US" altLang="en-US" sz="2000">
                <a:cs typeface="Arial" panose="020B0604020202020204" pitchFamily="34" charset="0"/>
              </a:rPr>
              <a:t>(2 of 9)</a:t>
            </a:r>
            <a:endParaRPr lang="en-US" altLang="en-US" sz="3200">
              <a:cs typeface="Arial" panose="020B0604020202020204" pitchFamily="34" charset="0"/>
            </a:endParaRPr>
          </a:p>
        </p:txBody>
      </p:sp>
      <p:sp>
        <p:nvSpPr>
          <p:cNvPr id="111618" name="Content Placeholder 2">
            <a:extLst>
              <a:ext uri="{FF2B5EF4-FFF2-40B4-BE49-F238E27FC236}">
                <a16:creationId xmlns:a16="http://schemas.microsoft.com/office/drawing/2014/main" id="{56469383-2371-477A-BB4C-DE4FC3887C9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CNet</a:t>
            </a:r>
          </a:p>
          <a:p>
            <a:r>
              <a:rPr lang="en-US" altLang="en-US">
                <a:ea typeface="ヒラギノ角ゴ Pro W3" pitchFamily="122" charset="-128"/>
              </a:rPr>
              <a:t>A Short History Of Smartphone Design</a:t>
            </a:r>
          </a:p>
          <a:p>
            <a:pPr lvl="1"/>
            <a:r>
              <a:rPr lang="en-US" altLang="en-US">
                <a:cs typeface="Arial" panose="020B0604020202020204" pitchFamily="34" charset="0"/>
              </a:rPr>
              <a:t>(Crossing the Chasm, the Smart Phone Industry)</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https://www.youtube.com/watch?v=bxCKeFSXI44</a:t>
            </a:r>
            <a:endParaRPr lang="en-US" altLang="en-US">
              <a:cs typeface="Arial" panose="020B0604020202020204" pitchFamily="34" charset="0"/>
            </a:endParaRPr>
          </a:p>
          <a:p>
            <a:r>
              <a:rPr lang="en-US" altLang="en-US" sz="2400">
                <a:ea typeface="ヒラギノ角ゴ Pro W3" pitchFamily="122" charset="-128"/>
              </a:rPr>
              <a:t>2:12 Minutes</a:t>
            </a:r>
            <a:endParaRPr lang="en-US" altLang="en-US">
              <a:ea typeface="ヒラギノ角ゴ Pro W3" pitchFamily="122" charset="-128"/>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124930" name="Title 1">
            <a:extLst>
              <a:ext uri="{FF2B5EF4-FFF2-40B4-BE49-F238E27FC236}">
                <a16:creationId xmlns:a16="http://schemas.microsoft.com/office/drawing/2014/main" id="{52CA81B9-0081-453D-BCDD-947E8D7FA90C}"/>
              </a:ext>
            </a:extLst>
          </p:cNvPr>
          <p:cNvSpPr>
            <a:spLocks noGrp="1"/>
          </p:cNvSpPr>
          <p:nvPr>
            <p:ph type="title"/>
          </p:nvPr>
        </p:nvSpPr>
        <p:spPr/>
        <p:txBody>
          <a:bodyPr>
            <a:normAutofit fontScale="90000"/>
          </a:bodyPr>
          <a:lstStyle/>
          <a:p>
            <a:pPr>
              <a:defRPr/>
            </a:pPr>
            <a:r>
              <a:rPr lang="en-US" altLang="en-US" sz="4000" dirty="0">
                <a:ea typeface="Arial" charset="0"/>
              </a:rPr>
              <a:t>Chapter Case 7: Netflix</a:t>
            </a:r>
            <a:r>
              <a:rPr lang="en-US" altLang="en-US" dirty="0">
                <a:ea typeface="Arial" charset="0"/>
              </a:rPr>
              <a:t> </a:t>
            </a:r>
            <a:r>
              <a:rPr lang="en-US" altLang="en-US" sz="2200" dirty="0">
                <a:ea typeface="Arial" charset="0"/>
              </a:rPr>
              <a:t>(1 of 2)</a:t>
            </a:r>
          </a:p>
        </p:txBody>
      </p:sp>
      <p:sp>
        <p:nvSpPr>
          <p:cNvPr id="76803" name="Content Placeholder 2">
            <a:extLst>
              <a:ext uri="{FF2B5EF4-FFF2-40B4-BE49-F238E27FC236}">
                <a16:creationId xmlns:a16="http://schemas.microsoft.com/office/drawing/2014/main" id="{30DD1150-B971-41D9-B98A-DC5797ADCEE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sz="2400">
                <a:ea typeface="ヒラギノ角ゴ Pro W3" pitchFamily="122" charset="-128"/>
              </a:rPr>
              <a:t>Streaming video is reshaping the television industry.</a:t>
            </a:r>
          </a:p>
          <a:p>
            <a:pPr lvl="1" eaLnBrk="1" hangingPunct="1">
              <a:spcBef>
                <a:spcPct val="0"/>
              </a:spcBef>
              <a:spcAft>
                <a:spcPts val="600"/>
              </a:spcAft>
            </a:pPr>
            <a:r>
              <a:rPr lang="en-US" altLang="en-US" sz="2400">
                <a:cs typeface="Arial" panose="020B0604020202020204" pitchFamily="34" charset="0"/>
              </a:rPr>
              <a:t>Netflix accounts for 1/3 of downstream internet traffic</a:t>
            </a:r>
          </a:p>
          <a:p>
            <a:pPr eaLnBrk="1" hangingPunct="1">
              <a:spcBef>
                <a:spcPct val="0"/>
              </a:spcBef>
              <a:spcAft>
                <a:spcPts val="600"/>
              </a:spcAft>
            </a:pPr>
            <a:r>
              <a:rPr lang="en-US" altLang="en-US" sz="2400">
                <a:ea typeface="ヒラギノ角ゴ Pro W3" pitchFamily="122" charset="-128"/>
              </a:rPr>
              <a:t>The rise of Netflix</a:t>
            </a:r>
          </a:p>
          <a:p>
            <a:pPr lvl="1" eaLnBrk="1" hangingPunct="1">
              <a:spcBef>
                <a:spcPct val="0"/>
              </a:spcBef>
              <a:spcAft>
                <a:spcPts val="600"/>
              </a:spcAft>
            </a:pPr>
            <a:r>
              <a:rPr lang="en-US" altLang="en-US" sz="2400">
                <a:cs typeface="Arial" panose="020B0604020202020204" pitchFamily="34" charset="0"/>
              </a:rPr>
              <a:t>Netflix started after Reed Hastings was annoyed by a $40 late fee at Blockbuster</a:t>
            </a:r>
          </a:p>
          <a:p>
            <a:pPr lvl="1" eaLnBrk="1" hangingPunct="1">
              <a:spcBef>
                <a:spcPct val="0"/>
              </a:spcBef>
              <a:spcAft>
                <a:spcPts val="600"/>
              </a:spcAft>
            </a:pPr>
            <a:r>
              <a:rPr lang="en-US" altLang="en-US" sz="2400">
                <a:cs typeface="Arial" panose="020B0604020202020204" pitchFamily="34" charset="0"/>
              </a:rPr>
              <a:t>Monthly DVD subscriptions through the mail began</a:t>
            </a:r>
          </a:p>
          <a:p>
            <a:pPr lvl="2" eaLnBrk="1" hangingPunct="1">
              <a:spcBef>
                <a:spcPct val="0"/>
              </a:spcBef>
              <a:spcAft>
                <a:spcPts val="600"/>
              </a:spcAft>
            </a:pPr>
            <a:r>
              <a:rPr lang="en-US" altLang="en-US" sz="2000">
                <a:cs typeface="Arial" panose="020B0604020202020204" pitchFamily="34" charset="0"/>
              </a:rPr>
              <a:t>Got off to a slow start</a:t>
            </a:r>
          </a:p>
          <a:p>
            <a:pPr lvl="1" eaLnBrk="1" hangingPunct="1">
              <a:spcBef>
                <a:spcPct val="0"/>
              </a:spcBef>
              <a:spcAft>
                <a:spcPts val="600"/>
              </a:spcAft>
            </a:pPr>
            <a:r>
              <a:rPr lang="en-US" altLang="en-US" sz="2400">
                <a:cs typeface="Arial" panose="020B0604020202020204" pitchFamily="34" charset="0"/>
              </a:rPr>
              <a:t>Netflix offered Blockbuster to purchase 49% of Netflix, rebranding it as blockbuster.com</a:t>
            </a:r>
          </a:p>
          <a:p>
            <a:pPr lvl="2" eaLnBrk="1" hangingPunct="1">
              <a:spcBef>
                <a:spcPct val="0"/>
              </a:spcBef>
              <a:spcAft>
                <a:spcPts val="600"/>
              </a:spcAft>
            </a:pPr>
            <a:r>
              <a:rPr lang="en-US" altLang="en-US" sz="2200">
                <a:cs typeface="Arial" panose="020B0604020202020204" pitchFamily="34" charset="0"/>
              </a:rPr>
              <a:t>They declined</a:t>
            </a:r>
          </a:p>
          <a:p>
            <a:pPr lvl="2" eaLnBrk="1" hangingPunct="1">
              <a:spcBef>
                <a:spcPct val="0"/>
              </a:spcBef>
              <a:spcAft>
                <a:spcPts val="600"/>
              </a:spcAft>
            </a:pPr>
            <a:r>
              <a:rPr lang="en-US" altLang="en-US" sz="2000">
                <a:cs typeface="Arial" panose="020B0604020202020204" pitchFamily="34" charset="0"/>
              </a:rPr>
              <a:t>Blockbuster lost 75% of value from ‘03-’05</a:t>
            </a:r>
            <a:endParaRPr lang="en-US" altLang="en-US" sz="2000">
              <a:ea typeface="ヒラギノ角ゴ Pro W3" pitchFamily="122" charset="-128"/>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1">
            <a:extLst>
              <a:ext uri="{FF2B5EF4-FFF2-40B4-BE49-F238E27FC236}">
                <a16:creationId xmlns:a16="http://schemas.microsoft.com/office/drawing/2014/main" id="{9D5C5D96-FC97-4B1C-BE0E-2A49AD32F7A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(3 of 9)</a:t>
            </a:r>
            <a:endParaRPr lang="en-US" altLang="en-US" sz="3200">
              <a:cs typeface="Arial" panose="020B0604020202020204" pitchFamily="34" charset="0"/>
            </a:endParaRPr>
          </a:p>
        </p:txBody>
      </p:sp>
      <p:sp>
        <p:nvSpPr>
          <p:cNvPr id="113666" name="Content Placeholder 2">
            <a:extLst>
              <a:ext uri="{FF2B5EF4-FFF2-40B4-BE49-F238E27FC236}">
                <a16:creationId xmlns:a16="http://schemas.microsoft.com/office/drawing/2014/main" id="{CE59D505-031D-4210-8767-899CD41CE04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Geoffrey Moore, Author of Crossing the Chasm Theory</a:t>
            </a:r>
          </a:p>
          <a:p>
            <a:r>
              <a:rPr lang="en-US" altLang="en-US">
                <a:ea typeface="ヒラギノ角ゴ Pro W3" pitchFamily="122" charset="-128"/>
              </a:rPr>
              <a:t>Discusses An Amusing Way Of Crossing The Chasm</a:t>
            </a:r>
          </a:p>
          <a:p>
            <a:r>
              <a:rPr lang="en-US" altLang="en-US">
                <a:ea typeface="ヒラギノ角ゴ Pro W3" pitchFamily="122" charset="-128"/>
              </a:rPr>
              <a:t>Link:</a:t>
            </a:r>
          </a:p>
          <a:p>
            <a:pPr lvl="1"/>
            <a:r>
              <a:rPr lang="en-US" altLang="en-US" u="sng">
                <a:cs typeface="Arial" panose="020B0604020202020204" pitchFamily="34" charset="0"/>
                <a:hlinkClick r:id="rId3"/>
              </a:rPr>
              <a:t>https://www.youtube.com/watch?v=izP5n1SBEaI</a:t>
            </a:r>
            <a:endParaRPr lang="en-US" altLang="en-US" u="sng">
              <a:cs typeface="Arial" panose="020B0604020202020204" pitchFamily="34" charset="0"/>
            </a:endParaRPr>
          </a:p>
          <a:p>
            <a:r>
              <a:rPr lang="en-US" altLang="en-US">
                <a:ea typeface="ヒラギノ角ゴ Pro W3" pitchFamily="122" charset="-128"/>
              </a:rPr>
              <a:t>4:08 Minutes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1">
            <a:extLst>
              <a:ext uri="{FF2B5EF4-FFF2-40B4-BE49-F238E27FC236}">
                <a16:creationId xmlns:a16="http://schemas.microsoft.com/office/drawing/2014/main" id="{715807FC-9DDF-41B0-9903-0FC738C6CBD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(4 of 9)</a:t>
            </a:r>
            <a:endParaRPr lang="en-US" altLang="en-US" sz="3200">
              <a:cs typeface="Arial" panose="020B0604020202020204" pitchFamily="34" charset="0"/>
            </a:endParaRPr>
          </a:p>
        </p:txBody>
      </p:sp>
      <p:sp>
        <p:nvSpPr>
          <p:cNvPr id="115714" name="Content Placeholder 2">
            <a:extLst>
              <a:ext uri="{FF2B5EF4-FFF2-40B4-BE49-F238E27FC236}">
                <a16:creationId xmlns:a16="http://schemas.microsoft.com/office/drawing/2014/main" id="{AB165417-A13D-43F3-A59A-6AD16D48A8D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Steve Jobs</a:t>
            </a:r>
          </a:p>
          <a:p>
            <a:r>
              <a:rPr lang="en-US" altLang="en-US">
                <a:ea typeface="ヒラギノ角ゴ Pro W3" pitchFamily="122" charset="-128"/>
              </a:rPr>
              <a:t>Steve Jobs Talks Innovation at his 2005 Stanford Commencement Address </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https://www.youtube.com/watch?v=UF8uR6Z6KLc</a:t>
            </a:r>
            <a:endParaRPr lang="en-US" altLang="en-US">
              <a:cs typeface="Arial" panose="020B0604020202020204" pitchFamily="34" charset="0"/>
            </a:endParaRPr>
          </a:p>
          <a:p>
            <a:r>
              <a:rPr lang="en-US" altLang="en-US">
                <a:ea typeface="ヒラギノ角ゴ Pro W3" pitchFamily="122" charset="-128"/>
              </a:rPr>
              <a:t>15:05 Minutes</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a:extLst>
              <a:ext uri="{FF2B5EF4-FFF2-40B4-BE49-F238E27FC236}">
                <a16:creationId xmlns:a16="http://schemas.microsoft.com/office/drawing/2014/main" id="{C0B8B7EF-4ECB-47F3-8CB4-16859E4DF1A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(5 of 9)</a:t>
            </a:r>
            <a:endParaRPr lang="en-US" altLang="en-US" sz="3200">
              <a:cs typeface="Arial" panose="020B0604020202020204" pitchFamily="34" charset="0"/>
            </a:endParaRPr>
          </a:p>
        </p:txBody>
      </p:sp>
      <p:sp>
        <p:nvSpPr>
          <p:cNvPr id="117762" name="Content Placeholder 2">
            <a:extLst>
              <a:ext uri="{FF2B5EF4-FFF2-40B4-BE49-F238E27FC236}">
                <a16:creationId xmlns:a16="http://schemas.microsoft.com/office/drawing/2014/main" id="{B8474E1F-47A0-4CAB-82BC-07A9072992E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Steve Jobs on Creativity and Innovation</a:t>
            </a:r>
          </a:p>
          <a:p>
            <a:r>
              <a:rPr lang="en-US" altLang="en-US">
                <a:ea typeface="ヒラギノ角ゴ Pro W3" pitchFamily="122" charset="-128"/>
              </a:rPr>
              <a:t>A student made this video as part of an English project.</a:t>
            </a:r>
          </a:p>
          <a:p>
            <a:r>
              <a:rPr lang="en-US" altLang="en-US">
                <a:ea typeface="ヒラギノ角ゴ Pro W3" pitchFamily="122" charset="-128"/>
              </a:rPr>
              <a:t>Links:</a:t>
            </a:r>
          </a:p>
          <a:p>
            <a:pPr lvl="1"/>
            <a:r>
              <a:rPr lang="en-US" altLang="en-US">
                <a:cs typeface="Arial" panose="020B0604020202020204" pitchFamily="34" charset="0"/>
                <a:hlinkClick r:id="rId3"/>
              </a:rPr>
              <a:t>https://www.youtube.com/watch?v=UJYLe7qPNzY</a:t>
            </a:r>
            <a:endParaRPr lang="en-US" altLang="en-US">
              <a:cs typeface="Arial" panose="020B0604020202020204" pitchFamily="34" charset="0"/>
            </a:endParaRPr>
          </a:p>
          <a:p>
            <a:r>
              <a:rPr lang="en-US" altLang="en-US">
                <a:ea typeface="ヒラギノ角ゴ Pro W3" pitchFamily="122" charset="-128"/>
              </a:rPr>
              <a:t>4:44 Minutes</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1">
            <a:extLst>
              <a:ext uri="{FF2B5EF4-FFF2-40B4-BE49-F238E27FC236}">
                <a16:creationId xmlns:a16="http://schemas.microsoft.com/office/drawing/2014/main" id="{E19E53D5-6262-4B53-A698-3361797FC25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(6 of 9)</a:t>
            </a:r>
            <a:endParaRPr lang="en-US" altLang="en-US" sz="3200">
              <a:cs typeface="Arial" panose="020B0604020202020204" pitchFamily="34" charset="0"/>
            </a:endParaRPr>
          </a:p>
        </p:txBody>
      </p:sp>
      <p:sp>
        <p:nvSpPr>
          <p:cNvPr id="119810" name="Content Placeholder 2">
            <a:extLst>
              <a:ext uri="{FF2B5EF4-FFF2-40B4-BE49-F238E27FC236}">
                <a16:creationId xmlns:a16="http://schemas.microsoft.com/office/drawing/2014/main" id="{AEBAA789-E321-49CA-8670-3F57B1AE38D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GE’s V-Scan</a:t>
            </a:r>
          </a:p>
          <a:p>
            <a:r>
              <a:rPr lang="en-US" altLang="en-US">
                <a:ea typeface="ヒラギノ角ゴ Pro W3" pitchFamily="122" charset="-128"/>
              </a:rPr>
              <a:t>Based on Strategy Highlight 7.2</a:t>
            </a:r>
          </a:p>
          <a:p>
            <a:r>
              <a:rPr lang="en-US" altLang="en-US">
                <a:ea typeface="ヒラギノ角ゴ Pro W3" pitchFamily="122" charset="-128"/>
              </a:rPr>
              <a:t>Links:</a:t>
            </a:r>
          </a:p>
          <a:p>
            <a:pPr lvl="1"/>
            <a:r>
              <a:rPr lang="en-US" altLang="en-US">
                <a:cs typeface="Arial" panose="020B0604020202020204" pitchFamily="34" charset="0"/>
                <a:hlinkClick r:id="rId3"/>
              </a:rPr>
              <a:t>https://www.youtube.com/watch?v=LJCLrf_7kYw</a:t>
            </a:r>
            <a:endParaRPr lang="en-US" altLang="en-US">
              <a:cs typeface="Arial" panose="020B0604020202020204" pitchFamily="34" charset="0"/>
            </a:endParaRPr>
          </a:p>
          <a:p>
            <a:r>
              <a:rPr lang="en-US" altLang="en-US">
                <a:ea typeface="ヒラギノ角ゴ Pro W3" pitchFamily="122" charset="-128"/>
              </a:rPr>
              <a:t>2:14 Minutes</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1">
            <a:extLst>
              <a:ext uri="{FF2B5EF4-FFF2-40B4-BE49-F238E27FC236}">
                <a16:creationId xmlns:a16="http://schemas.microsoft.com/office/drawing/2014/main" id="{7C2EAAF2-187F-4AEC-A378-92AF97BFC0F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(7 of 9)</a:t>
            </a:r>
            <a:endParaRPr lang="en-US" altLang="en-US" sz="3200">
              <a:cs typeface="Arial" panose="020B0604020202020204" pitchFamily="34" charset="0"/>
            </a:endParaRPr>
          </a:p>
        </p:txBody>
      </p:sp>
      <p:sp>
        <p:nvSpPr>
          <p:cNvPr id="121858" name="Content Placeholder 2">
            <a:extLst>
              <a:ext uri="{FF2B5EF4-FFF2-40B4-BE49-F238E27FC236}">
                <a16:creationId xmlns:a16="http://schemas.microsoft.com/office/drawing/2014/main" id="{BB6745D9-FA25-47B1-882E-62CEAD1FCE7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Entrepreneurship: Reed Hastings, Founder of Netflix</a:t>
            </a:r>
          </a:p>
          <a:p>
            <a:r>
              <a:rPr lang="en-US" altLang="en-US">
                <a:ea typeface="ヒラギノ角ゴ Pro W3" pitchFamily="122" charset="-128"/>
              </a:rPr>
              <a:t>How to Destroy Your Competition</a:t>
            </a:r>
          </a:p>
          <a:p>
            <a:r>
              <a:rPr lang="en-US" altLang="en-US">
                <a:ea typeface="ヒラギノ角ゴ Pro W3" pitchFamily="122" charset="-128"/>
              </a:rPr>
              <a:t>Links:</a:t>
            </a:r>
          </a:p>
          <a:p>
            <a:pPr lvl="1"/>
            <a:r>
              <a:rPr lang="en-US" altLang="en-US">
                <a:cs typeface="Arial" panose="020B0604020202020204" pitchFamily="34" charset="0"/>
                <a:hlinkClick r:id="rId3"/>
              </a:rPr>
              <a:t>https://www.youtube.com/watch?v=v-5xCfJ7rG4</a:t>
            </a:r>
            <a:endParaRPr lang="en-US" altLang="en-US">
              <a:cs typeface="Arial" panose="020B0604020202020204" pitchFamily="34" charset="0"/>
            </a:endParaRPr>
          </a:p>
          <a:p>
            <a:r>
              <a:rPr lang="en-US" altLang="en-US">
                <a:ea typeface="ヒラギノ角ゴ Pro W3" pitchFamily="122" charset="-128"/>
              </a:rPr>
              <a:t>5:43 Minutes</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1">
            <a:extLst>
              <a:ext uri="{FF2B5EF4-FFF2-40B4-BE49-F238E27FC236}">
                <a16:creationId xmlns:a16="http://schemas.microsoft.com/office/drawing/2014/main" id="{16D78062-4CCC-49DC-98F3-0A0B4462EAD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(8 of 9)</a:t>
            </a:r>
            <a:endParaRPr lang="en-US" altLang="en-US" sz="3200">
              <a:cs typeface="Arial" panose="020B0604020202020204" pitchFamily="34" charset="0"/>
            </a:endParaRPr>
          </a:p>
        </p:txBody>
      </p:sp>
      <p:sp>
        <p:nvSpPr>
          <p:cNvPr id="123906" name="Content Placeholder 2">
            <a:extLst>
              <a:ext uri="{FF2B5EF4-FFF2-40B4-BE49-F238E27FC236}">
                <a16:creationId xmlns:a16="http://schemas.microsoft.com/office/drawing/2014/main" id="{1A27E397-13E4-4C93-B11E-661F23E32D0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Entrepreneurship: Jeff Bezos, Founder of Amazon</a:t>
            </a:r>
          </a:p>
          <a:p>
            <a:r>
              <a:rPr lang="en-US" altLang="en-US">
                <a:ea typeface="ヒラギノ角ゴ Pro W3" pitchFamily="122" charset="-128"/>
              </a:rPr>
              <a:t>Top 10 Rules for Success</a:t>
            </a:r>
          </a:p>
          <a:p>
            <a:r>
              <a:rPr lang="en-US" altLang="en-US">
                <a:ea typeface="ヒラギノ角ゴ Pro W3" pitchFamily="122" charset="-128"/>
              </a:rPr>
              <a:t>Links:</a:t>
            </a:r>
          </a:p>
          <a:p>
            <a:pPr lvl="1"/>
            <a:r>
              <a:rPr lang="en-US" altLang="en-US">
                <a:cs typeface="Arial" panose="020B0604020202020204" pitchFamily="34" charset="0"/>
                <a:hlinkClick r:id="rId3"/>
              </a:rPr>
              <a:t>https://www.youtube.com/watch?v=pAdjNuE6EZQ</a:t>
            </a:r>
            <a:endParaRPr lang="en-US" altLang="en-US">
              <a:cs typeface="Arial" panose="020B0604020202020204" pitchFamily="34" charset="0"/>
            </a:endParaRPr>
          </a:p>
          <a:p>
            <a:r>
              <a:rPr lang="en-US" altLang="en-US">
                <a:ea typeface="ヒラギノ角ゴ Pro W3" pitchFamily="122" charset="-128"/>
              </a:rPr>
              <a:t>8:46 Minutes</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1">
            <a:extLst>
              <a:ext uri="{FF2B5EF4-FFF2-40B4-BE49-F238E27FC236}">
                <a16:creationId xmlns:a16="http://schemas.microsoft.com/office/drawing/2014/main" id="{E81BC4BF-5259-4B6B-B40C-DB8777D81A3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(9 of 9)</a:t>
            </a:r>
            <a:endParaRPr lang="en-US" altLang="en-US" sz="3200">
              <a:cs typeface="Arial" panose="020B0604020202020204" pitchFamily="34" charset="0"/>
            </a:endParaRPr>
          </a:p>
        </p:txBody>
      </p:sp>
      <p:sp>
        <p:nvSpPr>
          <p:cNvPr id="125954" name="Content Placeholder 2">
            <a:extLst>
              <a:ext uri="{FF2B5EF4-FFF2-40B4-BE49-F238E27FC236}">
                <a16:creationId xmlns:a16="http://schemas.microsoft.com/office/drawing/2014/main" id="{1D1EC0E7-D98B-4E15-A257-FF91C81FA53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Entrepreneurship: Elon Musk, Founder of PayPal, Tesla Motors, SpaceX, SolarCity</a:t>
            </a:r>
          </a:p>
          <a:p>
            <a:r>
              <a:rPr lang="en-US" altLang="en-US">
                <a:ea typeface="ヒラギノ角ゴ Pro W3" pitchFamily="122" charset="-128"/>
              </a:rPr>
              <a:t>Top 10 Rules for Success</a:t>
            </a:r>
          </a:p>
          <a:p>
            <a:r>
              <a:rPr lang="en-US" altLang="en-US">
                <a:ea typeface="ヒラギノ角ゴ Pro W3" pitchFamily="122" charset="-128"/>
              </a:rPr>
              <a:t>Links:</a:t>
            </a:r>
          </a:p>
          <a:p>
            <a:pPr lvl="1"/>
            <a:r>
              <a:rPr lang="en-US" altLang="en-US">
                <a:cs typeface="Arial" panose="020B0604020202020204" pitchFamily="34" charset="0"/>
                <a:hlinkClick r:id="rId3"/>
              </a:rPr>
              <a:t>https://www.youtube.com/watch?v=zX7I_Rw8Q0I</a:t>
            </a:r>
            <a:endParaRPr lang="en-US" altLang="en-US">
              <a:cs typeface="Arial" panose="020B0604020202020204" pitchFamily="34" charset="0"/>
            </a:endParaRPr>
          </a:p>
          <a:p>
            <a:r>
              <a:rPr lang="en-US" altLang="en-US">
                <a:ea typeface="ヒラギノ角ゴ Pro W3" pitchFamily="122" charset="-128"/>
              </a:rPr>
              <a:t>6:31 Minutes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78850" name="Title 1">
            <a:extLst>
              <a:ext uri="{FF2B5EF4-FFF2-40B4-BE49-F238E27FC236}">
                <a16:creationId xmlns:a16="http://schemas.microsoft.com/office/drawing/2014/main" id="{17891E5D-AF1A-4732-A818-35A909B3DE7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Chapter Case 7: Netflix</a:t>
            </a:r>
            <a:r>
              <a:rPr lang="en-US" altLang="en-US" sz="2900">
                <a:cs typeface="Arial" panose="020B0604020202020204" pitchFamily="34" charset="0"/>
              </a:rPr>
              <a:t> </a:t>
            </a:r>
            <a:r>
              <a:rPr lang="en-US" altLang="en-US" sz="1800">
                <a:cs typeface="Arial" panose="020B0604020202020204" pitchFamily="34" charset="0"/>
              </a:rPr>
              <a:t>(2 of 2)</a:t>
            </a:r>
            <a:endParaRPr lang="en-US" altLang="en-US" sz="2900">
              <a:cs typeface="Arial" panose="020B0604020202020204" pitchFamily="34" charset="0"/>
            </a:endParaRPr>
          </a:p>
        </p:txBody>
      </p:sp>
      <p:sp>
        <p:nvSpPr>
          <p:cNvPr id="78851" name="Content Placeholder 2">
            <a:extLst>
              <a:ext uri="{FF2B5EF4-FFF2-40B4-BE49-F238E27FC236}">
                <a16:creationId xmlns:a16="http://schemas.microsoft.com/office/drawing/2014/main" id="{1E2AA3BE-779A-4F5E-BAEB-1916E5AC51F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a:ea typeface="ヒラギノ角ゴ Pro W3" pitchFamily="122" charset="-128"/>
              </a:rPr>
              <a:t>Netflix began streaming content online.</a:t>
            </a:r>
          </a:p>
          <a:p>
            <a:pPr lvl="1" eaLnBrk="1" hangingPunct="1">
              <a:spcBef>
                <a:spcPct val="0"/>
              </a:spcBef>
              <a:spcAft>
                <a:spcPts val="600"/>
              </a:spcAft>
            </a:pPr>
            <a:r>
              <a:rPr lang="en-US" altLang="en-US">
                <a:cs typeface="Arial" panose="020B0604020202020204" pitchFamily="34" charset="0"/>
              </a:rPr>
              <a:t>Adjusted quickly to consumer preferences</a:t>
            </a:r>
          </a:p>
          <a:p>
            <a:pPr lvl="1" eaLnBrk="1" hangingPunct="1">
              <a:spcBef>
                <a:spcPct val="0"/>
              </a:spcBef>
              <a:spcAft>
                <a:spcPts val="600"/>
              </a:spcAft>
            </a:pPr>
            <a:r>
              <a:rPr lang="en-US" altLang="en-US">
                <a:cs typeface="Arial" panose="020B0604020202020204" pitchFamily="34" charset="0"/>
              </a:rPr>
              <a:t>Streaming available on many types of devices</a:t>
            </a:r>
          </a:p>
          <a:p>
            <a:pPr lvl="1" eaLnBrk="1" hangingPunct="1">
              <a:spcBef>
                <a:spcPct val="0"/>
              </a:spcBef>
              <a:spcAft>
                <a:spcPts val="600"/>
              </a:spcAft>
            </a:pPr>
            <a:r>
              <a:rPr lang="en-US" altLang="en-US">
                <a:cs typeface="Arial" panose="020B0604020202020204" pitchFamily="34" charset="0"/>
              </a:rPr>
              <a:t>Broadcast networks began to take notice</a:t>
            </a:r>
          </a:p>
          <a:p>
            <a:pPr eaLnBrk="1" hangingPunct="1">
              <a:spcBef>
                <a:spcPct val="0"/>
              </a:spcBef>
              <a:spcAft>
                <a:spcPts val="600"/>
              </a:spcAft>
            </a:pPr>
            <a:r>
              <a:rPr lang="en-US" altLang="en-US">
                <a:ea typeface="ヒラギノ角ゴ Pro W3" pitchFamily="122" charset="-128"/>
              </a:rPr>
              <a:t>Netflix began creating their own content.</a:t>
            </a:r>
          </a:p>
          <a:p>
            <a:pPr lvl="1" eaLnBrk="1" hangingPunct="1">
              <a:spcBef>
                <a:spcPct val="0"/>
              </a:spcBef>
              <a:spcAft>
                <a:spcPts val="600"/>
              </a:spcAft>
            </a:pPr>
            <a:r>
              <a:rPr lang="en-US" altLang="en-US">
                <a:cs typeface="Arial" panose="020B0604020202020204" pitchFamily="34" charset="0"/>
              </a:rPr>
              <a:t>Achieved huge success</a:t>
            </a:r>
          </a:p>
          <a:p>
            <a:pPr lvl="2" eaLnBrk="1" hangingPunct="1">
              <a:spcBef>
                <a:spcPct val="0"/>
              </a:spcBef>
              <a:spcAft>
                <a:spcPts val="600"/>
              </a:spcAft>
            </a:pPr>
            <a:r>
              <a:rPr lang="en-US" altLang="en-US">
                <a:cs typeface="Arial" panose="020B0604020202020204" pitchFamily="34" charset="0"/>
              </a:rPr>
              <a:t>Emmys and Golden Globe awards</a:t>
            </a:r>
          </a:p>
          <a:p>
            <a:pPr eaLnBrk="1" hangingPunct="1">
              <a:spcBef>
                <a:spcPct val="0"/>
              </a:spcBef>
              <a:spcAft>
                <a:spcPts val="600"/>
              </a:spcAft>
            </a:pPr>
            <a:r>
              <a:rPr lang="en-US" altLang="en-US">
                <a:ea typeface="ヒラギノ角ゴ Pro W3" pitchFamily="122" charset="-128"/>
              </a:rPr>
              <a:t>Netflix has achieved huge success.</a:t>
            </a:r>
          </a:p>
          <a:p>
            <a:pPr lvl="1" eaLnBrk="1" hangingPunct="1">
              <a:spcBef>
                <a:spcPct val="0"/>
              </a:spcBef>
              <a:spcAft>
                <a:spcPts val="600"/>
              </a:spcAft>
            </a:pPr>
            <a:r>
              <a:rPr lang="en-US" altLang="en-US">
                <a:cs typeface="Arial" panose="020B0604020202020204" pitchFamily="34" charset="0"/>
              </a:rPr>
              <a:t>60 million subscribers</a:t>
            </a:r>
          </a:p>
          <a:p>
            <a:pPr lvl="1" eaLnBrk="1" hangingPunct="1">
              <a:spcBef>
                <a:spcPct val="0"/>
              </a:spcBef>
              <a:spcAft>
                <a:spcPts val="600"/>
              </a:spcAft>
            </a:pPr>
            <a:r>
              <a:rPr lang="en-US" altLang="en-US">
                <a:cs typeface="Arial" panose="020B0604020202020204" pitchFamily="34" charset="0"/>
              </a:rPr>
              <a:t>Stock appreciated by 4,100%</a:t>
            </a:r>
            <a:endParaRPr lang="en-US" altLang="en-US">
              <a:ea typeface="ヒラギノ角ゴ Pro W3" pitchFamily="122" charset="-128"/>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80898" name="Title 1">
            <a:extLst>
              <a:ext uri="{FF2B5EF4-FFF2-40B4-BE49-F238E27FC236}">
                <a16:creationId xmlns:a16="http://schemas.microsoft.com/office/drawing/2014/main" id="{4664393E-08E0-4134-B21D-EDC31C71E6A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Chapter Case 7: Consider This… </a:t>
            </a:r>
            <a:r>
              <a:rPr lang="en-US" altLang="en-US" sz="2000">
                <a:ea typeface="ヒラギノ角ゴ Pro W3" pitchFamily="122" charset="-128"/>
              </a:rPr>
              <a:t>(1 of 2)</a:t>
            </a:r>
          </a:p>
        </p:txBody>
      </p:sp>
      <p:sp>
        <p:nvSpPr>
          <p:cNvPr id="80899" name="Content Placeholder 2">
            <a:extLst>
              <a:ext uri="{FF2B5EF4-FFF2-40B4-BE49-F238E27FC236}">
                <a16:creationId xmlns:a16="http://schemas.microsoft.com/office/drawing/2014/main" id="{C9010113-30CD-4E15-855C-61D91051E62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Netflix reshaped the TV Industry:</a:t>
            </a:r>
          </a:p>
          <a:p>
            <a:pPr lvl="1" eaLnBrk="1" hangingPunct="1"/>
            <a:r>
              <a:rPr lang="en-US" altLang="en-US">
                <a:cs typeface="Arial" panose="020B0604020202020204" pitchFamily="34" charset="0"/>
              </a:rPr>
              <a:t>Delivery: online streaming</a:t>
            </a:r>
          </a:p>
          <a:p>
            <a:pPr lvl="1" eaLnBrk="1" hangingPunct="1"/>
            <a:r>
              <a:rPr lang="en-US" altLang="en-US">
                <a:cs typeface="Arial" panose="020B0604020202020204" pitchFamily="34" charset="0"/>
              </a:rPr>
              <a:t>Access: episodes can be viewed on-demand</a:t>
            </a:r>
          </a:p>
          <a:p>
            <a:pPr lvl="1" eaLnBrk="1" hangingPunct="1"/>
            <a:r>
              <a:rPr lang="en-US" altLang="en-US">
                <a:cs typeface="Arial" panose="020B0604020202020204" pitchFamily="34" charset="0"/>
              </a:rPr>
              <a:t>Management: programming developed based on algorithms</a:t>
            </a:r>
          </a:p>
          <a:p>
            <a:pPr eaLnBrk="1" hangingPunct="1"/>
            <a:r>
              <a:rPr lang="en-US" altLang="en-US">
                <a:ea typeface="ヒラギノ角ゴ Pro W3" pitchFamily="122" charset="-128"/>
              </a:rPr>
              <a:t>Challenges:</a:t>
            </a:r>
          </a:p>
          <a:p>
            <a:pPr lvl="1" eaLnBrk="1" hangingPunct="1"/>
            <a:r>
              <a:rPr lang="en-US" altLang="en-US">
                <a:cs typeface="Arial" panose="020B0604020202020204" pitchFamily="34" charset="0"/>
              </a:rPr>
              <a:t>How to ensure viewing is uninterrupted (buffering)</a:t>
            </a:r>
          </a:p>
          <a:p>
            <a:pPr lvl="1" eaLnBrk="1" hangingPunct="1"/>
            <a:r>
              <a:rPr lang="en-US" altLang="en-US">
                <a:cs typeface="Arial" panose="020B0604020202020204" pitchFamily="34" charset="0"/>
              </a:rPr>
              <a:t>Available titles + broadband limitations hinder growth</a:t>
            </a:r>
            <a:endParaRPr lang="en-US" altLang="en-US">
              <a:ea typeface="ヒラギノ角ゴ Pro W3" pitchFamily="122" charset="-128"/>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BDDCF82B-C89E-4229-A562-CFE37A1DDFA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Chapter Case 7: Consider This…</a:t>
            </a:r>
            <a:r>
              <a:rPr lang="en-US" altLang="en-US" sz="3200">
                <a:ea typeface="ヒラギノ角ゴ Pro W3" pitchFamily="122" charset="-128"/>
              </a:rPr>
              <a:t> </a:t>
            </a:r>
            <a:r>
              <a:rPr lang="en-US" altLang="en-US" sz="2000">
                <a:ea typeface="ヒラギノ角ゴ Pro W3" pitchFamily="122" charset="-128"/>
              </a:rPr>
              <a:t>(2 of 2)</a:t>
            </a:r>
            <a:endParaRPr lang="en-US" altLang="en-US" sz="3200">
              <a:ea typeface="ヒラギノ角ゴ Pro W3" pitchFamily="122" charset="-128"/>
            </a:endParaRPr>
          </a:p>
        </p:txBody>
      </p:sp>
      <p:sp>
        <p:nvSpPr>
          <p:cNvPr id="81923" name="Content Placeholder 2">
            <a:extLst>
              <a:ext uri="{FF2B5EF4-FFF2-40B4-BE49-F238E27FC236}">
                <a16:creationId xmlns:a16="http://schemas.microsoft.com/office/drawing/2014/main" id="{BA86935E-75A6-46D7-ADB9-CBB105D030A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Does paying providers (Comcast) to ensure seamless access:</a:t>
            </a:r>
          </a:p>
          <a:p>
            <a:pPr lvl="1" eaLnBrk="1" hangingPunct="1"/>
            <a:r>
              <a:rPr lang="en-US" altLang="en-US">
                <a:cs typeface="Arial" panose="020B0604020202020204" pitchFamily="34" charset="0"/>
              </a:rPr>
              <a:t>Violate net neutrality? Are you for or against this?</a:t>
            </a:r>
          </a:p>
          <a:p>
            <a:pPr lvl="1" eaLnBrk="1" hangingPunct="1"/>
            <a:r>
              <a:rPr lang="en-US" altLang="en-US">
                <a:cs typeface="Arial" panose="020B0604020202020204" pitchFamily="34" charset="0"/>
              </a:rPr>
              <a:t>Are broadband providers incentivized to align with Netflix?</a:t>
            </a:r>
          </a:p>
          <a:p>
            <a:pPr eaLnBrk="1" hangingPunct="1"/>
            <a:r>
              <a:rPr lang="en-US" altLang="en-US">
                <a:ea typeface="ヒラギノ角ゴ Pro W3" pitchFamily="122" charset="-128"/>
              </a:rPr>
              <a:t>What other services can Netflix offer to increase U.S. demand?</a:t>
            </a:r>
          </a:p>
          <a:p>
            <a:pPr eaLnBrk="1" hangingPunct="1"/>
            <a:r>
              <a:rPr lang="en-US" altLang="en-US">
                <a:ea typeface="ヒラギノ角ゴ Pro W3" pitchFamily="122" charset="-128"/>
              </a:rPr>
              <a:t>What challenges does Netflix face outside of the U.S.?</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a:extLst>
              <a:ext uri="{FF2B5EF4-FFF2-40B4-BE49-F238E27FC236}">
                <a16:creationId xmlns:a16="http://schemas.microsoft.com/office/drawing/2014/main" id="{1C4FC52C-72B3-44EF-9514-20747F340AE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Strategy Highlights</a:t>
            </a:r>
          </a:p>
        </p:txBody>
      </p:sp>
      <p:sp>
        <p:nvSpPr>
          <p:cNvPr id="82946" name="Text Placeholder 2">
            <a:extLst>
              <a:ext uri="{FF2B5EF4-FFF2-40B4-BE49-F238E27FC236}">
                <a16:creationId xmlns:a16="http://schemas.microsoft.com/office/drawing/2014/main" id="{E77183F8-4E7D-448B-8162-A3CCE6E3A24B}"/>
              </a:ext>
            </a:extLst>
          </p:cNvPr>
          <p:cNvSpPr>
            <a:spLocks noGrp="1"/>
          </p:cNvSpPr>
          <p:nvPr>
            <p:ph type="body" sz="quarter" idx="16"/>
          </p:nvPr>
        </p:nvSpPr>
        <p:spPr bwMode="auto">
          <a:xfrm>
            <a:off x="3886200" y="6553200"/>
            <a:ext cx="1371600" cy="100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endParaRPr lang="en-US" altLang="en-US"/>
          </a:p>
        </p:txBody>
      </p:sp>
      <p:sp>
        <p:nvSpPr>
          <p:cNvPr id="82947" name="Text Placeholder 1">
            <a:extLst>
              <a:ext uri="{FF2B5EF4-FFF2-40B4-BE49-F238E27FC236}">
                <a16:creationId xmlns:a16="http://schemas.microsoft.com/office/drawing/2014/main" id="{9C143DBC-9A26-447E-9C1F-F2BA2A4EC7EC}"/>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endParaRPr lang="en-US" alt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83970" name="Title 1">
            <a:extLst>
              <a:ext uri="{FF2B5EF4-FFF2-40B4-BE49-F238E27FC236}">
                <a16:creationId xmlns:a16="http://schemas.microsoft.com/office/drawing/2014/main" id="{30EE0D03-0F5F-43A7-B215-0B1804C04EA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Strategy Highlight 7.1: Standards Battle</a:t>
            </a:r>
          </a:p>
        </p:txBody>
      </p:sp>
      <p:sp>
        <p:nvSpPr>
          <p:cNvPr id="83971" name="Content Placeholder 2">
            <a:extLst>
              <a:ext uri="{FF2B5EF4-FFF2-40B4-BE49-F238E27FC236}">
                <a16:creationId xmlns:a16="http://schemas.microsoft.com/office/drawing/2014/main" id="{84D21F02-C3CA-4DF3-9D4F-09F94DBD5A6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a:t>Nissan Chairman believes hybrids are temporary: electric motor cars are our future</a:t>
            </a:r>
          </a:p>
          <a:p>
            <a:pPr>
              <a:spcBef>
                <a:spcPct val="0"/>
              </a:spcBef>
              <a:spcAft>
                <a:spcPts val="600"/>
              </a:spcAft>
            </a:pPr>
            <a:r>
              <a:rPr lang="en-US" altLang="en-US"/>
              <a:t>Current limitations of electric vehicle adoption:</a:t>
            </a:r>
          </a:p>
          <a:p>
            <a:pPr lvl="1">
              <a:spcBef>
                <a:spcPct val="0"/>
              </a:spcBef>
              <a:spcAft>
                <a:spcPts val="600"/>
              </a:spcAft>
              <a:buFont typeface="Arial" panose="020B0604020202020204" pitchFamily="34" charset="0"/>
              <a:buChar char="•"/>
            </a:pPr>
            <a:r>
              <a:rPr lang="en-US" altLang="en-US"/>
              <a:t>Lack of recharging infrastructure</a:t>
            </a:r>
          </a:p>
          <a:p>
            <a:pPr lvl="1">
              <a:spcBef>
                <a:spcPct val="0"/>
              </a:spcBef>
              <a:spcAft>
                <a:spcPts val="600"/>
              </a:spcAft>
              <a:buFont typeface="Arial" panose="020B0604020202020204" pitchFamily="34" charset="0"/>
              <a:buChar char="•"/>
            </a:pPr>
            <a:r>
              <a:rPr lang="en-US" altLang="en-US"/>
              <a:t>200-250 mile ‘range anxiety’</a:t>
            </a:r>
          </a:p>
          <a:p>
            <a:pPr>
              <a:spcBef>
                <a:spcPct val="0"/>
              </a:spcBef>
              <a:spcAft>
                <a:spcPts val="600"/>
              </a:spcAft>
            </a:pPr>
            <a:r>
              <a:rPr lang="en-US" altLang="en-US"/>
              <a:t>Betting on electric: Nissan and Volvo</a:t>
            </a:r>
          </a:p>
          <a:p>
            <a:pPr>
              <a:spcBef>
                <a:spcPct val="0"/>
              </a:spcBef>
              <a:spcAft>
                <a:spcPts val="600"/>
              </a:spcAft>
            </a:pPr>
            <a:r>
              <a:rPr lang="en-US" altLang="en-US"/>
              <a:t>Betting on hybrids: Toyota</a:t>
            </a:r>
          </a:p>
          <a:p>
            <a:pPr>
              <a:spcBef>
                <a:spcPct val="0"/>
              </a:spcBef>
              <a:spcAft>
                <a:spcPts val="600"/>
              </a:spcAft>
            </a:pPr>
            <a:r>
              <a:rPr lang="en-US" altLang="en-US"/>
              <a:t>Betting on hydrogen fuel cells: Honda and BMW</a:t>
            </a:r>
          </a:p>
          <a:p>
            <a:pPr>
              <a:spcBef>
                <a:spcPct val="0"/>
              </a:spcBef>
              <a:spcAft>
                <a:spcPts val="600"/>
              </a:spcAft>
            </a:pPr>
            <a:endParaRPr lang="en-US" alt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A8B9934A-A3BC-45D7-A24D-7277DEBFA04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Strategy Highlight 7.2: GE</a:t>
            </a:r>
          </a:p>
        </p:txBody>
      </p:sp>
      <p:sp>
        <p:nvSpPr>
          <p:cNvPr id="84995" name="Content Placeholder 2">
            <a:extLst>
              <a:ext uri="{FF2B5EF4-FFF2-40B4-BE49-F238E27FC236}">
                <a16:creationId xmlns:a16="http://schemas.microsoft.com/office/drawing/2014/main" id="{61F212D2-F25D-4B6F-A8DF-3226548EC63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GE’</a:t>
            </a:r>
            <a:r>
              <a:rPr lang="en-US" altLang="ja-JP">
                <a:ea typeface="ヒラギノ角ゴ Pro W3" pitchFamily="122" charset="-128"/>
              </a:rPr>
              <a:t>s Innovation Mantra: Disrupt Yourself!</a:t>
            </a:r>
          </a:p>
          <a:p>
            <a:r>
              <a:rPr lang="en-US" altLang="en-US">
                <a:ea typeface="ヒラギノ角ゴ Pro W3" pitchFamily="122" charset="-128"/>
              </a:rPr>
              <a:t>Typical high end ultrasound machine: $250,000</a:t>
            </a:r>
          </a:p>
          <a:p>
            <a:r>
              <a:rPr lang="en-US" altLang="en-US">
                <a:ea typeface="ヒラギノ角ゴ Pro W3" pitchFamily="122" charset="-128"/>
              </a:rPr>
              <a:t>GE first developed a $30,000 device</a:t>
            </a:r>
          </a:p>
          <a:p>
            <a:r>
              <a:rPr lang="en-US" altLang="en-US">
                <a:ea typeface="ヒラギノ角ゴ Pro W3" pitchFamily="122" charset="-128"/>
              </a:rPr>
              <a:t>GE then developed a $5,000 device</a:t>
            </a:r>
          </a:p>
          <a:p>
            <a:pPr lvl="1"/>
            <a:r>
              <a:rPr lang="en-US" altLang="en-US">
                <a:cs typeface="Arial" panose="020B0604020202020204" pitchFamily="34" charset="0"/>
              </a:rPr>
              <a:t>Called the Vscan</a:t>
            </a:r>
          </a:p>
          <a:p>
            <a:pPr lvl="1"/>
            <a:r>
              <a:rPr lang="en-US" altLang="en-US">
                <a:cs typeface="Arial" panose="020B0604020202020204" pitchFamily="34" charset="0"/>
              </a:rPr>
              <a:t>It</a:t>
            </a:r>
            <a:r>
              <a:rPr lang="en-US" altLang="en-US">
                <a:ea typeface="MS PGothic" panose="020B0600070205080204" pitchFamily="34" charset="-128"/>
              </a:rPr>
              <a:t>’</a:t>
            </a:r>
            <a:r>
              <a:rPr lang="en-US" altLang="ja-JP"/>
              <a:t>s a cross between an iPod and a flip phone</a:t>
            </a:r>
          </a:p>
          <a:p>
            <a:pPr lvl="1"/>
            <a:r>
              <a:rPr lang="en-US" altLang="en-US">
                <a:cs typeface="Arial" panose="020B0604020202020204" pitchFamily="34" charset="0"/>
              </a:rPr>
              <a:t>Doctors can hang it around their neck</a:t>
            </a:r>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17141</TotalTime>
  <Words>1408</Words>
  <Application>Microsoft Macintosh PowerPoint</Application>
  <PresentationFormat>On-screen Show (4:3)</PresentationFormat>
  <Paragraphs>249</Paragraphs>
  <Slides>36</Slides>
  <Notes>17</Notes>
  <HiddenSlides>0</HiddenSlides>
  <MMClips>0</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36</vt:i4>
      </vt:variant>
    </vt:vector>
  </HeadingPairs>
  <TitlesOfParts>
    <vt:vector size="51" baseType="lpstr">
      <vt:lpstr>ＭＳ Ｐゴシック</vt:lpstr>
      <vt:lpstr>ＭＳ Ｐゴシック</vt:lpstr>
      <vt:lpstr>ヒラギノ角ゴ Pro W3</vt: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2_Plain BODY/MAIN CONTENT</vt:lpstr>
      <vt:lpstr>PowerPoint Presentation</vt:lpstr>
      <vt:lpstr>Chapter Case: Netflix</vt:lpstr>
      <vt:lpstr>Chapter Case 7: Netflix (1 of 2)</vt:lpstr>
      <vt:lpstr>Chapter Case 7: Netflix (2 of 2)</vt:lpstr>
      <vt:lpstr>Chapter Case 7: Consider This… (1 of 2)</vt:lpstr>
      <vt:lpstr>Chapter Case 7: Consider This… (2 of 2)</vt:lpstr>
      <vt:lpstr>Strategy Highlights</vt:lpstr>
      <vt:lpstr>Strategy Highlight 7.1: Standards Battle</vt:lpstr>
      <vt:lpstr>Strategy Highlight 7.2: GE</vt:lpstr>
      <vt:lpstr>Implications for Strategic Leaders</vt:lpstr>
      <vt:lpstr>Innovation Drives Competition</vt:lpstr>
      <vt:lpstr>To Overcome the Chasm, You Must</vt:lpstr>
      <vt:lpstr>From Pipeline to Platform Business Model</vt:lpstr>
      <vt:lpstr>Exercises</vt:lpstr>
      <vt:lpstr>Do You Want to Be an Entrepreneur? (1 of 2)</vt:lpstr>
      <vt:lpstr>Do You Want to Be an Entrepreneur? (2 of 2)</vt:lpstr>
      <vt:lpstr>Small Group Exercise #1</vt:lpstr>
      <vt:lpstr>Small Group Exercise #2</vt:lpstr>
      <vt:lpstr>Chapter Summary</vt:lpstr>
      <vt:lpstr>Take Away Concepts (1 of 6)</vt:lpstr>
      <vt:lpstr>Take Away Concepts (2 of 6)</vt:lpstr>
      <vt:lpstr>Take Away Concepts (3 of 6)</vt:lpstr>
      <vt:lpstr>Take Away Concepts (4 of 6)</vt:lpstr>
      <vt:lpstr>Take Away Concepts (5 of 6)</vt:lpstr>
      <vt:lpstr>Take Away Concepts (6 of 6)</vt:lpstr>
      <vt:lpstr>Key Terms</vt:lpstr>
      <vt:lpstr>Strategy Smart Videos</vt:lpstr>
      <vt:lpstr>Strategy Smart Videos (1 of 9)</vt:lpstr>
      <vt:lpstr>Strategy Smart Videos (2 of 9)</vt:lpstr>
      <vt:lpstr>Strategy Smart Videos (3 of 9)</vt:lpstr>
      <vt:lpstr>Strategy Smart Videos (4 of 9)</vt:lpstr>
      <vt:lpstr>Strategy Smart Videos (5 of 9)</vt:lpstr>
      <vt:lpstr>Strategy Smart Videos (6 of 9)</vt:lpstr>
      <vt:lpstr>Strategy Smart Videos (7 of 9)</vt:lpstr>
      <vt:lpstr>Strategy Smart Videos (8 of 9)</vt:lpstr>
      <vt:lpstr>Strategy Smart Videos (9 of 9)</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Business Strategy: Innovation and Entrepreneurship</dc:title>
  <dc:subject>Chapter 07</dc:subject>
  <dc:creator>McGraw Hill Education</dc:creator>
  <cp:lastModifiedBy>Teresa Ward</cp:lastModifiedBy>
  <cp:revision>387</cp:revision>
  <dcterms:created xsi:type="dcterms:W3CDTF">2015-09-24T21:11:41Z</dcterms:created>
  <dcterms:modified xsi:type="dcterms:W3CDTF">2018-03-19T21:21:00Z</dcterms:modified>
</cp:coreProperties>
</file>