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 id="2147483988" r:id="rId2"/>
    <p:sldMasterId id="2147483996" r:id="rId3"/>
    <p:sldMasterId id="2147484006" r:id="rId4"/>
    <p:sldMasterId id="2147484016" r:id="rId5"/>
    <p:sldMasterId id="2147484024" r:id="rId6"/>
    <p:sldMasterId id="2147484858" r:id="rId7"/>
  </p:sldMasterIdLst>
  <p:notesMasterIdLst>
    <p:notesMasterId r:id="rId41"/>
  </p:notesMasterIdLst>
  <p:handoutMasterIdLst>
    <p:handoutMasterId r:id="rId42"/>
  </p:handoutMasterIdLst>
  <p:sldIdLst>
    <p:sldId id="597" r:id="rId8"/>
    <p:sldId id="609" r:id="rId9"/>
    <p:sldId id="652" r:id="rId10"/>
    <p:sldId id="653" r:id="rId11"/>
    <p:sldId id="650" r:id="rId12"/>
    <p:sldId id="651" r:id="rId13"/>
    <p:sldId id="614" r:id="rId14"/>
    <p:sldId id="654" r:id="rId15"/>
    <p:sldId id="655" r:id="rId16"/>
    <p:sldId id="656" r:id="rId17"/>
    <p:sldId id="657" r:id="rId18"/>
    <p:sldId id="606" r:id="rId19"/>
    <p:sldId id="638" r:id="rId20"/>
    <p:sldId id="639" r:id="rId21"/>
    <p:sldId id="618" r:id="rId22"/>
    <p:sldId id="640" r:id="rId23"/>
    <p:sldId id="641" r:id="rId24"/>
    <p:sldId id="642" r:id="rId25"/>
    <p:sldId id="643" r:id="rId26"/>
    <p:sldId id="598" r:id="rId27"/>
    <p:sldId id="631" r:id="rId28"/>
    <p:sldId id="632" r:id="rId29"/>
    <p:sldId id="633" r:id="rId30"/>
    <p:sldId id="634" r:id="rId31"/>
    <p:sldId id="635" r:id="rId32"/>
    <p:sldId id="636" r:id="rId33"/>
    <p:sldId id="637" r:id="rId34"/>
    <p:sldId id="622" r:id="rId35"/>
    <p:sldId id="644" r:id="rId36"/>
    <p:sldId id="648" r:id="rId37"/>
    <p:sldId id="649" r:id="rId38"/>
    <p:sldId id="658" r:id="rId39"/>
    <p:sldId id="659" r:id="rId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6D5C"/>
    <a:srgbClr val="DDEEFF"/>
    <a:srgbClr val="BDBCA7"/>
    <a:srgbClr val="F6DB8E"/>
    <a:srgbClr val="749BCA"/>
    <a:srgbClr val="F2CD64"/>
    <a:srgbClr val="D25D4A"/>
    <a:srgbClr val="E1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8" autoAdjust="0"/>
    <p:restoredTop sz="96245" autoAdjust="0"/>
  </p:normalViewPr>
  <p:slideViewPr>
    <p:cSldViewPr>
      <p:cViewPr varScale="1">
        <p:scale>
          <a:sx n="108" d="100"/>
          <a:sy n="108" d="100"/>
        </p:scale>
        <p:origin x="664" y="184"/>
      </p:cViewPr>
      <p:guideLst>
        <p:guide orient="horz" pos="2160"/>
        <p:guide pos="2880"/>
      </p:guideLst>
    </p:cSldViewPr>
  </p:slideViewPr>
  <p:outlineViewPr>
    <p:cViewPr>
      <p:scale>
        <a:sx n="33" d="100"/>
        <a:sy n="33" d="100"/>
      </p:scale>
      <p:origin x="0" y="-2800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2" d="100"/>
          <a:sy n="82" d="100"/>
        </p:scale>
        <p:origin x="282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05969C4-8C36-48D1-B59C-3BBC4182A08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78D1B1F7-060B-4293-A1FD-E9790CD48FF1}"/>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panose="020B0604020202020204" pitchFamily="34" charset="0"/>
              </a:defRPr>
            </a:lvl1pPr>
          </a:lstStyle>
          <a:p>
            <a:pPr>
              <a:defRPr/>
            </a:pPr>
            <a:fld id="{E4CA44CF-FC8A-4AB5-BE7C-57394655F929}"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6AD48989-B1D9-4026-904D-8D1DC55B2C59}"/>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DDD39D12-C541-4ADE-AF12-F5A39F1B85C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panose="020B0604020202020204" pitchFamily="34" charset="0"/>
              </a:defRPr>
            </a:lvl1pPr>
          </a:lstStyle>
          <a:p>
            <a:pPr>
              <a:defRPr/>
            </a:pPr>
            <a:fld id="{92F2EFD2-D40B-4BA2-A223-66E750ADE2B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7B0493B-1D00-4B49-9D48-74869F2D7CF2}"/>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6A661DF7-74B6-4FED-B800-6C3975212934}"/>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fld id="{9A92F35C-E95D-4916-B54C-FF5A3749B3A3}"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28AA2C73-C771-4226-95B2-C91535C8207E}"/>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76E39A25-BDEC-4329-969F-CF70BC2932E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DC75347-A14A-4854-AE99-FAA2C82B4FD3}"/>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017E2A9D-D904-41E0-97C8-F8A3BAE662F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16286792-D2F9-4AEB-A4D1-6C764FAEE281}"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56F9902D-2322-437D-B1ED-B6492F9BEE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4F214793-CB4A-4326-909A-DDB8FE4BCB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cs typeface="Arial" panose="020B0604020202020204" pitchFamily="34" charset="0"/>
              </a:rPr>
              <a:t>Be sure to see the NEW integrated Teacher’s Resource</a:t>
            </a:r>
            <a:r>
              <a:rPr lang="en-US" altLang="ja-JP" dirty="0">
                <a:ea typeface="ヒラギノ角ゴ Pro W3" pitchFamily="122" charset="-128"/>
                <a:cs typeface="Arial" panose="020B0604020202020204" pitchFamily="34" charset="0"/>
              </a:rPr>
              <a:t> Manual located in the Connect Library under Instructor’s Resources.</a:t>
            </a:r>
          </a:p>
          <a:p>
            <a:endParaRPr lang="en-US" altLang="en-US" dirty="0">
              <a:ea typeface="ヒラギノ角ゴ Pro W3" pitchFamily="122" charset="-128"/>
              <a:cs typeface="Arial" panose="020B0604020202020204" pitchFamily="34" charset="0"/>
            </a:endParaRPr>
          </a:p>
        </p:txBody>
      </p:sp>
      <p:sp>
        <p:nvSpPr>
          <p:cNvPr id="71684" name="Slide Number Placeholder 3">
            <a:extLst>
              <a:ext uri="{FF2B5EF4-FFF2-40B4-BE49-F238E27FC236}">
                <a16:creationId xmlns:a16="http://schemas.microsoft.com/office/drawing/2014/main" id="{A51BC972-8FC5-466E-A80A-A659C873A6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3C55739-B221-4CF7-8A49-6E1DE6346691}" type="slidenum">
              <a:rPr lang="en-US" altLang="en-US" smtClean="0">
                <a:solidFill>
                  <a:srgbClr val="000000"/>
                </a:solidFill>
                <a:latin typeface="Arial" panose="020B0604020202020204" pitchFamily="34" charset="0"/>
              </a:rPr>
              <a:pPr/>
              <a:t>1</a:t>
            </a:fld>
            <a:endParaRPr lang="en-US" altLang="en-US" dirty="0">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10</a:t>
            </a:fld>
            <a:endParaRPr lang="en-US" altLang="en-US" dirty="0"/>
          </a:p>
        </p:txBody>
      </p:sp>
    </p:spTree>
    <p:extLst>
      <p:ext uri="{BB962C8B-B14F-4D97-AF65-F5344CB8AC3E}">
        <p14:creationId xmlns:p14="http://schemas.microsoft.com/office/powerpoint/2010/main" val="2504838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11</a:t>
            </a:fld>
            <a:endParaRPr lang="en-US" altLang="en-US" dirty="0"/>
          </a:p>
        </p:txBody>
      </p:sp>
    </p:spTree>
    <p:extLst>
      <p:ext uri="{BB962C8B-B14F-4D97-AF65-F5344CB8AC3E}">
        <p14:creationId xmlns:p14="http://schemas.microsoft.com/office/powerpoint/2010/main" val="1400843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12</a:t>
            </a:fld>
            <a:endParaRPr lang="en-US" altLang="en-US" dirty="0"/>
          </a:p>
        </p:txBody>
      </p:sp>
    </p:spTree>
    <p:extLst>
      <p:ext uri="{BB962C8B-B14F-4D97-AF65-F5344CB8AC3E}">
        <p14:creationId xmlns:p14="http://schemas.microsoft.com/office/powerpoint/2010/main" val="2843121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54B7645D-5CB7-475F-BCCE-D7EB60529E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0376E1DA-F1C4-482C-A586-76A705E063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When well-formulated and implemented, a firm’s business strategy enhances a firm’s chances of obtaining superior performance. Strategic positioning requires making important trade-offs (think Walmart versus J. Crew in clothing).</a:t>
            </a:r>
          </a:p>
        </p:txBody>
      </p:sp>
      <p:sp>
        <p:nvSpPr>
          <p:cNvPr id="87044" name="Slide Number Placeholder 3">
            <a:extLst>
              <a:ext uri="{FF2B5EF4-FFF2-40B4-BE49-F238E27FC236}">
                <a16:creationId xmlns:a16="http://schemas.microsoft.com/office/drawing/2014/main" id="{4A4A1859-EC07-4249-BF1A-E48A87E320F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6E5C4CC-B4DB-42D9-A187-D409AE5326ED}" type="slidenum">
              <a:rPr lang="en-US" altLang="en-US" smtClean="0"/>
              <a:pPr/>
              <a:t>13</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E14923B2-74D5-4104-95DE-FED4907ABA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A111C716-E45A-4299-907F-4F200C7FF9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Toyota, for example, initiated a new market space with its introduction of lean manufacturing, delivering cars of higher quality, and value at lower cost. This value innovation allowed Toyota a competitive advantage for a decade or more, until this new process technology diffused widely. JCPenney, on the other hand, stumbled and found itself failing on most fronts, resulting in a sustained competitive disadvantage (see Strategy Highlight 6.2).</a:t>
            </a:r>
          </a:p>
        </p:txBody>
      </p:sp>
      <p:sp>
        <p:nvSpPr>
          <p:cNvPr id="89092" name="Slide Number Placeholder 3">
            <a:extLst>
              <a:ext uri="{FF2B5EF4-FFF2-40B4-BE49-F238E27FC236}">
                <a16:creationId xmlns:a16="http://schemas.microsoft.com/office/drawing/2014/main" id="{9A9C12D8-5185-499E-A3E0-4330182663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7E38C6B-8CAE-4232-A38F-9A523B4F6750}" type="slidenum">
              <a:rPr lang="en-US" altLang="en-US" smtClean="0"/>
              <a:pPr/>
              <a:t>14</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15</a:t>
            </a:fld>
            <a:endParaRPr lang="en-US" altLang="en-US" dirty="0"/>
          </a:p>
        </p:txBody>
      </p:sp>
    </p:spTree>
    <p:extLst>
      <p:ext uri="{BB962C8B-B14F-4D97-AF65-F5344CB8AC3E}">
        <p14:creationId xmlns:p14="http://schemas.microsoft.com/office/powerpoint/2010/main" val="27016253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7D37F14F-B986-4E7B-8563-F699B32557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6C64B00F-98CD-4CD8-BAEB-63314C1A3C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2164" name="Slide Number Placeholder 3">
            <a:extLst>
              <a:ext uri="{FF2B5EF4-FFF2-40B4-BE49-F238E27FC236}">
                <a16:creationId xmlns:a16="http://schemas.microsoft.com/office/drawing/2014/main" id="{26CA5BC1-90D1-400A-9DE5-5FA81F8EFA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D9691EE-A2F3-4C52-9727-4CC987FEE35C}"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00C82396-71E3-4A56-B523-5190B4041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11DEFC65-96EE-4637-B591-B5810F1ABB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4212" name="Slide Number Placeholder 3">
            <a:extLst>
              <a:ext uri="{FF2B5EF4-FFF2-40B4-BE49-F238E27FC236}">
                <a16:creationId xmlns:a16="http://schemas.microsoft.com/office/drawing/2014/main" id="{0BECFB90-CF47-4AE6-AEFE-284C63804F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FFA78E7-84E6-44C6-9CFD-C0E728BC32C1}" type="slidenum">
              <a:rPr lang="en-US" altLang="en-US" smtClean="0"/>
              <a:pPr/>
              <a:t>17</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E78E4C50-B061-43FF-8328-77B44C2071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070DF436-5444-45AE-8CB8-201553D095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96260" name="Slide Number Placeholder 3">
            <a:extLst>
              <a:ext uri="{FF2B5EF4-FFF2-40B4-BE49-F238E27FC236}">
                <a16:creationId xmlns:a16="http://schemas.microsoft.com/office/drawing/2014/main" id="{256F3913-0677-43D3-8897-1890B05149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5EDC73F-5E30-4E05-B8C4-9170641783C3}" type="slidenum">
              <a:rPr lang="en-US" altLang="en-US" smtClean="0"/>
              <a:pPr/>
              <a:t>18</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19</a:t>
            </a:fld>
            <a:endParaRPr lang="en-US" altLang="en-US" dirty="0"/>
          </a:p>
        </p:txBody>
      </p:sp>
    </p:spTree>
    <p:extLst>
      <p:ext uri="{BB962C8B-B14F-4D97-AF65-F5344CB8AC3E}">
        <p14:creationId xmlns:p14="http://schemas.microsoft.com/office/powerpoint/2010/main" val="2123179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a:t>
            </a:fld>
            <a:endParaRPr lang="en-US" altLang="en-US" dirty="0"/>
          </a:p>
        </p:txBody>
      </p:sp>
    </p:spTree>
    <p:extLst>
      <p:ext uri="{BB962C8B-B14F-4D97-AF65-F5344CB8AC3E}">
        <p14:creationId xmlns:p14="http://schemas.microsoft.com/office/powerpoint/2010/main" val="3696222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20</a:t>
            </a:fld>
            <a:endParaRPr lang="en-US" altLang="en-US" dirty="0"/>
          </a:p>
        </p:txBody>
      </p:sp>
    </p:spTree>
    <p:extLst>
      <p:ext uri="{BB962C8B-B14F-4D97-AF65-F5344CB8AC3E}">
        <p14:creationId xmlns:p14="http://schemas.microsoft.com/office/powerpoint/2010/main" val="4126250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3CE9FB17-B8AF-4B8D-8D9D-D8529C6559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4389D2C8-7800-4431-839F-FE031160A0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00356" name="Slide Number Placeholder 3">
            <a:extLst>
              <a:ext uri="{FF2B5EF4-FFF2-40B4-BE49-F238E27FC236}">
                <a16:creationId xmlns:a16="http://schemas.microsoft.com/office/drawing/2014/main" id="{F0461E39-E7BC-4654-97F1-9DFC7644D1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78E06F5-2410-4CB2-8C5E-1FD9C89EAE0E}"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22</a:t>
            </a:fld>
            <a:endParaRPr lang="en-US" altLang="en-US" dirty="0"/>
          </a:p>
        </p:txBody>
      </p:sp>
    </p:spTree>
    <p:extLst>
      <p:ext uri="{BB962C8B-B14F-4D97-AF65-F5344CB8AC3E}">
        <p14:creationId xmlns:p14="http://schemas.microsoft.com/office/powerpoint/2010/main" val="3938395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23</a:t>
            </a:fld>
            <a:endParaRPr lang="en-US" altLang="en-US" dirty="0"/>
          </a:p>
        </p:txBody>
      </p:sp>
    </p:spTree>
    <p:extLst>
      <p:ext uri="{BB962C8B-B14F-4D97-AF65-F5344CB8AC3E}">
        <p14:creationId xmlns:p14="http://schemas.microsoft.com/office/powerpoint/2010/main" val="2102100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24</a:t>
            </a:fld>
            <a:endParaRPr lang="en-US" altLang="en-US" dirty="0"/>
          </a:p>
        </p:txBody>
      </p:sp>
    </p:spTree>
    <p:extLst>
      <p:ext uri="{BB962C8B-B14F-4D97-AF65-F5344CB8AC3E}">
        <p14:creationId xmlns:p14="http://schemas.microsoft.com/office/powerpoint/2010/main" val="932674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25</a:t>
            </a:fld>
            <a:endParaRPr lang="en-US" altLang="en-US" dirty="0"/>
          </a:p>
        </p:txBody>
      </p:sp>
    </p:spTree>
    <p:extLst>
      <p:ext uri="{BB962C8B-B14F-4D97-AF65-F5344CB8AC3E}">
        <p14:creationId xmlns:p14="http://schemas.microsoft.com/office/powerpoint/2010/main" val="32202388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26</a:t>
            </a:fld>
            <a:endParaRPr lang="en-US" altLang="en-US" dirty="0"/>
          </a:p>
        </p:txBody>
      </p:sp>
    </p:spTree>
    <p:extLst>
      <p:ext uri="{BB962C8B-B14F-4D97-AF65-F5344CB8AC3E}">
        <p14:creationId xmlns:p14="http://schemas.microsoft.com/office/powerpoint/2010/main" val="41110714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27</a:t>
            </a:fld>
            <a:endParaRPr lang="en-US" altLang="en-US" dirty="0"/>
          </a:p>
        </p:txBody>
      </p:sp>
    </p:spTree>
    <p:extLst>
      <p:ext uri="{BB962C8B-B14F-4D97-AF65-F5344CB8AC3E}">
        <p14:creationId xmlns:p14="http://schemas.microsoft.com/office/powerpoint/2010/main" val="3076872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28</a:t>
            </a:fld>
            <a:endParaRPr lang="en-US" altLang="en-US" dirty="0"/>
          </a:p>
        </p:txBody>
      </p:sp>
    </p:spTree>
    <p:extLst>
      <p:ext uri="{BB962C8B-B14F-4D97-AF65-F5344CB8AC3E}">
        <p14:creationId xmlns:p14="http://schemas.microsoft.com/office/powerpoint/2010/main" val="7637989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66190FC9-E017-4467-926C-91D0F518AA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EDD73010-39CC-4C1F-A162-BDAEB125A2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09572" name="Slide Number Placeholder 3">
            <a:extLst>
              <a:ext uri="{FF2B5EF4-FFF2-40B4-BE49-F238E27FC236}">
                <a16:creationId xmlns:a16="http://schemas.microsoft.com/office/drawing/2014/main" id="{F8F0E99C-05B6-4046-91F9-0F9A0E4903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1A2A0C6-7DE3-4603-9FA6-9D77DCB23F84}" type="slidenum">
              <a:rPr lang="en-US" altLang="en-US" smtClean="0"/>
              <a:pPr/>
              <a:t>29</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8F3B42CA-5B4E-40C4-9193-D12304A0D8B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152CC0C4-07AD-4556-BEC1-25CEF3A5ED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Because roughly one-third of customers prefer speaking to a live reservation agent, despite a highly functional website for reservations and other travel-related services, JetBlue decided to employ stay-at-home parents in the United States instead of following industry best practice by outsourcing its reservation system to India. The company suggests this “home sourcing” is more productive than outsourcing; it also says that customers’ appreciation of the reservation experience more than makes up for the wage differential between the United States and India. To sum it up, JetBlue’s “Customer Bill of Rights” declares its dedication to “bringing humanity back to air travel.”</a:t>
            </a:r>
          </a:p>
          <a:p>
            <a:endParaRPr lang="en-US" altLang="en-US" dirty="0">
              <a:ea typeface="ヒラギノ角ゴ Pro W3" pitchFamily="122" charset="-128"/>
            </a:endParaRPr>
          </a:p>
        </p:txBody>
      </p:sp>
      <p:sp>
        <p:nvSpPr>
          <p:cNvPr id="74756" name="Slide Number Placeholder 3">
            <a:extLst>
              <a:ext uri="{FF2B5EF4-FFF2-40B4-BE49-F238E27FC236}">
                <a16:creationId xmlns:a16="http://schemas.microsoft.com/office/drawing/2014/main" id="{AE2CC4FF-611D-4C9A-AF1F-A670FF82D9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3F1428C-5661-4AC9-B2B9-BA686ADB39A1}" type="slidenum">
              <a:rPr lang="en-US" altLang="en-US" smtClean="0"/>
              <a:pPr/>
              <a:t>3</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30</a:t>
            </a:fld>
            <a:endParaRPr lang="en-US" altLang="en-US" dirty="0"/>
          </a:p>
        </p:txBody>
      </p:sp>
    </p:spTree>
    <p:extLst>
      <p:ext uri="{BB962C8B-B14F-4D97-AF65-F5344CB8AC3E}">
        <p14:creationId xmlns:p14="http://schemas.microsoft.com/office/powerpoint/2010/main" val="35987896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31</a:t>
            </a:fld>
            <a:endParaRPr lang="en-US" altLang="en-US" dirty="0"/>
          </a:p>
        </p:txBody>
      </p:sp>
    </p:spTree>
    <p:extLst>
      <p:ext uri="{BB962C8B-B14F-4D97-AF65-F5344CB8AC3E}">
        <p14:creationId xmlns:p14="http://schemas.microsoft.com/office/powerpoint/2010/main" val="2112429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32</a:t>
            </a:fld>
            <a:endParaRPr lang="en-US" altLang="en-US" dirty="0"/>
          </a:p>
        </p:txBody>
      </p:sp>
    </p:spTree>
    <p:extLst>
      <p:ext uri="{BB962C8B-B14F-4D97-AF65-F5344CB8AC3E}">
        <p14:creationId xmlns:p14="http://schemas.microsoft.com/office/powerpoint/2010/main" val="22256306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33</a:t>
            </a:fld>
            <a:endParaRPr lang="en-US" altLang="en-US" dirty="0"/>
          </a:p>
        </p:txBody>
      </p:sp>
    </p:spTree>
    <p:extLst>
      <p:ext uri="{BB962C8B-B14F-4D97-AF65-F5344CB8AC3E}">
        <p14:creationId xmlns:p14="http://schemas.microsoft.com/office/powerpoint/2010/main" val="2988993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16BD15FE-F31B-4BCD-ACC1-BCB2642F51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8608AB61-151D-4BF7-8832-DA63331111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JetBlue is now the sixth-largest airline in the United States, right after the “big four” (Delta, SWA, American, and United) and Alaska Airlines, which beat out JetBlue in acquiring Virgin America in 2016.</a:t>
            </a:r>
          </a:p>
        </p:txBody>
      </p:sp>
      <p:sp>
        <p:nvSpPr>
          <p:cNvPr id="76804" name="Slide Number Placeholder 3">
            <a:extLst>
              <a:ext uri="{FF2B5EF4-FFF2-40B4-BE49-F238E27FC236}">
                <a16:creationId xmlns:a16="http://schemas.microsoft.com/office/drawing/2014/main" id="{AE88D169-D8C6-4FCD-BDDF-7961557EFB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8C1E649-3571-44DF-AD78-CEA208344BD9}"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5</a:t>
            </a:fld>
            <a:endParaRPr lang="en-US" altLang="en-US" dirty="0"/>
          </a:p>
        </p:txBody>
      </p:sp>
    </p:spTree>
    <p:extLst>
      <p:ext uri="{BB962C8B-B14F-4D97-AF65-F5344CB8AC3E}">
        <p14:creationId xmlns:p14="http://schemas.microsoft.com/office/powerpoint/2010/main" val="1994553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6</a:t>
            </a:fld>
            <a:endParaRPr lang="en-US" altLang="en-US" dirty="0"/>
          </a:p>
        </p:txBody>
      </p:sp>
    </p:spTree>
    <p:extLst>
      <p:ext uri="{BB962C8B-B14F-4D97-AF65-F5344CB8AC3E}">
        <p14:creationId xmlns:p14="http://schemas.microsoft.com/office/powerpoint/2010/main" val="898818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7</a:t>
            </a:fld>
            <a:endParaRPr lang="en-US" altLang="en-US" dirty="0"/>
          </a:p>
        </p:txBody>
      </p:sp>
    </p:spTree>
    <p:extLst>
      <p:ext uri="{BB962C8B-B14F-4D97-AF65-F5344CB8AC3E}">
        <p14:creationId xmlns:p14="http://schemas.microsoft.com/office/powerpoint/2010/main" val="935051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8</a:t>
            </a:fld>
            <a:endParaRPr lang="en-US" altLang="en-US" dirty="0"/>
          </a:p>
        </p:txBody>
      </p:sp>
    </p:spTree>
    <p:extLst>
      <p:ext uri="{BB962C8B-B14F-4D97-AF65-F5344CB8AC3E}">
        <p14:creationId xmlns:p14="http://schemas.microsoft.com/office/powerpoint/2010/main" val="2509480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6286792-D2F9-4AEB-A4D1-6C764FAEE281}" type="slidenum">
              <a:rPr lang="en-US" altLang="en-US" smtClean="0"/>
              <a:pPr>
                <a:defRPr/>
              </a:pPr>
              <a:t>9</a:t>
            </a:fld>
            <a:endParaRPr lang="en-US" altLang="en-US" dirty="0"/>
          </a:p>
        </p:txBody>
      </p:sp>
    </p:spTree>
    <p:extLst>
      <p:ext uri="{BB962C8B-B14F-4D97-AF65-F5344CB8AC3E}">
        <p14:creationId xmlns:p14="http://schemas.microsoft.com/office/powerpoint/2010/main" val="1093518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F35CAF7-3643-4796-BC7B-88908AD2564B}"/>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DC6ABD8-671A-4CFB-B0B1-80B07DD83AC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8673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8A4491-204C-40BA-9344-9731CA32A22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34F9C2E3-8D6F-420E-B2B4-74E26C513A4E}"/>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F14F82B0-5E08-48A8-B683-27F67E75642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BCA46DC-08E1-4FA1-AC0B-C2B4324023ED}"/>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5172B2A-0A32-4310-B86C-65E97EF2B1C8}"/>
              </a:ext>
            </a:extLst>
          </p:cNvPr>
          <p:cNvSpPr>
            <a:spLocks noGrp="1"/>
          </p:cNvSpPr>
          <p:nvPr>
            <p:ph type="sldNum" sz="quarter" idx="10"/>
          </p:nvPr>
        </p:nvSpPr>
        <p:spPr>
          <a:xfrm>
            <a:off x="0" y="0"/>
            <a:ext cx="0" cy="0"/>
          </a:xfrm>
        </p:spPr>
        <p:txBody>
          <a:bodyPr/>
          <a:lstStyle>
            <a:lvl1pPr>
              <a:defRPr>
                <a:cs typeface="Arial" charset="0"/>
              </a:defRPr>
            </a:lvl1pPr>
          </a:lstStyle>
          <a:p>
            <a:pPr>
              <a:defRPr/>
            </a:pPr>
            <a:fld id="{15F66E32-E4E8-4537-9192-17571D78A344}" type="slidenum">
              <a:rPr lang="en-US" altLang="en-US"/>
              <a:pPr>
                <a:defRPr/>
              </a:pPr>
              <a:t>‹#›</a:t>
            </a:fld>
            <a:endParaRPr lang="en-US" altLang="en-US" dirty="0"/>
          </a:p>
        </p:txBody>
      </p:sp>
    </p:spTree>
    <p:extLst>
      <p:ext uri="{BB962C8B-B14F-4D97-AF65-F5344CB8AC3E}">
        <p14:creationId xmlns:p14="http://schemas.microsoft.com/office/powerpoint/2010/main" val="4219597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D9D5A144-19C7-436E-BCA2-3E2687CB66B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CAB0DF06-9F96-44E9-BF80-57C206B36EE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B0FABA3E-3C99-43CB-B4B2-BD2E24CFC37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55284593-9EA1-401A-AE62-5B7C9AFD94FC}"/>
              </a:ext>
            </a:extLst>
          </p:cNvPr>
          <p:cNvSpPr>
            <a:spLocks noGrp="1"/>
          </p:cNvSpPr>
          <p:nvPr>
            <p:ph type="sldNum" sz="quarter" idx="10"/>
          </p:nvPr>
        </p:nvSpPr>
        <p:spPr>
          <a:xfrm>
            <a:off x="0" y="0"/>
            <a:ext cx="0" cy="0"/>
          </a:xfrm>
        </p:spPr>
        <p:txBody>
          <a:bodyPr/>
          <a:lstStyle>
            <a:lvl1pPr>
              <a:defRPr>
                <a:cs typeface="Arial" charset="0"/>
              </a:defRPr>
            </a:lvl1pPr>
          </a:lstStyle>
          <a:p>
            <a:pPr>
              <a:defRPr/>
            </a:pPr>
            <a:fld id="{2BE9A9FB-5298-40E1-A03F-112DC27002C8}" type="slidenum">
              <a:rPr lang="en-US" altLang="en-US"/>
              <a:pPr>
                <a:defRPr/>
              </a:pPr>
              <a:t>‹#›</a:t>
            </a:fld>
            <a:endParaRPr lang="en-US" altLang="en-US" dirty="0"/>
          </a:p>
        </p:txBody>
      </p:sp>
    </p:spTree>
    <p:extLst>
      <p:ext uri="{BB962C8B-B14F-4D97-AF65-F5344CB8AC3E}">
        <p14:creationId xmlns:p14="http://schemas.microsoft.com/office/powerpoint/2010/main" val="2962950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212B5F3-ABD2-4201-9689-F17C85CB561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07B45C9-410C-4A0C-9697-ACC230A55A0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C4EB110-3C5B-4C42-891B-2C8169CF2A3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C5167AEF-6979-482F-B1A8-3AFB5C882F7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D7C9E10-E43B-4E1F-8F02-996F7172D15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1D758D7F-846C-408D-9D62-64FF1A3126B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F2C72EB-2142-468F-9583-2E8FB58E5EB4}"/>
              </a:ext>
            </a:extLst>
          </p:cNvPr>
          <p:cNvSpPr>
            <a:spLocks noGrp="1"/>
          </p:cNvSpPr>
          <p:nvPr>
            <p:ph type="sldNum" sz="quarter" idx="10"/>
          </p:nvPr>
        </p:nvSpPr>
        <p:spPr>
          <a:xfrm>
            <a:off x="0" y="0"/>
            <a:ext cx="0" cy="0"/>
          </a:xfrm>
        </p:spPr>
        <p:txBody>
          <a:bodyPr/>
          <a:lstStyle>
            <a:lvl1pPr>
              <a:defRPr>
                <a:cs typeface="Arial" charset="0"/>
              </a:defRPr>
            </a:lvl1pPr>
          </a:lstStyle>
          <a:p>
            <a:pPr>
              <a:defRPr/>
            </a:pPr>
            <a:fld id="{FA4164E3-DBAA-4090-AA5B-B2AFA1C07A63}" type="slidenum">
              <a:rPr lang="en-US" altLang="en-US"/>
              <a:pPr>
                <a:defRPr/>
              </a:pPr>
              <a:t>‹#›</a:t>
            </a:fld>
            <a:endParaRPr lang="en-US" altLang="en-US" dirty="0"/>
          </a:p>
        </p:txBody>
      </p:sp>
    </p:spTree>
    <p:extLst>
      <p:ext uri="{BB962C8B-B14F-4D97-AF65-F5344CB8AC3E}">
        <p14:creationId xmlns:p14="http://schemas.microsoft.com/office/powerpoint/2010/main" val="1600490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901D102E-C0AA-4AD6-B6E4-71662327C9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B5349F7-64A0-441B-B1F1-B1A79281BDA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22011A56-D1C7-4346-8365-DE33C5C9A951}"/>
              </a:ext>
            </a:extLst>
          </p:cNvPr>
          <p:cNvSpPr>
            <a:spLocks noGrp="1"/>
          </p:cNvSpPr>
          <p:nvPr>
            <p:ph type="sldNum" sz="quarter" idx="10"/>
          </p:nvPr>
        </p:nvSpPr>
        <p:spPr>
          <a:xfrm>
            <a:off x="0" y="0"/>
            <a:ext cx="0" cy="0"/>
          </a:xfrm>
        </p:spPr>
        <p:txBody>
          <a:bodyPr/>
          <a:lstStyle>
            <a:lvl1pPr>
              <a:defRPr>
                <a:cs typeface="Arial" charset="0"/>
              </a:defRPr>
            </a:lvl1pPr>
          </a:lstStyle>
          <a:p>
            <a:pPr>
              <a:defRPr/>
            </a:pPr>
            <a:fld id="{AA9B8E7A-564C-4C47-8814-07330DB33E8A}" type="slidenum">
              <a:rPr lang="en-US" altLang="en-US"/>
              <a:pPr>
                <a:defRPr/>
              </a:pPr>
              <a:t>‹#›</a:t>
            </a:fld>
            <a:endParaRPr lang="en-US" altLang="en-US" dirty="0"/>
          </a:p>
        </p:txBody>
      </p:sp>
    </p:spTree>
    <p:extLst>
      <p:ext uri="{BB962C8B-B14F-4D97-AF65-F5344CB8AC3E}">
        <p14:creationId xmlns:p14="http://schemas.microsoft.com/office/powerpoint/2010/main" val="2795963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414CC5F-E39B-444F-9D5F-14976FB7A0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9814B97-AB42-4657-B423-D9FCDE8D966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09FB969-2C91-4C69-9F23-A8078E2B11A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EB1DBD23-D9D0-4725-B6F5-EE93A132F85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B0FC3B24-5023-48CC-BCC1-209B3FE2A2E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E786F052-3CCA-4F8B-B16F-790BF0C4494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FB1A451-FA22-4DF7-9FC7-2449A04B627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10496DB-804B-4DD7-8732-C1B6CBE2EBE2}"/>
              </a:ext>
            </a:extLst>
          </p:cNvPr>
          <p:cNvSpPr>
            <a:spLocks noGrp="1"/>
          </p:cNvSpPr>
          <p:nvPr>
            <p:ph type="sldNum" sz="quarter" idx="10"/>
          </p:nvPr>
        </p:nvSpPr>
        <p:spPr>
          <a:xfrm>
            <a:off x="0" y="0"/>
            <a:ext cx="0" cy="0"/>
          </a:xfrm>
        </p:spPr>
        <p:txBody>
          <a:bodyPr/>
          <a:lstStyle>
            <a:lvl1pPr>
              <a:defRPr>
                <a:cs typeface="Arial" charset="0"/>
              </a:defRPr>
            </a:lvl1pPr>
          </a:lstStyle>
          <a:p>
            <a:pPr>
              <a:defRPr/>
            </a:pPr>
            <a:fld id="{4B65164E-82AE-4436-BDAD-FEAFF6D93979}" type="slidenum">
              <a:rPr lang="en-US" altLang="en-US"/>
              <a:pPr>
                <a:defRPr/>
              </a:pPr>
              <a:t>‹#›</a:t>
            </a:fld>
            <a:endParaRPr lang="en-US" altLang="en-US" dirty="0"/>
          </a:p>
        </p:txBody>
      </p:sp>
    </p:spTree>
    <p:extLst>
      <p:ext uri="{BB962C8B-B14F-4D97-AF65-F5344CB8AC3E}">
        <p14:creationId xmlns:p14="http://schemas.microsoft.com/office/powerpoint/2010/main" val="3517173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E3691C7-1ABE-4201-AF2A-42250BA9B8F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9CF6A7D-556E-46B1-AF1B-D290AB35542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B1A6B8A8-AAEB-48F5-B984-5C4712D45E2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CC445947-4E9B-4A42-BE87-2BD6788525DB}"/>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B8E3DEA1-440D-48C1-B6C3-2F6E50E05C8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59D7FB9C-D2BA-4DF3-9FA5-F1E3B3F3440E}"/>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45B7D158-68ED-484E-B214-BE5C05FE199F}" type="slidenum">
              <a:rPr lang="en-US" altLang="en-US"/>
              <a:pPr>
                <a:defRPr/>
              </a:pPr>
              <a:t>‹#›</a:t>
            </a:fld>
            <a:endParaRPr lang="en-US" altLang="en-US" dirty="0"/>
          </a:p>
        </p:txBody>
      </p:sp>
    </p:spTree>
    <p:extLst>
      <p:ext uri="{BB962C8B-B14F-4D97-AF65-F5344CB8AC3E}">
        <p14:creationId xmlns:p14="http://schemas.microsoft.com/office/powerpoint/2010/main" val="2519557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9A09342-725E-4528-A7CC-226923A0B6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C2D6A57-EF84-4BCD-8A51-5F538E20919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161C19B-FAA3-4EF5-BF47-1FA8BEF48AE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C6E449A6-72BF-4185-AE8F-4DBA88C1121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2CDC40D-3762-40DD-A7BE-B0442FA6D0F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7A496AF1-AA99-4BC2-BAAB-49464E8C50B9}"/>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BA0F304-3B9C-4454-93D9-F3792375AD76}"/>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8D04452C-29FE-4BBF-9C52-A5CF812836EC}" type="slidenum">
              <a:rPr lang="en-US" altLang="en-US"/>
              <a:pPr>
                <a:defRPr/>
              </a:pPr>
              <a:t>‹#›</a:t>
            </a:fld>
            <a:endParaRPr lang="en-US" altLang="en-US" dirty="0"/>
          </a:p>
        </p:txBody>
      </p:sp>
    </p:spTree>
    <p:extLst>
      <p:ext uri="{BB962C8B-B14F-4D97-AF65-F5344CB8AC3E}">
        <p14:creationId xmlns:p14="http://schemas.microsoft.com/office/powerpoint/2010/main" val="495432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A51447-3091-4337-9C13-85DE2569A14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40528153-09F6-4F64-8F0E-3ECA0657ED8E}"/>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C5C9BBBA-BC5B-44CA-8DC6-CB0A7CF789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5DBBBF8-92AE-4A8B-8A25-4A965B2062B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52D3B13-539F-4B18-9C1A-71F6AB9693C2}"/>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40CFBFC6-3FB2-47BE-9D23-6703995A7999}" type="slidenum">
              <a:rPr lang="en-US" altLang="en-US"/>
              <a:pPr>
                <a:defRPr/>
              </a:pPr>
              <a:t>‹#›</a:t>
            </a:fld>
            <a:endParaRPr lang="en-US" altLang="en-US" dirty="0"/>
          </a:p>
        </p:txBody>
      </p:sp>
    </p:spTree>
    <p:extLst>
      <p:ext uri="{BB962C8B-B14F-4D97-AF65-F5344CB8AC3E}">
        <p14:creationId xmlns:p14="http://schemas.microsoft.com/office/powerpoint/2010/main" val="2494322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A7738A2D-EAF8-4C76-8E7F-7D01C9E27D3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F8BB95A-903F-4B3E-953E-5C37FDE62DA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5CB8D7DD-DD03-4187-A3F7-7876A7436B21}"/>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C31F1C31-A1CA-40A6-B0FC-A9CC927BDD32}" type="slidenum">
              <a:rPr lang="en-US" altLang="en-US"/>
              <a:pPr>
                <a:defRPr/>
              </a:pPr>
              <a:t>‹#›</a:t>
            </a:fld>
            <a:endParaRPr lang="en-US" altLang="en-US" dirty="0"/>
          </a:p>
        </p:txBody>
      </p:sp>
    </p:spTree>
    <p:extLst>
      <p:ext uri="{BB962C8B-B14F-4D97-AF65-F5344CB8AC3E}">
        <p14:creationId xmlns:p14="http://schemas.microsoft.com/office/powerpoint/2010/main" val="41128955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AC5FDC8-B862-4336-9081-A521D7A655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276DB49-4E44-4BE6-99FF-D468CA9BEC1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DBC6CBF-021B-48EE-A986-C3114BECFD2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D1F13D0E-2EBA-4909-AB3A-86151644279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9C157F5F-AA27-4047-9C40-90540779C54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35C3D283-A2BE-454D-B24C-64C14A274805}"/>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C8466CD-E1D3-4D84-A1D1-F806CECC537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1180BCA-05C3-420E-8645-4167C4414027}"/>
              </a:ext>
            </a:extLst>
          </p:cNvPr>
          <p:cNvSpPr>
            <a:spLocks noGrp="1"/>
          </p:cNvSpPr>
          <p:nvPr>
            <p:ph type="sldNum" sz="quarter" idx="10"/>
          </p:nvPr>
        </p:nvSpPr>
        <p:spPr>
          <a:xfrm>
            <a:off x="7010400" y="0"/>
            <a:ext cx="2133600" cy="365125"/>
          </a:xfrm>
          <a:prstGeom prst="rect">
            <a:avLst/>
          </a:prstGeom>
        </p:spPr>
        <p:txBody>
          <a:bodyPr/>
          <a:lstStyle>
            <a:lvl1pPr>
              <a:defRPr>
                <a:cs typeface="Arial" charset="0"/>
              </a:defRPr>
            </a:lvl1pPr>
          </a:lstStyle>
          <a:p>
            <a:pPr>
              <a:defRPr/>
            </a:pPr>
            <a:fld id="{DD598FDA-485E-423A-958F-95FEE9FE1939}" type="slidenum">
              <a:rPr lang="en-US" altLang="en-US"/>
              <a:pPr>
                <a:defRPr/>
              </a:pPr>
              <a:t>‹#›</a:t>
            </a:fld>
            <a:endParaRPr lang="en-US" altLang="en-US" dirty="0"/>
          </a:p>
        </p:txBody>
      </p:sp>
    </p:spTree>
    <p:extLst>
      <p:ext uri="{BB962C8B-B14F-4D97-AF65-F5344CB8AC3E}">
        <p14:creationId xmlns:p14="http://schemas.microsoft.com/office/powerpoint/2010/main" val="2772092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54400EB-F6C4-4CAC-8C61-C3B46B6F6A49}"/>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9F8C2F0-44C8-49F7-BF7E-542699BFD09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39358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DDFACD94-9CAF-49EC-979D-BAC3AD3DF48C}"/>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880C16DB-0531-4D81-B31B-CC58295358B6}"/>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89531535"/>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39FF30C0-DF68-40DA-999F-41D6606727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B23D9EB-AEEC-44A4-8462-CFF7479CEF4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C273B1B2-BB6D-44BA-8D33-D08CC8310043}"/>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DB8B9029-3C7A-4C5F-848B-53718777532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FB1069F9-BA62-4299-909E-3ED393AC633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33B7C4C-3931-4021-BF2F-72ACA62A01A8}"/>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AF4B9C3A-45F3-476C-8213-A90AC37F9E96}" type="slidenum">
              <a:rPr lang="en-US" altLang="en-US"/>
              <a:pPr>
                <a:defRPr/>
              </a:pPr>
              <a:t>‹#›</a:t>
            </a:fld>
            <a:endParaRPr lang="en-US" altLang="en-US" dirty="0"/>
          </a:p>
        </p:txBody>
      </p:sp>
    </p:spTree>
    <p:extLst>
      <p:ext uri="{BB962C8B-B14F-4D97-AF65-F5344CB8AC3E}">
        <p14:creationId xmlns:p14="http://schemas.microsoft.com/office/powerpoint/2010/main" val="1115987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F010BCB-DE76-4968-ABB9-AB6CB5D0BB8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909134B-0D3D-4BFC-B05C-63F3F7EA992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FC4BF88-BDF8-42C6-81E3-1D08E9298B5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CBB88A1-EF8F-4EE3-90B8-850740CB2A4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C44CA31-4AEE-43A9-A70A-F03608871AB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F6122BA-FA54-42DB-9BC2-A63152CCF0E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43F0328-B060-4A6D-AFBA-9895C684DBC7}"/>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510A336F-63DB-4744-B2C1-4D8FD0DE393B}" type="slidenum">
              <a:rPr lang="en-US" altLang="en-US"/>
              <a:pPr>
                <a:defRPr/>
              </a:pPr>
              <a:t>‹#›</a:t>
            </a:fld>
            <a:endParaRPr lang="en-US" altLang="en-US" dirty="0"/>
          </a:p>
        </p:txBody>
      </p:sp>
    </p:spTree>
    <p:extLst>
      <p:ext uri="{BB962C8B-B14F-4D97-AF65-F5344CB8AC3E}">
        <p14:creationId xmlns:p14="http://schemas.microsoft.com/office/powerpoint/2010/main" val="1755683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B667F9-4092-47B5-AFED-B3D2F3A4C3BC}"/>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B095B620-90F6-47BE-AD63-A735C9CDE34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FC99B8F2-DFFF-493E-985A-DD6FD5D746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784B25C-3D00-4D75-949B-14584DB1F2A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48AA16A-A68B-443D-9DD4-8DBBA108D2B1}"/>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C9442A18-E85F-46C5-A6F2-6C6E53F69A40}" type="slidenum">
              <a:rPr lang="en-US" altLang="en-US"/>
              <a:pPr>
                <a:defRPr/>
              </a:pPr>
              <a:t>‹#›</a:t>
            </a:fld>
            <a:endParaRPr lang="en-US" altLang="en-US" dirty="0"/>
          </a:p>
        </p:txBody>
      </p:sp>
    </p:spTree>
    <p:extLst>
      <p:ext uri="{BB962C8B-B14F-4D97-AF65-F5344CB8AC3E}">
        <p14:creationId xmlns:p14="http://schemas.microsoft.com/office/powerpoint/2010/main" val="1393863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FEB76BE-B0DB-479E-A2A2-D2764199C7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F81F160-6E17-41C0-BB87-60C06471301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7C39A65-0CD9-451F-B303-B52926C1DA02}"/>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5A93823F-721F-4E33-B01C-8A67BBFD75FB}" type="slidenum">
              <a:rPr lang="en-US" altLang="en-US"/>
              <a:pPr>
                <a:defRPr/>
              </a:pPr>
              <a:t>‹#›</a:t>
            </a:fld>
            <a:endParaRPr lang="en-US" altLang="en-US" dirty="0"/>
          </a:p>
        </p:txBody>
      </p:sp>
    </p:spTree>
    <p:extLst>
      <p:ext uri="{BB962C8B-B14F-4D97-AF65-F5344CB8AC3E}">
        <p14:creationId xmlns:p14="http://schemas.microsoft.com/office/powerpoint/2010/main" val="1719019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ADC9247-00DF-4B66-B7A0-D80BEA637D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4ED4ECC-C914-4924-A440-0EACE2CB20E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FA06766-CE08-43BD-AA7C-420DA94DEC5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EE5D982-B7DF-41A2-9905-29F8A0AE856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BEB88AED-F4C8-4878-AC3A-76C204FB8AF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F5A8F6E5-E67F-46F1-A70A-7B7D5ACDB4B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A64526B-954F-447D-A6C9-B9519C1D17D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C1E3774-BB58-4A4C-8CF0-2A3890AA3AAE}"/>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CA47C52F-CDC3-4209-B81E-2B6E4B0C1B44}" type="slidenum">
              <a:rPr lang="en-US" altLang="en-US"/>
              <a:pPr>
                <a:defRPr/>
              </a:pPr>
              <a:t>‹#›</a:t>
            </a:fld>
            <a:endParaRPr lang="en-US" altLang="en-US" dirty="0"/>
          </a:p>
        </p:txBody>
      </p:sp>
    </p:spTree>
    <p:extLst>
      <p:ext uri="{BB962C8B-B14F-4D97-AF65-F5344CB8AC3E}">
        <p14:creationId xmlns:p14="http://schemas.microsoft.com/office/powerpoint/2010/main" val="36054772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1377CA1-2BF5-4C22-ADCE-26E2B06FEF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961A486-FD65-4C51-A396-B567279B93F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6498DF5-8743-4849-8101-72F97D3139F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0443A51D-9F15-4164-854E-48099C70A48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7D26AC4-039A-4279-9FA8-1236EA5608C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4DA6F37A-32CD-4982-BC65-E8F85D013481}"/>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55F671CE-4148-4C3F-BDEE-7D0CCFE46B7C}" type="slidenum">
              <a:rPr lang="en-US" altLang="en-US"/>
              <a:pPr>
                <a:defRPr/>
              </a:pPr>
              <a:t>‹#›</a:t>
            </a:fld>
            <a:endParaRPr lang="en-US" altLang="en-US" dirty="0"/>
          </a:p>
        </p:txBody>
      </p:sp>
    </p:spTree>
    <p:extLst>
      <p:ext uri="{BB962C8B-B14F-4D97-AF65-F5344CB8AC3E}">
        <p14:creationId xmlns:p14="http://schemas.microsoft.com/office/powerpoint/2010/main" val="6891899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2167562-1C0C-4FD9-9436-5B40A97E7D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C0A73B5-0BD5-4E26-B9F5-F23365CF0A01}"/>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2CF37CC-F00E-4A87-93B0-3D8ED4C9A52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88DD53E9-F76D-460C-BF07-EEC8737CC38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5D2D73F-233C-478C-A976-BEE1119F74D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45B94E7E-4A77-46C7-B554-E072D3FA939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513FD111-E7B2-42C0-B75C-5FC61885C823}"/>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111DB88C-55B3-425E-A921-F666D01471F4}" type="slidenum">
              <a:rPr lang="en-US" altLang="en-US"/>
              <a:pPr>
                <a:defRPr/>
              </a:pPr>
              <a:t>‹#›</a:t>
            </a:fld>
            <a:endParaRPr lang="en-US" altLang="en-US" dirty="0"/>
          </a:p>
        </p:txBody>
      </p:sp>
    </p:spTree>
    <p:extLst>
      <p:ext uri="{BB962C8B-B14F-4D97-AF65-F5344CB8AC3E}">
        <p14:creationId xmlns:p14="http://schemas.microsoft.com/office/powerpoint/2010/main" val="40267434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8692E2-3430-4005-9849-91FD0537CA9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9940B9FE-BDC6-4DBF-911E-7CE3E293F1D7}"/>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EB2CC614-C126-4EE5-BF05-5C195E57FEE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79EF319-A394-4377-B426-BE7D4019E2F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90DC532-F506-4B3F-A6C8-4CBF5D0E6A22}"/>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9E9D817E-6DC9-4534-97B4-DC79C6794217}" type="slidenum">
              <a:rPr lang="en-US" altLang="en-US"/>
              <a:pPr>
                <a:defRPr/>
              </a:pPr>
              <a:t>‹#›</a:t>
            </a:fld>
            <a:endParaRPr lang="en-US" altLang="en-US" dirty="0"/>
          </a:p>
        </p:txBody>
      </p:sp>
    </p:spTree>
    <p:extLst>
      <p:ext uri="{BB962C8B-B14F-4D97-AF65-F5344CB8AC3E}">
        <p14:creationId xmlns:p14="http://schemas.microsoft.com/office/powerpoint/2010/main" val="8240088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AC89FF8-13F8-4DA6-B57F-21F36E0734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29873E9-ACCF-4FA2-AB94-3796B8663E1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37F1C5DB-FF1D-460D-9FA2-A30EB3703C1E}"/>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E8BA3DE0-749E-44AC-B9CB-F5EC8889B6EA}" type="slidenum">
              <a:rPr lang="en-US" altLang="en-US"/>
              <a:pPr>
                <a:defRPr/>
              </a:pPr>
              <a:t>‹#›</a:t>
            </a:fld>
            <a:endParaRPr lang="en-US" altLang="en-US" dirty="0"/>
          </a:p>
        </p:txBody>
      </p:sp>
    </p:spTree>
    <p:extLst>
      <p:ext uri="{BB962C8B-B14F-4D97-AF65-F5344CB8AC3E}">
        <p14:creationId xmlns:p14="http://schemas.microsoft.com/office/powerpoint/2010/main" val="4040882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A664EEB-33EA-4B27-A0AC-FAB572B04471}"/>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B23D027-5770-4275-8D25-3F0C8FA9633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008611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0A4F710-C08F-4F25-8566-E08874E77F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5FE4BA2-F77F-48A9-B243-DAFF93A6664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43D9039-54F2-4AD1-B618-5DA2944625A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BB9D841-5ED7-4EE1-8704-76968418368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AEE0C7F0-079C-4ECB-8177-5E18849009D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8227D616-CB79-4F8E-8621-9D052EF5186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5BFEEE5-AC42-4F6F-AE25-A9C277D843A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E48BF52-8135-4812-8AB8-715255DCEBCE}"/>
              </a:ext>
            </a:extLst>
          </p:cNvPr>
          <p:cNvSpPr>
            <a:spLocks noGrp="1"/>
          </p:cNvSpPr>
          <p:nvPr>
            <p:ph type="sldNum" sz="quarter" idx="10"/>
          </p:nvPr>
        </p:nvSpPr>
        <p:spPr>
          <a:xfrm>
            <a:off x="7010400" y="0"/>
            <a:ext cx="2133600" cy="365125"/>
          </a:xfrm>
          <a:prstGeom prst="rect">
            <a:avLst/>
          </a:prstGeom>
        </p:spPr>
        <p:txBody>
          <a:bodyPr/>
          <a:lstStyle>
            <a:lvl1pPr>
              <a:defRPr/>
            </a:lvl1pPr>
          </a:lstStyle>
          <a:p>
            <a:pPr>
              <a:defRPr/>
            </a:pPr>
            <a:fld id="{C84F34DD-C9C6-4BBA-BF75-9C89DCE405A7}" type="slidenum">
              <a:rPr lang="en-US" altLang="en-US"/>
              <a:pPr>
                <a:defRPr/>
              </a:pPr>
              <a:t>‹#›</a:t>
            </a:fld>
            <a:endParaRPr lang="en-US" altLang="en-US" dirty="0"/>
          </a:p>
        </p:txBody>
      </p:sp>
    </p:spTree>
    <p:extLst>
      <p:ext uri="{BB962C8B-B14F-4D97-AF65-F5344CB8AC3E}">
        <p14:creationId xmlns:p14="http://schemas.microsoft.com/office/powerpoint/2010/main" val="24056535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544FF15-2670-4896-8497-3DA76FDD0A99}"/>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8253C42-169A-4FD7-8A9D-F08FB6DA2F3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445887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86D6F2F-FB06-4AB5-AE77-53174D3E279E}"/>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F2F9F27-C797-4237-BF32-BB7F23D86E4C}"/>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022991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A2681BE-7B1B-4BA3-A2E8-2AC4327CD809}"/>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88CA0BF-FE1A-4F29-B17D-58BD844E149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323139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B3A28CC-3B48-4F45-9FA1-451EAC9C15A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5836617-6C70-442A-9839-15969FFEBD0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134407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C62E4E9-9548-4437-B2B0-18ED305DB90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6466368"/>
      </p:ext>
    </p:extLst>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91ACEB0-C763-41C0-973C-71127A50258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60480901"/>
      </p:ext>
    </p:extLst>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010FE59-9EDE-4D6F-9DBF-C2FC528F90C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89588983"/>
      </p:ext>
    </p:extLst>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A2DB6524-D6AF-4415-B3FC-52C8CB4CDBC2}"/>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422DA76D-2AC0-46B8-A402-11D28CD42C10}"/>
              </a:ext>
            </a:extLst>
          </p:cNvPr>
          <p:cNvSpPr/>
          <p:nvPr userDrawn="1"/>
        </p:nvSpPr>
        <p:spPr>
          <a:xfrm>
            <a:off x="8802688" y="0"/>
            <a:ext cx="341312" cy="6764338"/>
          </a:xfrm>
          <a:prstGeom prst="rect">
            <a:avLst/>
          </a:prstGeom>
          <a:solidFill>
            <a:srgbClr val="749BCA"/>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06378138"/>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45443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5502883-83E6-49FB-8F0E-90AF676F7D14}"/>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809EB72-9418-4E6C-90C3-19F9CA1DF4C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897507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276893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525001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142304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19369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710865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532399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46225734"/>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30462416"/>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99835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2959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407DA0A-6A2D-45CE-AAA0-3BDEC29A8A6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9308199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439435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095180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020663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901444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16263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84755390"/>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4FFBD902-27B2-4F71-9101-D5EB2EEA4537}"/>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11988780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E6B4B9C-4E36-4646-994C-943F3DB7EED3}"/>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1908468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B67D23C-F7B5-48F4-BCC9-DA9C110DC511}"/>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8248325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512745E-2358-4F7B-A92F-5FA1C97C4C3E}"/>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37127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57D8C8D-D253-45C6-87DD-1CDF7D762CA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32601440"/>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08454311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6176658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3837741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B20B3D7-85B1-47E2-88BA-8F94A8E85ECD}"/>
              </a:ext>
            </a:extLst>
          </p:cNvPr>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4985964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6FFE1D8-165B-405D-A53D-851BEF1962FB}"/>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470244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09A2B27-7E3A-4CF7-A049-E2A4870FCC22}"/>
              </a:ext>
            </a:extLst>
          </p:cNvPr>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394871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578DC37-F343-499F-8AF5-89DD6EEDA407}"/>
              </a:ext>
            </a:extLst>
          </p:cNvPr>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019003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056765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528250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37750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984CFF6-5B36-47DD-B196-580AE9AEBAC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6833112"/>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11885408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616942F-3CB0-43E4-A59F-B07393D44E28}"/>
              </a:ext>
            </a:extLst>
          </p:cNvPr>
          <p:cNvSpPr txBox="1">
            <a:spLocks/>
          </p:cNvSpPr>
          <p:nvPr userDrawn="1"/>
        </p:nvSpPr>
        <p:spPr>
          <a:xfrm>
            <a:off x="0" y="6668516"/>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9" name="Picture 7">
            <a:extLst>
              <a:ext uri="{FF2B5EF4-FFF2-40B4-BE49-F238E27FC236}">
                <a16:creationId xmlns:a16="http://schemas.microsoft.com/office/drawing/2014/main" id="{2CCB3F56-6A7A-4FB9-A8B0-A76D2A6AD1D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a:extLst>
              <a:ext uri="{FF2B5EF4-FFF2-40B4-BE49-F238E27FC236}">
                <a16:creationId xmlns:a16="http://schemas.microsoft.com/office/drawing/2014/main" id="{8E45FC3A-99AA-4BF8-9B78-CB1BF1CEBA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5800" y="202007"/>
            <a:ext cx="6050280" cy="2596896"/>
          </a:xfrm>
          <a:prstGeom prst="rect">
            <a:avLst/>
          </a:prstGeom>
        </p:spPr>
      </p:pic>
      <p:sp>
        <p:nvSpPr>
          <p:cNvPr id="2" name="Title 1">
            <a:extLst>
              <a:ext uri="{FF2B5EF4-FFF2-40B4-BE49-F238E27FC236}">
                <a16:creationId xmlns:a16="http://schemas.microsoft.com/office/drawing/2014/main" id="{ABB07BA7-AC6E-477C-B876-B80E17A9B776}"/>
              </a:ext>
            </a:extLst>
          </p:cNvPr>
          <p:cNvSpPr>
            <a:spLocks noGrp="1"/>
          </p:cNvSpPr>
          <p:nvPr>
            <p:ph type="title"/>
          </p:nvPr>
        </p:nvSpPr>
        <p:spPr>
          <a:xfrm>
            <a:off x="628650" y="3473310"/>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436770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DCFA9E8-1AC0-4D65-8B71-C97D3F4CB6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5982843"/>
      </p:ext>
    </p:extLst>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F0925A0-BC9E-4C7B-BD67-B7B6F944E31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9296372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D0F802FA-5390-44E4-9F1F-36838A230C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767603620"/>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37DFCA75-E70F-46DF-BC91-A12A8B69E9C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159520531"/>
      </p:ext>
    </p:extLst>
  </p:cSld>
  <p:clrMapOvr>
    <a:masterClrMapping/>
  </p:clrMapOvr>
  <p:transition spd="slow"/>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A6C1A7B6-51E1-49BE-8A9F-77A08FCA5A9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48541586"/>
      </p:ext>
    </p:extLst>
  </p:cSld>
  <p:clrMapOvr>
    <a:masterClrMapping/>
  </p:clrMapOvr>
  <p:transition spd="slow"/>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458B7A3-3C33-4744-8EBC-09DAE81810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065295503"/>
      </p:ext>
    </p:extLst>
  </p:cSld>
  <p:clrMapOvr>
    <a:masterClrMapping/>
  </p:clrMapOvr>
  <p:transition spd="slow"/>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BE9E6AF-126E-4D00-9013-A7C677A2A9F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856671836"/>
      </p:ext>
    </p:extLst>
  </p:cSld>
  <p:clrMapOvr>
    <a:masterClrMapping/>
  </p:clrMapOvr>
  <p:transition spd="slow"/>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8700891-A01D-4B7A-8E38-82675C53651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352140063"/>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4C72A71-6054-476C-BE2A-E325BC4048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4DACFAE-9148-4FC1-AFBD-A4121CBD40D1}"/>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49653678-BF79-479C-BD88-BC2283DFEDBE}"/>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A287B9FD-0586-4C4E-AE38-4CAE861A565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FE1E0B9-1D03-4861-82E3-15BC0A152BF3}"/>
              </a:ext>
            </a:extLst>
          </p:cNvPr>
          <p:cNvSpPr>
            <a:spLocks noGrp="1"/>
          </p:cNvSpPr>
          <p:nvPr>
            <p:ph type="sldNum" sz="quarter" idx="10"/>
          </p:nvPr>
        </p:nvSpPr>
        <p:spPr>
          <a:xfrm>
            <a:off x="0" y="0"/>
            <a:ext cx="0" cy="0"/>
          </a:xfrm>
        </p:spPr>
        <p:txBody>
          <a:bodyPr/>
          <a:lstStyle>
            <a:lvl1pPr>
              <a:defRPr>
                <a:cs typeface="Arial" charset="0"/>
              </a:defRPr>
            </a:lvl1pPr>
          </a:lstStyle>
          <a:p>
            <a:pPr>
              <a:defRPr/>
            </a:pPr>
            <a:fld id="{75A80DE1-7CA0-417D-ABBB-EB4259B127DF}" type="slidenum">
              <a:rPr lang="en-US" altLang="en-US"/>
              <a:pPr>
                <a:defRPr/>
              </a:pPr>
              <a:t>‹#›</a:t>
            </a:fld>
            <a:endParaRPr lang="en-US" altLang="en-US" dirty="0"/>
          </a:p>
        </p:txBody>
      </p:sp>
    </p:spTree>
    <p:extLst>
      <p:ext uri="{BB962C8B-B14F-4D97-AF65-F5344CB8AC3E}">
        <p14:creationId xmlns:p14="http://schemas.microsoft.com/office/powerpoint/2010/main" val="303179545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A9A94DDB-7B7A-45C9-9328-916F3BA0762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71607440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80335289-D2C9-4292-8452-F2B40500817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05B7F96A-A91C-4366-94FD-00B286DD650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BCB044E-743C-40F8-972F-74C5F19498B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90044479-6252-48E5-8A42-4D128122323D}"/>
              </a:ext>
            </a:extLst>
          </p:cNvPr>
          <p:cNvSpPr>
            <a:spLocks noGrp="1"/>
          </p:cNvSpPr>
          <p:nvPr>
            <p:ph type="sldNum" sz="quarter" idx="10"/>
          </p:nvPr>
        </p:nvSpPr>
        <p:spPr>
          <a:xfrm>
            <a:off x="0" y="0"/>
            <a:ext cx="0" cy="0"/>
          </a:xfrm>
        </p:spPr>
        <p:txBody>
          <a:bodyPr/>
          <a:lstStyle>
            <a:lvl1pPr>
              <a:defRPr sz="1400">
                <a:cs typeface="Arial" charset="0"/>
              </a:defRPr>
            </a:lvl1pPr>
          </a:lstStyle>
          <a:p>
            <a:pPr>
              <a:defRPr/>
            </a:pPr>
            <a:fld id="{606676F0-6D79-465C-8636-33F960E9DF98}" type="slidenum">
              <a:rPr lang="en-US" altLang="en-US"/>
              <a:pPr>
                <a:defRPr/>
              </a:pPr>
              <a:t>‹#›</a:t>
            </a:fld>
            <a:endParaRPr lang="en-US" altLang="en-US" dirty="0"/>
          </a:p>
        </p:txBody>
      </p:sp>
    </p:spTree>
    <p:extLst>
      <p:ext uri="{BB962C8B-B14F-4D97-AF65-F5344CB8AC3E}">
        <p14:creationId xmlns:p14="http://schemas.microsoft.com/office/powerpoint/2010/main" val="7531163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8.png"/><Relationship Id="rId4" Type="http://schemas.openxmlformats.org/officeDocument/2006/relationships/slideLayout" Target="../slideLayouts/slideLayout3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10" Type="http://schemas.openxmlformats.org/officeDocument/2006/relationships/theme" Target="../theme/theme4.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947B8A4A-2E45-4D57-9FFA-6F2355595497}"/>
              </a:ext>
            </a:extLst>
          </p:cNvPr>
          <p:cNvPicPr>
            <a:picLocks noChangeAspect="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ABE11C2E-9D15-4DB0-B292-7E158C4FFC8C}"/>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878CA0D2-709E-45B3-BF10-B3C3BF86E05A}"/>
              </a:ext>
            </a:extLst>
          </p:cNvPr>
          <p:cNvPicPr>
            <a:picLocks noChangeAspect="1"/>
          </p:cNvPicPr>
          <p:nvPr userDrawn="1"/>
        </p:nvPicPr>
        <p:blipFill>
          <a:blip r:embed="rId3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38" r:id="rId1"/>
    <p:sldLayoutId id="2147485639" r:id="rId2"/>
    <p:sldLayoutId id="2147485640" r:id="rId3"/>
    <p:sldLayoutId id="2147485641" r:id="rId4"/>
    <p:sldLayoutId id="2147485642" r:id="rId5"/>
    <p:sldLayoutId id="2147485643" r:id="rId6"/>
    <p:sldLayoutId id="2147485644" r:id="rId7"/>
    <p:sldLayoutId id="2147485645" r:id="rId8"/>
    <p:sldLayoutId id="2147485646" r:id="rId9"/>
    <p:sldLayoutId id="2147485647" r:id="rId10"/>
    <p:sldLayoutId id="2147485648" r:id="rId11"/>
    <p:sldLayoutId id="2147485649" r:id="rId12"/>
    <p:sldLayoutId id="2147485650" r:id="rId13"/>
    <p:sldLayoutId id="2147485651" r:id="rId14"/>
    <p:sldLayoutId id="2147485652" r:id="rId15"/>
    <p:sldLayoutId id="2147485653" r:id="rId16"/>
    <p:sldLayoutId id="2147485654" r:id="rId17"/>
    <p:sldLayoutId id="2147485655" r:id="rId18"/>
    <p:sldLayoutId id="2147485656" r:id="rId19"/>
    <p:sldLayoutId id="2147485657" r:id="rId20"/>
    <p:sldLayoutId id="2147485658" r:id="rId21"/>
    <p:sldLayoutId id="2147485659" r:id="rId22"/>
    <p:sldLayoutId id="2147485660" r:id="rId23"/>
    <p:sldLayoutId id="2147485661" r:id="rId24"/>
    <p:sldLayoutId id="2147485662" r:id="rId25"/>
    <p:sldLayoutId id="2147485663" r:id="rId26"/>
    <p:sldLayoutId id="2147485664" r:id="rId27"/>
    <p:sldLayoutId id="2147485665" r:id="rId28"/>
    <p:sldLayoutId id="2147485666" r:id="rId29"/>
    <p:sldLayoutId id="2147485667" r:id="rId3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6E541A37-3A3F-4E8D-9EC6-4F1D88015FC9}"/>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0ED6FABB-45B3-41FF-A431-7A395321CBC2}"/>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68" r:id="rId1"/>
    <p:sldLayoutId id="2147485669" r:id="rId2"/>
    <p:sldLayoutId id="2147485670" r:id="rId3"/>
    <p:sldLayoutId id="2147485671" r:id="rId4"/>
    <p:sldLayoutId id="2147485672" r:id="rId5"/>
    <p:sldLayoutId id="2147485673" r:id="rId6"/>
    <p:sldLayoutId id="2147485674"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1584B994-2960-4D30-9F8E-2B255B1536B2}"/>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75" r:id="rId1"/>
    <p:sldLayoutId id="2147485618" r:id="rId2"/>
    <p:sldLayoutId id="2147485619" r:id="rId3"/>
    <p:sldLayoutId id="2147485620" r:id="rId4"/>
    <p:sldLayoutId id="2147485621" r:id="rId5"/>
    <p:sldLayoutId id="2147485622" r:id="rId6"/>
    <p:sldLayoutId id="2147485623" r:id="rId7"/>
    <p:sldLayoutId id="2147485624" r:id="rId8"/>
    <p:sldLayoutId id="2147485676"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B4BC7637-623F-42F6-8E03-24EDA4E30C80}"/>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674DA63D-D2FB-4222-BB69-3A3B2D89D36A}"/>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5677" r:id="rId1"/>
    <p:sldLayoutId id="2147485625" r:id="rId2"/>
    <p:sldLayoutId id="2147485626" r:id="rId3"/>
    <p:sldLayoutId id="2147485627" r:id="rId4"/>
    <p:sldLayoutId id="2147485628" r:id="rId5"/>
    <p:sldLayoutId id="2147485629" r:id="rId6"/>
    <p:sldLayoutId id="2147485630" r:id="rId7"/>
    <p:sldLayoutId id="2147485631" r:id="rId8"/>
    <p:sldLayoutId id="2147485678"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450DA991-B7B7-4E88-AA92-34D8545E94D1}"/>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5679" r:id="rId1"/>
    <p:sldLayoutId id="2147485680" r:id="rId2"/>
    <p:sldLayoutId id="2147485681" r:id="rId3"/>
    <p:sldLayoutId id="2147485682" r:id="rId4"/>
    <p:sldLayoutId id="2147485632" r:id="rId5"/>
    <p:sldLayoutId id="2147485633" r:id="rId6"/>
    <p:sldLayoutId id="2147485634"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D3ECD591-7F18-4FD4-A54F-E8300B82FAA2}"/>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544212F5-1DDB-43AC-85B2-555C8FD34F41}"/>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35" r:id="rId5"/>
    <p:sldLayoutId id="2147485636" r:id="rId6"/>
    <p:sldLayoutId id="2147485637"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8AB2FF87-2E8D-4D03-B9C1-C065D41D4EF2}"/>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5697" r:id="rId1"/>
    <p:sldLayoutId id="2147485687" r:id="rId2"/>
    <p:sldLayoutId id="2147485688" r:id="rId3"/>
    <p:sldLayoutId id="2147485689" r:id="rId4"/>
    <p:sldLayoutId id="2147485690" r:id="rId5"/>
    <p:sldLayoutId id="2147485691" r:id="rId6"/>
    <p:sldLayoutId id="2147485692" r:id="rId7"/>
    <p:sldLayoutId id="2147485693" r:id="rId8"/>
    <p:sldLayoutId id="2147485694" r:id="rId9"/>
    <p:sldLayoutId id="2147485695" r:id="rId10"/>
    <p:sldLayoutId id="2147485696"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15.xml"/><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2.xml"/><Relationship Id="rId1" Type="http://schemas.openxmlformats.org/officeDocument/2006/relationships/slideLayout" Target="../slideLayouts/slideLayout72.xml"/></Relationships>
</file>

<file path=ppt/slides/_rels/slide20.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28.xml"/><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clp-IMpuwaQ" TargetMode="External"/><Relationship Id="rId2" Type="http://schemas.openxmlformats.org/officeDocument/2006/relationships/notesSlide" Target="../notesSlides/notesSlide29.xml"/><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2.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3o2-s6Q9sNo" TargetMode="External"/><Relationship Id="rId2" Type="http://schemas.openxmlformats.org/officeDocument/2006/relationships/notesSlide" Target="../notesSlides/notesSlide30.xml"/><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AGREE7D8vvU" TargetMode="External"/><Relationship Id="rId2" Type="http://schemas.openxmlformats.org/officeDocument/2006/relationships/notesSlide" Target="../notesSlides/notesSlide31.xml"/><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C3CXhwJjnk4" TargetMode="External"/><Relationship Id="rId2" Type="http://schemas.openxmlformats.org/officeDocument/2006/relationships/notesSlide" Target="../notesSlides/notesSlide32.xml"/><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kzMIiQN7cVQ" TargetMode="External"/><Relationship Id="rId2" Type="http://schemas.openxmlformats.org/officeDocument/2006/relationships/notesSlide" Target="../notesSlides/notesSlide33.xm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12B057-5536-244E-812E-00E2B5AB8D9A}"/>
              </a:ext>
            </a:extLst>
          </p:cNvPr>
          <p:cNvSpPr>
            <a:spLocks noGrp="1"/>
          </p:cNvSpPr>
          <p:nvPr>
            <p:ph type="body" sz="quarter" idx="10"/>
          </p:nvPr>
        </p:nvSpPr>
        <p:spPr/>
        <p:txBody>
          <a:bodyPr/>
          <a:lstStyle/>
          <a:p>
            <a:r>
              <a:rPr lang="en-US" dirty="0"/>
              <a:t>CHAPTER 6</a:t>
            </a:r>
          </a:p>
        </p:txBody>
      </p:sp>
      <p:sp>
        <p:nvSpPr>
          <p:cNvPr id="5" name="Text Placeholder 4">
            <a:extLst>
              <a:ext uri="{FF2B5EF4-FFF2-40B4-BE49-F238E27FC236}">
                <a16:creationId xmlns:a16="http://schemas.microsoft.com/office/drawing/2014/main" id="{CD4BD084-CC3F-7E48-9D10-BEA443376785}"/>
              </a:ext>
            </a:extLst>
          </p:cNvPr>
          <p:cNvSpPr>
            <a:spLocks noGrp="1"/>
          </p:cNvSpPr>
          <p:nvPr>
            <p:ph type="body" sz="quarter" idx="12"/>
          </p:nvPr>
        </p:nvSpPr>
        <p:spPr>
          <a:xfrm>
            <a:off x="5321554" y="2438400"/>
            <a:ext cx="3733800" cy="1905000"/>
          </a:xfrm>
        </p:spPr>
        <p:txBody>
          <a:bodyPr/>
          <a:lstStyle/>
          <a:p>
            <a:r>
              <a:rPr lang="en-US" dirty="0"/>
              <a:t>Business Strategy, Differentiation, Cost Leadership and Blue Oceans</a:t>
            </a:r>
          </a:p>
        </p:txBody>
      </p:sp>
      <p:sp>
        <p:nvSpPr>
          <p:cNvPr id="6" name="Text Placeholder 5">
            <a:extLst>
              <a:ext uri="{FF2B5EF4-FFF2-40B4-BE49-F238E27FC236}">
                <a16:creationId xmlns:a16="http://schemas.microsoft.com/office/drawing/2014/main" id="{087321CE-0FD8-3745-AD5C-01DF5F677521}"/>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15FA987A-3B20-E345-8C10-8F18C9554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4" name="Text Placeholder 3">
            <a:extLst>
              <a:ext uri="{FF2B5EF4-FFF2-40B4-BE49-F238E27FC236}">
                <a16:creationId xmlns:a16="http://schemas.microsoft.com/office/drawing/2014/main" id="{86854AE4-AA7C-B347-9142-C89004E46B2D}"/>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4ADFE323-F4EF-4613-8E6E-E9D11EC612A4}"/>
              </a:ext>
            </a:extLst>
          </p:cNvPr>
          <p:cNvSpPr>
            <a:spLocks noGrp="1"/>
          </p:cNvSpPr>
          <p:nvPr>
            <p:ph type="title"/>
          </p:nvPr>
        </p:nvSpPr>
        <p:spPr/>
        <p:txBody>
          <a:bodyPr>
            <a:normAutofit fontScale="90000"/>
          </a:bodyPr>
          <a:lstStyle/>
          <a:p>
            <a:pPr>
              <a:defRPr/>
            </a:pPr>
            <a:r>
              <a:rPr lang="en-US" altLang="en-US" sz="4000" dirty="0">
                <a:ea typeface="Arial" charset="0"/>
              </a:rPr>
              <a:t>Strategy Highlight 6.2: JC Penney </a:t>
            </a:r>
            <a:r>
              <a:rPr lang="en-US" altLang="en-US" sz="2200" dirty="0">
                <a:ea typeface="Arial" charset="0"/>
              </a:rPr>
              <a:t>(1 of 2)</a:t>
            </a:r>
            <a:endParaRPr lang="en-US" altLang="en-US" sz="2700" dirty="0">
              <a:ea typeface="Arial" charset="0"/>
            </a:endParaRPr>
          </a:p>
        </p:txBody>
      </p:sp>
      <p:sp>
        <p:nvSpPr>
          <p:cNvPr id="82947" name="Content Placeholder 2">
            <a:extLst>
              <a:ext uri="{FF2B5EF4-FFF2-40B4-BE49-F238E27FC236}">
                <a16:creationId xmlns:a16="http://schemas.microsoft.com/office/drawing/2014/main" id="{464252A4-4501-40B4-B70D-FA10D6E1BA1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Ron Johnson hired as CEO </a:t>
            </a:r>
          </a:p>
          <a:p>
            <a:pPr lvl="1"/>
            <a:r>
              <a:rPr lang="en-US" altLang="en-US" dirty="0">
                <a:cs typeface="Arial" panose="020B0604020202020204" pitchFamily="34" charset="0"/>
              </a:rPr>
              <a:t>Previously led Apple</a:t>
            </a:r>
            <a:r>
              <a:rPr lang="en-US" altLang="en-US" dirty="0"/>
              <a:t>’</a:t>
            </a:r>
            <a:r>
              <a:rPr lang="en-US" altLang="ja-JP" dirty="0"/>
              <a:t>s retail stores</a:t>
            </a:r>
          </a:p>
          <a:p>
            <a:pPr marL="0" indent="0">
              <a:buNone/>
            </a:pPr>
            <a:r>
              <a:rPr lang="en-US" altLang="en-US" dirty="0">
                <a:ea typeface="ヒラギノ角ゴ Pro W3" pitchFamily="122" charset="-128"/>
              </a:rPr>
              <a:t>Attempted a strategic change:</a:t>
            </a:r>
          </a:p>
          <a:p>
            <a:pPr lvl="1"/>
            <a:r>
              <a:rPr lang="en-US" altLang="en-US" dirty="0">
                <a:cs typeface="Arial" panose="020B0604020202020204" pitchFamily="34" charset="0"/>
              </a:rPr>
              <a:t>From cost leadership</a:t>
            </a:r>
          </a:p>
          <a:p>
            <a:pPr lvl="1"/>
            <a:r>
              <a:rPr lang="en-US" altLang="en-US" dirty="0">
                <a:cs typeface="Arial" panose="020B0604020202020204" pitchFamily="34" charset="0"/>
              </a:rPr>
              <a:t>To a blue ocean strategy</a:t>
            </a:r>
          </a:p>
          <a:p>
            <a:pPr marL="0" indent="0">
              <a:buNone/>
            </a:pPr>
            <a:r>
              <a:rPr lang="en-US" altLang="en-US" dirty="0">
                <a:ea typeface="ヒラギノ角ゴ Pro W3" pitchFamily="122" charset="-128"/>
              </a:rPr>
              <a:t>Many changes implemented:</a:t>
            </a:r>
          </a:p>
          <a:p>
            <a:pPr lvl="1"/>
            <a:r>
              <a:rPr lang="en-US" altLang="en-US" dirty="0">
                <a:cs typeface="Arial" panose="020B0604020202020204" pitchFamily="34" charset="0"/>
              </a:rPr>
              <a:t>More in-store boutiques</a:t>
            </a:r>
          </a:p>
          <a:p>
            <a:pPr lvl="1"/>
            <a:r>
              <a:rPr lang="en-US" altLang="en-US" dirty="0">
                <a:cs typeface="Arial" panose="020B0604020202020204" pitchFamily="34" charset="0"/>
              </a:rPr>
              <a:t>Removed clearance racks and coupons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2BDE321B-4B82-4F7C-9CB2-94476D541925}"/>
              </a:ext>
            </a:extLst>
          </p:cNvPr>
          <p:cNvSpPr>
            <a:spLocks noGrp="1"/>
          </p:cNvSpPr>
          <p:nvPr>
            <p:ph type="title"/>
          </p:nvPr>
        </p:nvSpPr>
        <p:spPr/>
        <p:txBody>
          <a:bodyPr>
            <a:normAutofit fontScale="90000"/>
          </a:bodyPr>
          <a:lstStyle/>
          <a:p>
            <a:pPr>
              <a:defRPr/>
            </a:pPr>
            <a:r>
              <a:rPr lang="en-US" altLang="en-US" sz="4000" dirty="0">
                <a:ea typeface="Arial" charset="0"/>
              </a:rPr>
              <a:t>Strategy Highlight 6.2: JC Penney </a:t>
            </a:r>
            <a:r>
              <a:rPr lang="en-US" altLang="en-US" sz="2200" dirty="0">
                <a:ea typeface="Arial" charset="0"/>
              </a:rPr>
              <a:t>(2 of 2)</a:t>
            </a:r>
            <a:endParaRPr lang="en-US" altLang="en-US" dirty="0">
              <a:ea typeface="Arial" charset="0"/>
            </a:endParaRPr>
          </a:p>
        </p:txBody>
      </p:sp>
      <p:sp>
        <p:nvSpPr>
          <p:cNvPr id="83971" name="Content Placeholder 2">
            <a:extLst>
              <a:ext uri="{FF2B5EF4-FFF2-40B4-BE49-F238E27FC236}">
                <a16:creationId xmlns:a16="http://schemas.microsoft.com/office/drawing/2014/main" id="{C1A6124B-5836-47F0-AE23-DDA64197060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Results:</a:t>
            </a:r>
          </a:p>
          <a:p>
            <a:pPr lvl="1"/>
            <a:r>
              <a:rPr lang="en-US" altLang="en-US" dirty="0"/>
              <a:t>Sales dropped by 25%.</a:t>
            </a:r>
          </a:p>
          <a:p>
            <a:pPr lvl="1"/>
            <a:r>
              <a:rPr lang="en-US" altLang="en-US" dirty="0"/>
              <a:t>Stock dropped from the S&amp;P 500.</a:t>
            </a:r>
          </a:p>
          <a:p>
            <a:pPr lvl="1"/>
            <a:r>
              <a:rPr lang="en-US" altLang="en-US" dirty="0"/>
              <a:t>CEO was fired.</a:t>
            </a:r>
          </a:p>
          <a:p>
            <a:pPr lvl="1"/>
            <a:r>
              <a:rPr lang="en-US" altLang="en-US" dirty="0"/>
              <a:t>140 stores closed.</a:t>
            </a:r>
          </a:p>
          <a:p>
            <a:r>
              <a:rPr lang="en-US" altLang="en-US" dirty="0"/>
              <a:t>Marvin Ellison is the new CEO.</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A5BA828F-333E-48D6-984E-39B44C9A38B2}"/>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Implications for Strategic Leaders</a:t>
            </a:r>
          </a:p>
        </p:txBody>
      </p:sp>
      <p:pic>
        <p:nvPicPr>
          <p:cNvPr id="84997" name="Picture 5">
            <a:extLst>
              <a:ext uri="{FF2B5EF4-FFF2-40B4-BE49-F238E27FC236}">
                <a16:creationId xmlns:a16="http://schemas.microsoft.com/office/drawing/2014/main" id="{AAF4AF58-1D05-4906-93D2-9E58C4375012}"/>
              </a:ext>
            </a:extLst>
          </p:cNvPr>
          <p:cNvPicPr>
            <a:picLocks noChangeAspect="1"/>
          </p:cNvPicPr>
          <p:nvPr/>
        </p:nvPicPr>
        <p:blipFill>
          <a:blip r:embed="rId3">
            <a:extLst>
              <a:ext uri="{28A0092B-C50C-407E-A947-70E740481C1C}">
                <a14:useLocalDpi xmlns:a14="http://schemas.microsoft.com/office/drawing/2010/main" val="0"/>
              </a:ext>
            </a:extLst>
          </a:blip>
          <a:srcRect b="76302"/>
          <a:stretch>
            <a:fillRect/>
          </a:stretch>
        </p:blipFill>
        <p:spPr bwMode="auto">
          <a:xfrm>
            <a:off x="1298575" y="1295400"/>
            <a:ext cx="6778625"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341E7B35-63FA-4D4A-81E2-3C7B9A763D9E}"/>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Only a Handful of Strategic Options Are Available</a:t>
            </a:r>
          </a:p>
        </p:txBody>
      </p:sp>
      <p:sp>
        <p:nvSpPr>
          <p:cNvPr id="86019" name="Content Placeholder 2">
            <a:extLst>
              <a:ext uri="{FF2B5EF4-FFF2-40B4-BE49-F238E27FC236}">
                <a16:creationId xmlns:a16="http://schemas.microsoft.com/office/drawing/2014/main" id="{99F9F692-3BE9-40A2-A3D6-9B9E322F378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Low cost or differentiation</a:t>
            </a:r>
          </a:p>
          <a:p>
            <a:pPr lvl="1"/>
            <a:r>
              <a:rPr lang="en-US" altLang="en-US" dirty="0">
                <a:ea typeface="ヒラギノ角ゴ Pro W3" pitchFamily="122" charset="-128"/>
              </a:rPr>
              <a:t>Broad or narrow</a:t>
            </a:r>
          </a:p>
          <a:p>
            <a:r>
              <a:rPr lang="en-US" altLang="en-US" dirty="0">
                <a:ea typeface="ヒラギノ角ゴ Pro W3" pitchFamily="122" charset="-128"/>
              </a:rPr>
              <a:t>Blue ocean</a:t>
            </a:r>
          </a:p>
          <a:p>
            <a:r>
              <a:rPr lang="en-US" altLang="en-US" dirty="0">
                <a:ea typeface="ヒラギノ角ゴ Pro W3" pitchFamily="122" charset="-128"/>
              </a:rPr>
              <a:t>Managers must:</a:t>
            </a:r>
          </a:p>
          <a:p>
            <a:pPr lvl="1"/>
            <a:r>
              <a:rPr lang="en-US" altLang="en-US" dirty="0">
                <a:cs typeface="Arial" panose="020B0604020202020204" pitchFamily="34" charset="0"/>
              </a:rPr>
              <a:t>Understand firm and industry effects</a:t>
            </a:r>
          </a:p>
          <a:p>
            <a:pPr lvl="1"/>
            <a:r>
              <a:rPr lang="en-US" altLang="en-US" dirty="0">
                <a:cs typeface="Arial" panose="020B0604020202020204" pitchFamily="34" charset="0"/>
              </a:rPr>
              <a:t>Fine-tune strategy formulation and execution</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27EF72B7-1678-4EDB-B3B8-406EB3EC8C3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Successful Blue Ocean Strategy</a:t>
            </a:r>
          </a:p>
        </p:txBody>
      </p:sp>
      <p:sp>
        <p:nvSpPr>
          <p:cNvPr id="88067" name="Content Placeholder 2">
            <a:extLst>
              <a:ext uri="{FF2B5EF4-FFF2-40B4-BE49-F238E27FC236}">
                <a16:creationId xmlns:a16="http://schemas.microsoft.com/office/drawing/2014/main" id="{756844DC-85DB-406A-930C-3D9F5B89A8B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3000"/>
              </a:spcAft>
            </a:pPr>
            <a:r>
              <a:rPr lang="en-US" altLang="en-US" dirty="0">
                <a:ea typeface="ヒラギノ角ゴ Pro W3" pitchFamily="122" charset="-128"/>
              </a:rPr>
              <a:t>Changes the competitive landscape</a:t>
            </a:r>
          </a:p>
          <a:p>
            <a:pPr>
              <a:spcBef>
                <a:spcPct val="0"/>
              </a:spcBef>
              <a:spcAft>
                <a:spcPts val="3000"/>
              </a:spcAft>
            </a:pPr>
            <a:r>
              <a:rPr lang="en-US" altLang="en-US" dirty="0">
                <a:ea typeface="ヒラギノ角ゴ Pro W3" pitchFamily="122" charset="-128"/>
              </a:rPr>
              <a:t>Opens up new areas of competition</a:t>
            </a:r>
          </a:p>
          <a:p>
            <a:pPr>
              <a:spcBef>
                <a:spcPct val="0"/>
              </a:spcBef>
              <a:spcAft>
                <a:spcPts val="600"/>
              </a:spcAft>
            </a:pPr>
            <a:r>
              <a:rPr lang="en-US" altLang="en-US" dirty="0">
                <a:ea typeface="ヒラギノ角ゴ Pro W3" pitchFamily="122" charset="-128"/>
              </a:rPr>
              <a:t>Firm must r</a:t>
            </a:r>
            <a:r>
              <a:rPr lang="en-US" altLang="en-US" dirty="0">
                <a:cs typeface="Arial" panose="020B0604020202020204" pitchFamily="34" charset="0"/>
              </a:rPr>
              <a:t>econcile trade-offs to:</a:t>
            </a:r>
          </a:p>
          <a:p>
            <a:pPr lvl="1">
              <a:spcBef>
                <a:spcPct val="0"/>
              </a:spcBef>
              <a:spcAft>
                <a:spcPts val="600"/>
              </a:spcAft>
            </a:pPr>
            <a:r>
              <a:rPr lang="en-US" altLang="en-US" dirty="0">
                <a:cs typeface="Arial" panose="020B0604020202020204" pitchFamily="34" charset="0"/>
              </a:rPr>
              <a:t>Increase value</a:t>
            </a:r>
          </a:p>
          <a:p>
            <a:pPr lvl="1">
              <a:spcBef>
                <a:spcPct val="0"/>
              </a:spcBef>
              <a:spcAft>
                <a:spcPts val="600"/>
              </a:spcAft>
            </a:pPr>
            <a:r>
              <a:rPr lang="en-US" altLang="en-US" dirty="0">
                <a:cs typeface="Arial" panose="020B0604020202020204" pitchFamily="34" charset="0"/>
              </a:rPr>
              <a:t>Lower costs</a:t>
            </a:r>
          </a:p>
          <a:p>
            <a:pPr lvl="1"/>
            <a:endParaRPr lang="en-US" altLang="en-US" dirty="0">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5A326466-2291-4715-BF3E-B06AA1CEC0A9}"/>
              </a:ext>
            </a:extLst>
          </p:cNvPr>
          <p:cNvSpPr>
            <a:spLocks noGrp="1"/>
          </p:cNvSpPr>
          <p:nvPr>
            <p:ph type="title"/>
          </p:nvPr>
        </p:nvSpPr>
        <p:spPr bwMode="auto">
          <a:xfrm>
            <a:off x="0" y="4238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Exercises</a:t>
            </a:r>
          </a:p>
        </p:txBody>
      </p:sp>
      <p:pic>
        <p:nvPicPr>
          <p:cNvPr id="6" name="Picture 5">
            <a:extLst>
              <a:ext uri="{FF2B5EF4-FFF2-40B4-BE49-F238E27FC236}">
                <a16:creationId xmlns:a16="http://schemas.microsoft.com/office/drawing/2014/main" id="{B5298321-6AEB-401D-AF9E-44CDEE0C0BC6}"/>
              </a:ext>
            </a:extLst>
          </p:cNvPr>
          <p:cNvPicPr>
            <a:picLocks noChangeAspect="1"/>
          </p:cNvPicPr>
          <p:nvPr/>
        </p:nvPicPr>
        <p:blipFill rotWithShape="1">
          <a:blip r:embed="rId3">
            <a:extLst>
              <a:ext uri="{28A0092B-C50C-407E-A947-70E740481C1C}">
                <a14:useLocalDpi xmlns:a14="http://schemas.microsoft.com/office/drawing/2010/main" val="0"/>
              </a:ext>
            </a:extLst>
          </a:blip>
          <a:srcRect b="64789"/>
          <a:stretch/>
        </p:blipFill>
        <p:spPr>
          <a:xfrm>
            <a:off x="572770" y="1562100"/>
            <a:ext cx="8571230" cy="129540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1" name="Title 1">
            <a:extLst>
              <a:ext uri="{FF2B5EF4-FFF2-40B4-BE49-F238E27FC236}">
                <a16:creationId xmlns:a16="http://schemas.microsoft.com/office/drawing/2014/main" id="{AE9DBCA4-A17D-4C90-A4DC-176794DAABA2}"/>
              </a:ext>
            </a:extLst>
          </p:cNvPr>
          <p:cNvSpPr txBox="1">
            <a:spLocks/>
          </p:cNvSpPr>
          <p:nvPr/>
        </p:nvSpPr>
        <p:spPr bwMode="auto">
          <a:xfrm>
            <a:off x="0" y="304800"/>
            <a:ext cx="914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r>
              <a:rPr lang="en-US" altLang="en-US" sz="3600" dirty="0">
                <a:solidFill>
                  <a:srgbClr val="336699"/>
                </a:solidFill>
                <a:latin typeface="Arial" panose="020B0604020202020204" pitchFamily="34" charset="0"/>
                <a:cs typeface="Arial" panose="020B0604020202020204" pitchFamily="34" charset="0"/>
              </a:rPr>
              <a:t>Low-Cost / Differentiated Workplaces </a:t>
            </a:r>
            <a:r>
              <a:rPr lang="en-US" altLang="en-US" dirty="0">
                <a:solidFill>
                  <a:srgbClr val="336699"/>
                </a:solidFill>
                <a:latin typeface="Arial" panose="020B0604020202020204" pitchFamily="34" charset="0"/>
                <a:cs typeface="Arial" panose="020B0604020202020204" pitchFamily="34" charset="0"/>
              </a:rPr>
              <a:t>(1 of 2)</a:t>
            </a:r>
          </a:p>
        </p:txBody>
      </p:sp>
      <p:sp>
        <p:nvSpPr>
          <p:cNvPr id="91138" name="Content Placeholder 2">
            <a:extLst>
              <a:ext uri="{FF2B5EF4-FFF2-40B4-BE49-F238E27FC236}">
                <a16:creationId xmlns:a16="http://schemas.microsoft.com/office/drawing/2014/main" id="{64F4B598-ABBB-4C08-A6A3-EDAF6EEDA5A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Firm strategy impacts</a:t>
            </a:r>
          </a:p>
          <a:p>
            <a:pPr lvl="1" eaLnBrk="1" hangingPunct="1"/>
            <a:r>
              <a:rPr lang="en-US" altLang="en-US" dirty="0">
                <a:cs typeface="Arial" panose="020B0604020202020204" pitchFamily="34" charset="0"/>
              </a:rPr>
              <a:t>The employee’s experience</a:t>
            </a:r>
          </a:p>
          <a:p>
            <a:pPr lvl="1" eaLnBrk="1" hangingPunct="1"/>
            <a:r>
              <a:rPr lang="en-US" altLang="en-US" dirty="0">
                <a:cs typeface="Arial" panose="020B0604020202020204" pitchFamily="34" charset="0"/>
              </a:rPr>
              <a:t>The firm’s work environment and culture</a:t>
            </a:r>
          </a:p>
          <a:p>
            <a:pPr eaLnBrk="1" hangingPunct="1"/>
            <a:r>
              <a:rPr lang="en-US" altLang="en-US" dirty="0">
                <a:ea typeface="ヒラギノ角ゴ Pro W3" pitchFamily="122" charset="-128"/>
              </a:rPr>
              <a:t>Differentiated strategy companies</a:t>
            </a:r>
          </a:p>
          <a:p>
            <a:pPr lvl="1" eaLnBrk="1" hangingPunct="1"/>
            <a:r>
              <a:rPr lang="en-US" altLang="en-US" dirty="0">
                <a:cs typeface="Arial" panose="020B0604020202020204" pitchFamily="34" charset="0"/>
              </a:rPr>
              <a:t>Focus on product features and customer service</a:t>
            </a:r>
          </a:p>
          <a:p>
            <a:pPr lvl="2" eaLnBrk="1" hangingPunct="1"/>
            <a:r>
              <a:rPr lang="en-US" altLang="en-US" dirty="0">
                <a:cs typeface="Arial" panose="020B0604020202020204" pitchFamily="34" charset="0"/>
              </a:rPr>
              <a:t>Ex: Nordstrom, Whole Foods, and Wegmans </a:t>
            </a:r>
          </a:p>
          <a:p>
            <a:pPr lvl="1" eaLnBrk="1" hangingPunct="1"/>
            <a:r>
              <a:rPr lang="en-US" altLang="en-US" dirty="0">
                <a:cs typeface="Arial" panose="020B0604020202020204" pitchFamily="34" charset="0"/>
              </a:rPr>
              <a:t>Many listed in </a:t>
            </a:r>
            <a:r>
              <a:rPr lang="en-US" altLang="en-US" i="1" dirty="0">
                <a:cs typeface="Arial" panose="020B0604020202020204" pitchFamily="34" charset="0"/>
              </a:rPr>
              <a:t>Fortune’s</a:t>
            </a:r>
            <a:r>
              <a:rPr lang="en-US" altLang="en-US" dirty="0">
                <a:cs typeface="Arial" panose="020B0604020202020204" pitchFamily="34" charset="0"/>
              </a:rPr>
              <a:t> “100 Best Places to Work” </a:t>
            </a:r>
          </a:p>
          <a:p>
            <a:pPr lvl="1" eaLnBrk="1" hangingPunct="1"/>
            <a:endParaRPr lang="en-US" altLang="en-US" dirty="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E7A919CE-F6FC-44E2-832D-C189E30349B5}"/>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Low-Cost / Differentiated Workplaces </a:t>
            </a:r>
            <a:r>
              <a:rPr lang="en-US" altLang="en-US" sz="1800" dirty="0">
                <a:cs typeface="Arial" panose="020B0604020202020204" pitchFamily="34" charset="0"/>
              </a:rPr>
              <a:t>(2 of 2)</a:t>
            </a:r>
          </a:p>
        </p:txBody>
      </p:sp>
      <p:sp>
        <p:nvSpPr>
          <p:cNvPr id="93187" name="Content Placeholder 2">
            <a:extLst>
              <a:ext uri="{FF2B5EF4-FFF2-40B4-BE49-F238E27FC236}">
                <a16:creationId xmlns:a16="http://schemas.microsoft.com/office/drawing/2014/main" id="{ABE4B96F-E13E-48F7-A144-1EB6F9059A5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Cost leadership strategy companies</a:t>
            </a:r>
          </a:p>
          <a:p>
            <a:pPr lvl="1" eaLnBrk="1" hangingPunct="1"/>
            <a:r>
              <a:rPr lang="en-US" altLang="en-US" dirty="0">
                <a:cs typeface="Arial" panose="020B0604020202020204" pitchFamily="34" charset="0"/>
              </a:rPr>
              <a:t>Focus on remaining the low-cost leader</a:t>
            </a:r>
          </a:p>
          <a:p>
            <a:pPr lvl="2" eaLnBrk="1" hangingPunct="1"/>
            <a:r>
              <a:rPr lang="en-US" altLang="en-US" dirty="0">
                <a:cs typeface="Arial" panose="020B0604020202020204" pitchFamily="34" charset="0"/>
              </a:rPr>
              <a:t>Ex: Amazon and Walmart</a:t>
            </a:r>
          </a:p>
          <a:p>
            <a:pPr lvl="1" eaLnBrk="1" hangingPunct="1"/>
            <a:r>
              <a:rPr lang="en-US" altLang="en-US" dirty="0">
                <a:cs typeface="Arial" panose="020B0604020202020204" pitchFamily="34" charset="0"/>
              </a:rPr>
              <a:t>Offers many opportunities to learn</a:t>
            </a:r>
          </a:p>
          <a:p>
            <a:pPr eaLnBrk="1" hangingPunct="1"/>
            <a:r>
              <a:rPr lang="en-US" altLang="en-US" dirty="0">
                <a:ea typeface="ヒラギノ角ゴ Pro W3" pitchFamily="122" charset="-128"/>
              </a:rPr>
              <a:t>In which type of environment would you thrive?</a:t>
            </a:r>
          </a:p>
          <a:p>
            <a:pPr eaLnBrk="1" hangingPunct="1"/>
            <a:r>
              <a:rPr lang="en-US" altLang="en-US" dirty="0">
                <a:ea typeface="ヒラギノ角ゴ Pro W3" pitchFamily="122" charset="-128"/>
              </a:rPr>
              <a:t>What aspects of success are you seeking in your professional career? </a:t>
            </a:r>
          </a:p>
          <a:p>
            <a:pPr eaLnBrk="1" hangingPunct="1"/>
            <a:r>
              <a:rPr lang="en-US" altLang="en-US" dirty="0">
                <a:ea typeface="ヒラギノ角ゴ Pro W3" pitchFamily="122" charset="-128"/>
              </a:rPr>
              <a:t>What trade-offs would you NOT be willing to make?</a:t>
            </a:r>
          </a:p>
          <a:p>
            <a:pPr lvl="1" eaLnBrk="1" hangingPunct="1"/>
            <a:endParaRPr lang="en-US" altLang="en-US" dirty="0">
              <a:cs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C2D87C1A-6EE8-45F7-A86B-2BBEE7154B0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Small Group Exercise #1</a:t>
            </a:r>
          </a:p>
        </p:txBody>
      </p:sp>
      <p:sp>
        <p:nvSpPr>
          <p:cNvPr id="95235" name="Content Placeholder 2">
            <a:extLst>
              <a:ext uri="{FF2B5EF4-FFF2-40B4-BE49-F238E27FC236}">
                <a16:creationId xmlns:a16="http://schemas.microsoft.com/office/drawing/2014/main" id="{D1F13D0F-F667-432E-8FC2-A6FDA5E1E19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Ryanair based in Dublin, Ireland</a:t>
            </a:r>
          </a:p>
          <a:p>
            <a:r>
              <a:rPr lang="en-US" altLang="en-US" dirty="0">
                <a:ea typeface="ヒラギノ角ゴ Pro W3" pitchFamily="122" charset="-128"/>
              </a:rPr>
              <a:t>Airline ticket: $20</a:t>
            </a:r>
          </a:p>
          <a:p>
            <a:pPr lvl="1"/>
            <a:r>
              <a:rPr lang="en-US" altLang="en-US" dirty="0">
                <a:cs typeface="Arial" panose="020B0604020202020204" pitchFamily="34" charset="0"/>
              </a:rPr>
              <a:t>Profits made through fees &amp; surcharges </a:t>
            </a:r>
          </a:p>
          <a:p>
            <a:r>
              <a:rPr lang="en-US" altLang="en-US" dirty="0">
                <a:ea typeface="ヒラギノ角ゴ Pro W3" pitchFamily="122" charset="-128"/>
              </a:rPr>
              <a:t>“Amazon.com of travel in Europe”</a:t>
            </a:r>
          </a:p>
          <a:p>
            <a:r>
              <a:rPr lang="en-US" altLang="en-US" dirty="0">
                <a:ea typeface="ヒラギノ角ゴ Pro W3" pitchFamily="122" charset="-128"/>
              </a:rPr>
              <a:t>How would you compete against Ryanair?</a:t>
            </a:r>
          </a:p>
          <a:p>
            <a:r>
              <a:rPr lang="en-US" altLang="en-US" dirty="0">
                <a:ea typeface="ヒラギノ角ゴ Pro W3" pitchFamily="122" charset="-128"/>
              </a:rPr>
              <a:t>What are their similarities &amp; differences with JetBlue?</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95DD51C7-A523-4D39-AC9C-678F0F72697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Small Group Exercise #2</a:t>
            </a:r>
          </a:p>
        </p:txBody>
      </p:sp>
      <p:sp>
        <p:nvSpPr>
          <p:cNvPr id="97283" name="Content Placeholder 2">
            <a:extLst>
              <a:ext uri="{FF2B5EF4-FFF2-40B4-BE49-F238E27FC236}">
                <a16:creationId xmlns:a16="http://schemas.microsoft.com/office/drawing/2014/main" id="{BB3D012D-0A45-44BB-AD93-05EB5D94018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The retail industry is changing. </a:t>
            </a:r>
          </a:p>
          <a:p>
            <a:pPr lvl="1"/>
            <a:r>
              <a:rPr lang="en-US" altLang="en-US" dirty="0">
                <a:ea typeface="ヒラギノ角ゴ Pro W3" pitchFamily="122" charset="-128"/>
              </a:rPr>
              <a:t>Consumer tastes are shifting.</a:t>
            </a:r>
          </a:p>
          <a:p>
            <a:pPr lvl="2"/>
            <a:r>
              <a:rPr lang="en-US" altLang="en-US" dirty="0">
                <a:ea typeface="ヒラギノ角ゴ Pro W3" pitchFamily="122" charset="-128"/>
              </a:rPr>
              <a:t>There is a shift from shopping to social experiences.</a:t>
            </a:r>
          </a:p>
          <a:p>
            <a:pPr lvl="1"/>
            <a:r>
              <a:rPr lang="en-US" altLang="en-US" dirty="0">
                <a:ea typeface="ヒラギノ角ゴ Pro W3" pitchFamily="122" charset="-128"/>
              </a:rPr>
              <a:t>Stores are closing.</a:t>
            </a:r>
          </a:p>
          <a:p>
            <a:pPr lvl="1"/>
            <a:r>
              <a:rPr lang="en-US" altLang="en-US" dirty="0">
                <a:ea typeface="ヒラギノ角ゴ Pro W3" pitchFamily="122" charset="-128"/>
              </a:rPr>
              <a:t>It is a red ocean.</a:t>
            </a:r>
          </a:p>
          <a:p>
            <a:r>
              <a:rPr lang="en-US" altLang="en-US" dirty="0">
                <a:ea typeface="ヒラギノ角ゴ Pro W3" pitchFamily="122" charset="-128"/>
              </a:rPr>
              <a:t>How could mall space be repurposed?</a:t>
            </a:r>
          </a:p>
          <a:p>
            <a:pPr lvl="1"/>
            <a:r>
              <a:rPr lang="en-US" altLang="en-US" dirty="0">
                <a:ea typeface="ヒラギノ角ゴ Pro W3" pitchFamily="122" charset="-128"/>
              </a:rPr>
              <a:t>It must stretch beyond traditional retailing.</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11F6FE2B-D430-45F4-8A47-394FA48AD777}"/>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Chapter Case: JetBlue</a:t>
            </a:r>
          </a:p>
        </p:txBody>
      </p:sp>
      <p:pic>
        <p:nvPicPr>
          <p:cNvPr id="3" name="Picture 2">
            <a:extLst>
              <a:ext uri="{FF2B5EF4-FFF2-40B4-BE49-F238E27FC236}">
                <a16:creationId xmlns:a16="http://schemas.microsoft.com/office/drawing/2014/main" id="{F16D80AD-6286-4466-85D0-49DE4DFB1412}"/>
              </a:ext>
            </a:extLst>
          </p:cNvPr>
          <p:cNvPicPr>
            <a:picLocks noChangeAspect="1"/>
          </p:cNvPicPr>
          <p:nvPr/>
        </p:nvPicPr>
        <p:blipFill rotWithShape="1">
          <a:blip r:embed="rId3">
            <a:extLst>
              <a:ext uri="{28A0092B-C50C-407E-A947-70E740481C1C}">
                <a14:useLocalDpi xmlns:a14="http://schemas.microsoft.com/office/drawing/2010/main" val="0"/>
              </a:ext>
            </a:extLst>
          </a:blip>
          <a:srcRect b="64789"/>
          <a:stretch/>
        </p:blipFill>
        <p:spPr>
          <a:xfrm>
            <a:off x="572770" y="1562100"/>
            <a:ext cx="8571230" cy="1295400"/>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C6CE9EF0-B1BF-48B9-AF16-6487D657C3D5}"/>
              </a:ext>
            </a:extLst>
          </p:cNvPr>
          <p:cNvSpPr>
            <a:spLocks noGrp="1"/>
          </p:cNvSpPr>
          <p:nvPr>
            <p:ph type="title"/>
          </p:nvPr>
        </p:nvSpPr>
        <p:spPr bwMode="auto">
          <a:xfrm>
            <a:off x="0" y="411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Chapter Summary</a:t>
            </a:r>
          </a:p>
        </p:txBody>
      </p:sp>
      <p:pic>
        <p:nvPicPr>
          <p:cNvPr id="6" name="Picture 5">
            <a:extLst>
              <a:ext uri="{FF2B5EF4-FFF2-40B4-BE49-F238E27FC236}">
                <a16:creationId xmlns:a16="http://schemas.microsoft.com/office/drawing/2014/main" id="{6749096D-27D8-47A4-8056-383C65B2D906}"/>
              </a:ext>
            </a:extLst>
          </p:cNvPr>
          <p:cNvPicPr>
            <a:picLocks noChangeAspect="1"/>
          </p:cNvPicPr>
          <p:nvPr/>
        </p:nvPicPr>
        <p:blipFill rotWithShape="1">
          <a:blip r:embed="rId3">
            <a:extLst>
              <a:ext uri="{28A0092B-C50C-407E-A947-70E740481C1C}">
                <a14:useLocalDpi xmlns:a14="http://schemas.microsoft.com/office/drawing/2010/main" val="0"/>
              </a:ext>
            </a:extLst>
          </a:blip>
          <a:srcRect b="64789"/>
          <a:stretch/>
        </p:blipFill>
        <p:spPr>
          <a:xfrm>
            <a:off x="572770" y="1562100"/>
            <a:ext cx="8571230" cy="129540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1" name="Title 1">
            <a:extLst>
              <a:ext uri="{FF2B5EF4-FFF2-40B4-BE49-F238E27FC236}">
                <a16:creationId xmlns:a16="http://schemas.microsoft.com/office/drawing/2014/main" id="{0D433618-3131-4D90-A03C-98E9A26033EA}"/>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(1 of 6)</a:t>
            </a:r>
          </a:p>
        </p:txBody>
      </p:sp>
      <p:sp>
        <p:nvSpPr>
          <p:cNvPr id="99331" name="Content Placeholder 2">
            <a:extLst>
              <a:ext uri="{FF2B5EF4-FFF2-40B4-BE49-F238E27FC236}">
                <a16:creationId xmlns:a16="http://schemas.microsoft.com/office/drawing/2014/main" id="{0C559F38-BFE0-4955-843E-5E395C5C449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6-1 Define business-level strategy and describe how it determines a firm’s strategic position.</a:t>
            </a:r>
          </a:p>
          <a:p>
            <a:pPr marL="0" indent="0" eaLnBrk="1" hangingPunct="1"/>
            <a:r>
              <a:rPr lang="en-US" altLang="en-US" sz="2000" dirty="0">
                <a:ea typeface="ヒラギノ角ゴ Pro W3" pitchFamily="122" charset="-128"/>
              </a:rPr>
              <a:t>Business-level strategy determines a firm’s strategic position in its quest for competitive advantage when competing in a single industry or product market.</a:t>
            </a:r>
          </a:p>
          <a:p>
            <a:pPr marL="0" indent="0" eaLnBrk="1" hangingPunct="1"/>
            <a:r>
              <a:rPr lang="en-US" altLang="en-US" sz="2000" dirty="0">
                <a:ea typeface="ヒラギノ角ゴ Pro W3" pitchFamily="122" charset="-128"/>
              </a:rPr>
              <a:t>Strategic positioning requires that managers address strategic trade-offs that arise between value and cost because higher value tends to go along with higher cost.</a:t>
            </a:r>
          </a:p>
          <a:p>
            <a:pPr marL="0" indent="0" eaLnBrk="1" hangingPunct="1"/>
            <a:r>
              <a:rPr lang="en-US" altLang="en-US" sz="2000" dirty="0">
                <a:ea typeface="ヒラギノ角ゴ Pro W3" pitchFamily="122" charset="-128"/>
              </a:rPr>
              <a:t>Differentiation and cost leadership are distinct strategic positions.</a:t>
            </a:r>
          </a:p>
          <a:p>
            <a:pPr marL="0" indent="0" eaLnBrk="1" hangingPunct="1"/>
            <a:r>
              <a:rPr lang="en-US" altLang="en-US" sz="2000" dirty="0">
                <a:ea typeface="ヒラギノ角ゴ Pro W3" pitchFamily="122" charset="-128"/>
              </a:rPr>
              <a:t>Besides selecting an appropriate strategic position, managers must also define the scope of competition—whether to pursue a specific market niche or go after the broader market.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a:extLst>
              <a:ext uri="{FF2B5EF4-FFF2-40B4-BE49-F238E27FC236}">
                <a16:creationId xmlns:a16="http://schemas.microsoft.com/office/drawing/2014/main" id="{C56EC4F3-2920-47DD-A29C-A44E8FC26583}"/>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(2 of 6)</a:t>
            </a:r>
            <a:endParaRPr lang="en-US" altLang="en-US" dirty="0">
              <a:ea typeface="Arial" charset="0"/>
            </a:endParaRPr>
          </a:p>
        </p:txBody>
      </p:sp>
      <p:sp>
        <p:nvSpPr>
          <p:cNvPr id="101379" name="Content Placeholder 2">
            <a:extLst>
              <a:ext uri="{FF2B5EF4-FFF2-40B4-BE49-F238E27FC236}">
                <a16:creationId xmlns:a16="http://schemas.microsoft.com/office/drawing/2014/main" id="{4C2C6BD4-889C-4786-8A70-469E1068D00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6-2 Examine the relationship between value drivers and differentiation strategy.</a:t>
            </a:r>
            <a:endParaRPr lang="en-US" altLang="en-US" sz="1800" dirty="0">
              <a:ea typeface="ヒラギノ角ゴ Pro W3" pitchFamily="122" charset="-128"/>
            </a:endParaRPr>
          </a:p>
          <a:p>
            <a:pPr marL="0" indent="0" eaLnBrk="1" hangingPunct="1"/>
            <a:r>
              <a:rPr lang="en-US" altLang="en-US" sz="2000" dirty="0">
                <a:ea typeface="ヒラギノ角ゴ Pro W3" pitchFamily="122" charset="-128"/>
              </a:rPr>
              <a:t>The goal of a differentiation strategy is to increase the perceived value of goods and services so that customers will pay a higher price for additional features.</a:t>
            </a:r>
          </a:p>
          <a:p>
            <a:pPr marL="0" indent="0" eaLnBrk="1" hangingPunct="1"/>
            <a:r>
              <a:rPr lang="en-US" altLang="en-US" sz="2000" dirty="0">
                <a:ea typeface="ヒラギノ角ゴ Pro W3" pitchFamily="122" charset="-128"/>
              </a:rPr>
              <a:t>In a differentiation strategy, the focus of competition is on value-enhancing attributes and features, while controlling costs.</a:t>
            </a:r>
          </a:p>
          <a:p>
            <a:pPr marL="0" indent="0" eaLnBrk="1" hangingPunct="1"/>
            <a:r>
              <a:rPr lang="en-US" altLang="en-US" sz="2000" dirty="0">
                <a:ea typeface="ヒラギノ角ゴ Pro W3" pitchFamily="122" charset="-128"/>
              </a:rPr>
              <a:t>Some of the unique value drivers managers can manipulate are product features, customer service, customization, and complements.</a:t>
            </a:r>
          </a:p>
          <a:p>
            <a:pPr marL="0" indent="0" eaLnBrk="1" hangingPunct="1"/>
            <a:r>
              <a:rPr lang="en-US" altLang="en-US" sz="2000" dirty="0">
                <a:ea typeface="ヒラギノ角ゴ Pro W3" pitchFamily="122" charset="-128"/>
              </a:rPr>
              <a:t>Value drivers contribute to competitive advantage only if their increase in value creation (∆V) exceeds the increase in costs, that is: (∆V) &gt; (∆C).</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Title 1">
            <a:extLst>
              <a:ext uri="{FF2B5EF4-FFF2-40B4-BE49-F238E27FC236}">
                <a16:creationId xmlns:a16="http://schemas.microsoft.com/office/drawing/2014/main" id="{37E5A3A8-14B5-4F5C-825D-39D591DEAFB9}"/>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(3 of 6)</a:t>
            </a:r>
            <a:endParaRPr lang="en-US" altLang="en-US" dirty="0">
              <a:ea typeface="Arial" charset="0"/>
            </a:endParaRPr>
          </a:p>
        </p:txBody>
      </p:sp>
      <p:sp>
        <p:nvSpPr>
          <p:cNvPr id="102403" name="Content Placeholder 2">
            <a:extLst>
              <a:ext uri="{FF2B5EF4-FFF2-40B4-BE49-F238E27FC236}">
                <a16:creationId xmlns:a16="http://schemas.microsoft.com/office/drawing/2014/main" id="{2E86B8DA-C60E-4D88-AA43-E6B682F7F4F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6-3 Examine the relationship between cost drivers and the cost-leadership strategy.</a:t>
            </a:r>
          </a:p>
          <a:p>
            <a:pPr marL="0" indent="0" eaLnBrk="1" hangingPunct="1"/>
            <a:r>
              <a:rPr lang="en-US" altLang="en-US" sz="2000" dirty="0">
                <a:ea typeface="ヒラギノ角ゴ Pro W3" pitchFamily="122" charset="-128"/>
              </a:rPr>
              <a:t>The goal of a cost-leadership strategy is to reduce the firm’s cost below that of its competitors.</a:t>
            </a:r>
          </a:p>
          <a:p>
            <a:pPr marL="0" indent="0" eaLnBrk="1" hangingPunct="1"/>
            <a:r>
              <a:rPr lang="en-US" altLang="en-US" sz="2000" dirty="0">
                <a:ea typeface="ヒラギノ角ゴ Pro W3" pitchFamily="122" charset="-128"/>
              </a:rPr>
              <a:t>In a cost-leadership strategy, the focus of competition is achieving the lowest possible cost position, which allows the firm to offer a lower price than competitors while maintaining acceptable value.</a:t>
            </a:r>
          </a:p>
          <a:p>
            <a:pPr marL="0" indent="0" eaLnBrk="1" hangingPunct="1"/>
            <a:r>
              <a:rPr lang="en-US" altLang="en-US" sz="2000" dirty="0">
                <a:ea typeface="ヒラギノ角ゴ Pro W3" pitchFamily="122" charset="-128"/>
              </a:rPr>
              <a:t>Some of the unique cost drivers that managers can manipulate are the cost of input factors, economies of scale, and learning- and experience-curve effects.</a:t>
            </a:r>
          </a:p>
          <a:p>
            <a:pPr marL="0" indent="0" eaLnBrk="1" hangingPunct="1"/>
            <a:r>
              <a:rPr lang="en-US" altLang="en-US" sz="2000" dirty="0">
                <a:ea typeface="ヒラギノ角ゴ Pro W3" pitchFamily="122" charset="-128"/>
              </a:rPr>
              <a:t>No matter how low the price, if there is no acceptable value proposition, the product or service will not sell.</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4" name="Title 1">
            <a:extLst>
              <a:ext uri="{FF2B5EF4-FFF2-40B4-BE49-F238E27FC236}">
                <a16:creationId xmlns:a16="http://schemas.microsoft.com/office/drawing/2014/main" id="{3AAD814D-F760-4433-9D35-21D1A0B5616B}"/>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(4 of 6)</a:t>
            </a:r>
            <a:endParaRPr lang="en-US" altLang="en-US" dirty="0">
              <a:ea typeface="Arial" charset="0"/>
            </a:endParaRPr>
          </a:p>
        </p:txBody>
      </p:sp>
      <p:sp>
        <p:nvSpPr>
          <p:cNvPr id="103427" name="Content Placeholder 2">
            <a:extLst>
              <a:ext uri="{FF2B5EF4-FFF2-40B4-BE49-F238E27FC236}">
                <a16:creationId xmlns:a16="http://schemas.microsoft.com/office/drawing/2014/main" id="{FD9C712A-E0CA-4303-8ED8-57A14AC2FF8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indent="-227013" algn="ctr" eaLnBrk="1" hangingPunct="1">
              <a:buFont typeface="Arial" panose="020B0604020202020204" pitchFamily="34" charset="0"/>
              <a:buNone/>
            </a:pPr>
            <a:r>
              <a:rPr lang="en-US" altLang="en-US" sz="2000" b="1" dirty="0">
                <a:ea typeface="ヒラギノ角ゴ Pro W3" pitchFamily="122" charset="-128"/>
              </a:rPr>
              <a:t>LO 6-4 Assess the benefits and risks of differentiation and cost-leadership business strategies vis-à-vis the five forces that shape competition.</a:t>
            </a:r>
          </a:p>
          <a:p>
            <a:pPr eaLnBrk="1" hangingPunct="1"/>
            <a:r>
              <a:rPr lang="en-US" altLang="en-US" sz="2000" dirty="0">
                <a:ea typeface="ヒラギノ角ゴ Pro W3" pitchFamily="122" charset="-128"/>
              </a:rPr>
              <a:t>The five forces model helps managers use generic business strategies to protect themselves against the industry forces that drive down profitability.</a:t>
            </a:r>
          </a:p>
          <a:p>
            <a:pPr eaLnBrk="1" hangingPunct="1"/>
            <a:r>
              <a:rPr lang="en-US" altLang="en-US" sz="2000" dirty="0">
                <a:ea typeface="ヒラギノ角ゴ Pro W3" pitchFamily="122" charset="-128"/>
              </a:rPr>
              <a:t>Differentiation and cost-leadership strategies allow firms to carve out strong strategic positions, not only to protect themselves against the five forces, but also to benefit from them in their quest for competitive advantage.</a:t>
            </a:r>
          </a:p>
          <a:p>
            <a:pPr eaLnBrk="1" hangingPunct="1"/>
            <a:r>
              <a:rPr lang="en-US" altLang="en-US" sz="2000" dirty="0">
                <a:ea typeface="ヒラギノ角ゴ Pro W3" pitchFamily="122" charset="-128"/>
              </a:rPr>
              <a:t>Exhibit 6.8 details the benefits and risks of each business strategy.</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Title 1">
            <a:extLst>
              <a:ext uri="{FF2B5EF4-FFF2-40B4-BE49-F238E27FC236}">
                <a16:creationId xmlns:a16="http://schemas.microsoft.com/office/drawing/2014/main" id="{4A3EEBE0-7270-40F3-8961-6E09E9035D2F}"/>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(5 of 6)</a:t>
            </a:r>
            <a:endParaRPr lang="en-US" altLang="en-US" dirty="0">
              <a:ea typeface="Arial" charset="0"/>
            </a:endParaRPr>
          </a:p>
        </p:txBody>
      </p:sp>
      <p:sp>
        <p:nvSpPr>
          <p:cNvPr id="104451" name="Content Placeholder 2">
            <a:extLst>
              <a:ext uri="{FF2B5EF4-FFF2-40B4-BE49-F238E27FC236}">
                <a16:creationId xmlns:a16="http://schemas.microsoft.com/office/drawing/2014/main" id="{7590F3D9-74C0-4344-85D3-C77198FF947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6-5 Evaluate value and cost drivers that may allow a firm to pursue a  blue ocean strategy.</a:t>
            </a:r>
            <a:endParaRPr lang="en-US" altLang="en-US" sz="800" b="1" dirty="0">
              <a:ea typeface="ヒラギノ角ゴ Pro W3" pitchFamily="122" charset="-128"/>
            </a:endParaRPr>
          </a:p>
          <a:p>
            <a:pPr marL="0" indent="0" eaLnBrk="1" hangingPunct="1"/>
            <a:r>
              <a:rPr lang="en-US" altLang="en-US" sz="1800" dirty="0">
                <a:ea typeface="ヒラギノ角ゴ Pro W3" pitchFamily="122" charset="-128"/>
              </a:rPr>
              <a:t>To address the trade-offs between differentiation and cost leadership at the business level, managers must employ value innovation, a process that will lead them to align the proposed business strategy with total perceived consumer benefits, price and cost.</a:t>
            </a:r>
          </a:p>
          <a:p>
            <a:pPr marL="0" indent="0" eaLnBrk="1" hangingPunct="1"/>
            <a:r>
              <a:rPr lang="en-US" altLang="en-US" sz="1800" dirty="0">
                <a:ea typeface="ヒラギノ角ゴ Pro W3" pitchFamily="122" charset="-128"/>
              </a:rPr>
              <a:t>Lowering a firm’s costs is primarily achieved by eliminating and reducing the taken-for-granted factors on which the firm’s industry rivals compete.</a:t>
            </a:r>
          </a:p>
          <a:p>
            <a:pPr marL="0" indent="0" eaLnBrk="1" hangingPunct="1"/>
            <a:r>
              <a:rPr lang="en-US" altLang="en-US" sz="1800" dirty="0">
                <a:ea typeface="ヒラギノ角ゴ Pro W3" pitchFamily="122" charset="-128"/>
              </a:rPr>
              <a:t>Increasing perceived buyer value is primarily achieved by raising existing key success factors and by creating new elements that the industry has not yet offered.</a:t>
            </a:r>
          </a:p>
          <a:p>
            <a:pPr marL="0" indent="0" eaLnBrk="1" hangingPunct="1"/>
            <a:r>
              <a:rPr lang="en-US" altLang="en-US" sz="1800" dirty="0">
                <a:ea typeface="ヒラギノ角ゴ Pro W3" pitchFamily="122" charset="-128"/>
              </a:rPr>
              <a:t>Managers will track their opportunities and risks for lowering a firm’s costs and increasing perceived value vis-à-vis their competitors by use of a strategy canvas, which plots industry factors among competitors (see Exhibit 6.11). </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Title 1">
            <a:extLst>
              <a:ext uri="{FF2B5EF4-FFF2-40B4-BE49-F238E27FC236}">
                <a16:creationId xmlns:a16="http://schemas.microsoft.com/office/drawing/2014/main" id="{35235ABE-C127-4E6A-A773-AF5F30AB91ED}"/>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(6 of 6)</a:t>
            </a:r>
            <a:endParaRPr lang="en-US" altLang="en-US" dirty="0">
              <a:ea typeface="Arial" charset="0"/>
            </a:endParaRPr>
          </a:p>
        </p:txBody>
      </p:sp>
      <p:sp>
        <p:nvSpPr>
          <p:cNvPr id="105475" name="Content Placeholder 2">
            <a:extLst>
              <a:ext uri="{FF2B5EF4-FFF2-40B4-BE49-F238E27FC236}">
                <a16:creationId xmlns:a16="http://schemas.microsoft.com/office/drawing/2014/main" id="{91E45C86-9F34-45E1-87C3-68D9E3EEE66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6-6 Assess the risks of a blue ocean strategy, and explain why it is difficult to succeed at value innovation.	</a:t>
            </a:r>
            <a:endParaRPr lang="en-US" altLang="en-US" sz="1800" dirty="0">
              <a:ea typeface="ヒラギノ角ゴ Pro W3" pitchFamily="122" charset="-128"/>
            </a:endParaRPr>
          </a:p>
          <a:p>
            <a:pPr marL="0" indent="0" eaLnBrk="1" hangingPunct="1"/>
            <a:r>
              <a:rPr lang="en-US" altLang="en-US" sz="2000" dirty="0">
                <a:ea typeface="ヒラギノ角ゴ Pro W3" pitchFamily="122" charset="-128"/>
              </a:rPr>
              <a:t>A successful  blue ocean strategy requires that trade-offs between differentiation and low cost be reconciled. </a:t>
            </a:r>
          </a:p>
          <a:p>
            <a:pPr marL="0" indent="0" eaLnBrk="1" hangingPunct="1"/>
            <a:r>
              <a:rPr lang="en-US" altLang="en-US" sz="2000" dirty="0">
                <a:ea typeface="ヒラギノ角ゴ Pro W3" pitchFamily="122" charset="-128"/>
              </a:rPr>
              <a:t>A blue ocean strategy often is difficult because the two distinct strategic positions require internal value chain activities that are fundamentally different from one another.</a:t>
            </a:r>
          </a:p>
          <a:p>
            <a:pPr marL="0" indent="0" eaLnBrk="1" hangingPunct="1"/>
            <a:r>
              <a:rPr lang="en-US" altLang="en-US" sz="2000" dirty="0">
                <a:ea typeface="ヒラギノ角ゴ Pro W3" pitchFamily="122" charset="-128"/>
              </a:rPr>
              <a:t>When firms fail to resolve strategic trade-offs between differentiation and cost, they end up being “stuck in the middle.” They then succeed at neither business strategy, leading to a competitive disadvantage.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BFB1E8A4-A43F-4ABB-A1EC-2E7F2767D3F7}"/>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Key Terms</a:t>
            </a:r>
          </a:p>
        </p:txBody>
      </p:sp>
      <p:sp>
        <p:nvSpPr>
          <p:cNvPr id="81923" name="Content Placeholder 2">
            <a:extLst>
              <a:ext uri="{FF2B5EF4-FFF2-40B4-BE49-F238E27FC236}">
                <a16:creationId xmlns:a16="http://schemas.microsoft.com/office/drawing/2014/main" id="{3D932AA0-F565-4BAB-B36F-5BAC2CBDA8FE}"/>
              </a:ext>
            </a:extLst>
          </p:cNvPr>
          <p:cNvSpPr>
            <a:spLocks noGrp="1"/>
          </p:cNvSpPr>
          <p:nvPr>
            <p:ph sz="half" idx="1"/>
          </p:nvPr>
        </p:nvSpPr>
        <p:spPr>
          <a:xfrm>
            <a:off x="457200" y="1317625"/>
            <a:ext cx="4038600" cy="5616575"/>
          </a:xfrm>
        </p:spPr>
        <p:txBody>
          <a:bodyPr/>
          <a:lstStyle/>
          <a:p>
            <a:pPr eaLnBrk="1" hangingPunct="1">
              <a:buFont typeface="Arial" charset="0"/>
              <a:buChar char="•"/>
              <a:defRPr/>
            </a:pPr>
            <a:r>
              <a:rPr lang="en-US" altLang="en-US" dirty="0">
                <a:ea typeface="Arial" charset="0"/>
                <a:cs typeface="Arial" panose="020B0604020202020204" pitchFamily="34" charset="0"/>
              </a:rPr>
              <a:t>Blue ocean strategy </a:t>
            </a:r>
          </a:p>
          <a:p>
            <a:pPr eaLnBrk="1" hangingPunct="1">
              <a:buFont typeface="Arial" charset="0"/>
              <a:buChar char="•"/>
              <a:defRPr/>
            </a:pPr>
            <a:r>
              <a:rPr lang="en-US" altLang="en-US" dirty="0">
                <a:ea typeface="Arial" charset="0"/>
                <a:cs typeface="Arial" panose="020B0604020202020204" pitchFamily="34" charset="0"/>
              </a:rPr>
              <a:t>Business-level strategy </a:t>
            </a:r>
          </a:p>
          <a:p>
            <a:pPr eaLnBrk="1" hangingPunct="1">
              <a:buFont typeface="Arial" charset="0"/>
              <a:buChar char="•"/>
              <a:defRPr/>
            </a:pPr>
            <a:r>
              <a:rPr lang="en-US" altLang="en-US" dirty="0">
                <a:ea typeface="Arial" charset="0"/>
                <a:cs typeface="Arial" panose="020B0604020202020204" pitchFamily="34" charset="0"/>
              </a:rPr>
              <a:t>Cost-leadership strategy </a:t>
            </a:r>
          </a:p>
          <a:p>
            <a:pPr eaLnBrk="1" hangingPunct="1">
              <a:buFont typeface="Arial" charset="0"/>
              <a:buChar char="•"/>
              <a:defRPr/>
            </a:pPr>
            <a:r>
              <a:rPr lang="en-US" altLang="en-US" dirty="0">
                <a:ea typeface="Arial" charset="0"/>
                <a:cs typeface="Arial" panose="020B0604020202020204" pitchFamily="34" charset="0"/>
              </a:rPr>
              <a:t>Differentiation strategy </a:t>
            </a:r>
          </a:p>
          <a:p>
            <a:pPr eaLnBrk="1" hangingPunct="1">
              <a:buFont typeface="Arial" charset="0"/>
              <a:buChar char="•"/>
              <a:defRPr/>
            </a:pPr>
            <a:r>
              <a:rPr lang="en-US" altLang="en-US" dirty="0">
                <a:ea typeface="Arial" charset="0"/>
                <a:cs typeface="Arial" panose="020B0604020202020204" pitchFamily="34" charset="0"/>
              </a:rPr>
              <a:t>Diseconomies of scale </a:t>
            </a:r>
          </a:p>
          <a:p>
            <a:pPr eaLnBrk="1" hangingPunct="1">
              <a:buFont typeface="Arial" charset="0"/>
              <a:buChar char="•"/>
              <a:defRPr/>
            </a:pPr>
            <a:r>
              <a:rPr lang="en-US" altLang="en-US" dirty="0">
                <a:ea typeface="Arial" charset="0"/>
                <a:cs typeface="Arial" panose="020B0604020202020204" pitchFamily="34" charset="0"/>
              </a:rPr>
              <a:t>Economies of scale </a:t>
            </a:r>
          </a:p>
          <a:p>
            <a:pPr eaLnBrk="1" hangingPunct="1">
              <a:buFont typeface="Arial" charset="0"/>
              <a:buChar char="•"/>
              <a:defRPr/>
            </a:pPr>
            <a:r>
              <a:rPr lang="en-US" altLang="en-US" dirty="0">
                <a:ea typeface="Arial" charset="0"/>
                <a:cs typeface="Arial" panose="020B0604020202020204" pitchFamily="34" charset="0"/>
              </a:rPr>
              <a:t>Economies of scope </a:t>
            </a:r>
          </a:p>
          <a:p>
            <a:pPr eaLnBrk="1" hangingPunct="1">
              <a:buFont typeface="Arial" charset="0"/>
              <a:buChar char="•"/>
              <a:defRPr/>
            </a:pPr>
            <a:r>
              <a:rPr lang="en-US" altLang="en-US" dirty="0">
                <a:ea typeface="Arial" charset="0"/>
                <a:cs typeface="Arial" panose="020B0604020202020204" pitchFamily="34" charset="0"/>
              </a:rPr>
              <a:t>Focused cost-leadership strategy </a:t>
            </a:r>
          </a:p>
          <a:p>
            <a:pPr marL="0" indent="0">
              <a:buFont typeface="Arial" charset="0"/>
              <a:buNone/>
              <a:defRPr/>
            </a:pPr>
            <a:endParaRPr lang="en-US" dirty="0">
              <a:ea typeface="Arial" charset="0"/>
              <a:cs typeface="Arial" panose="020B0604020202020204" pitchFamily="34" charset="0"/>
            </a:endParaRPr>
          </a:p>
          <a:p>
            <a:pPr eaLnBrk="1" hangingPunct="1">
              <a:buFont typeface="Arial" charset="0"/>
              <a:buChar char="•"/>
              <a:defRPr/>
            </a:pPr>
            <a:endParaRPr lang="en-US" altLang="en-US" dirty="0">
              <a:ea typeface="Arial" charset="0"/>
              <a:cs typeface="Arial" panose="020B0604020202020204" pitchFamily="34" charset="0"/>
            </a:endParaRPr>
          </a:p>
        </p:txBody>
      </p:sp>
      <p:sp>
        <p:nvSpPr>
          <p:cNvPr id="106500" name="Content Placeholder 3">
            <a:extLst>
              <a:ext uri="{FF2B5EF4-FFF2-40B4-BE49-F238E27FC236}">
                <a16:creationId xmlns:a16="http://schemas.microsoft.com/office/drawing/2014/main" id="{F71CCC2C-BE5A-489D-AB97-E341EE5FC6C2}"/>
              </a:ext>
            </a:extLst>
          </p:cNvPr>
          <p:cNvSpPr>
            <a:spLocks noGrp="1"/>
          </p:cNvSpPr>
          <p:nvPr>
            <p:ph sz="half" idx="2"/>
          </p:nvPr>
        </p:nvSpPr>
        <p:spPr bwMode="auto">
          <a:xfrm>
            <a:off x="4648200" y="13176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Focused differentiation strategy </a:t>
            </a:r>
          </a:p>
          <a:p>
            <a:r>
              <a:rPr lang="en-US" altLang="en-US" dirty="0">
                <a:cs typeface="Arial" panose="020B0604020202020204" pitchFamily="34" charset="0"/>
              </a:rPr>
              <a:t>Minimum efficient scale (MES) </a:t>
            </a:r>
          </a:p>
          <a:p>
            <a:r>
              <a:rPr lang="en-US" altLang="en-US" dirty="0">
                <a:cs typeface="Arial" panose="020B0604020202020204" pitchFamily="34" charset="0"/>
              </a:rPr>
              <a:t>Scope of competition </a:t>
            </a:r>
          </a:p>
          <a:p>
            <a:r>
              <a:rPr lang="en-US" altLang="en-US" dirty="0">
                <a:cs typeface="Arial" panose="020B0604020202020204" pitchFamily="34" charset="0"/>
              </a:rPr>
              <a:t>Strategic trade-offs </a:t>
            </a:r>
          </a:p>
          <a:p>
            <a:r>
              <a:rPr lang="en-US" altLang="en-US" dirty="0">
                <a:cs typeface="Arial" panose="020B0604020202020204" pitchFamily="34" charset="0"/>
              </a:rPr>
              <a:t>Strategy canvas </a:t>
            </a:r>
          </a:p>
          <a:p>
            <a:r>
              <a:rPr lang="en-US" altLang="en-US" dirty="0">
                <a:cs typeface="Arial" panose="020B0604020202020204" pitchFamily="34" charset="0"/>
              </a:rPr>
              <a:t>Value curve </a:t>
            </a:r>
          </a:p>
          <a:p>
            <a:r>
              <a:rPr lang="en-US" altLang="en-US" dirty="0">
                <a:cs typeface="Arial" panose="020B0604020202020204" pitchFamily="34" charset="0"/>
              </a:rPr>
              <a:t>Value innovation </a:t>
            </a:r>
          </a:p>
          <a:p>
            <a:endParaRPr lang="en-US" alt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a:extLst>
              <a:ext uri="{FF2B5EF4-FFF2-40B4-BE49-F238E27FC236}">
                <a16:creationId xmlns:a16="http://schemas.microsoft.com/office/drawing/2014/main" id="{AC7B21C9-C5CC-4BB2-9E76-6ED605426DF3}"/>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Strategy Smart Videos</a:t>
            </a:r>
          </a:p>
        </p:txBody>
      </p:sp>
      <p:pic>
        <p:nvPicPr>
          <p:cNvPr id="6" name="Picture 5">
            <a:extLst>
              <a:ext uri="{FF2B5EF4-FFF2-40B4-BE49-F238E27FC236}">
                <a16:creationId xmlns:a16="http://schemas.microsoft.com/office/drawing/2014/main" id="{F446A086-3C91-49F6-8E42-D49DD377C448}"/>
              </a:ext>
            </a:extLst>
          </p:cNvPr>
          <p:cNvPicPr>
            <a:picLocks noChangeAspect="1"/>
          </p:cNvPicPr>
          <p:nvPr/>
        </p:nvPicPr>
        <p:blipFill rotWithShape="1">
          <a:blip r:embed="rId3">
            <a:extLst>
              <a:ext uri="{28A0092B-C50C-407E-A947-70E740481C1C}">
                <a14:useLocalDpi xmlns:a14="http://schemas.microsoft.com/office/drawing/2010/main" val="0"/>
              </a:ext>
            </a:extLst>
          </a:blip>
          <a:srcRect b="64789"/>
          <a:stretch/>
        </p:blipFill>
        <p:spPr>
          <a:xfrm>
            <a:off x="572770" y="1562100"/>
            <a:ext cx="8571230" cy="129540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3CAADDA7-13F5-4933-9C7A-8BC00B6853D8}"/>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(1 of 5)</a:t>
            </a:r>
          </a:p>
        </p:txBody>
      </p:sp>
      <p:sp>
        <p:nvSpPr>
          <p:cNvPr id="108547" name="Content Placeholder 2">
            <a:extLst>
              <a:ext uri="{FF2B5EF4-FFF2-40B4-BE49-F238E27FC236}">
                <a16:creationId xmlns:a16="http://schemas.microsoft.com/office/drawing/2014/main" id="{9D7C0CBE-8B38-435F-A5E3-213B933D084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fr-FR" altLang="en-US" dirty="0">
                <a:ea typeface="ヒラギノ角ゴ Pro W3" pitchFamily="122" charset="-128"/>
              </a:rPr>
              <a:t>Renée Mauborgne, co-author of Blue Ocean Strategy</a:t>
            </a:r>
          </a:p>
          <a:p>
            <a:r>
              <a:rPr lang="en-US" altLang="en-US" dirty="0">
                <a:ea typeface="ヒラギノ角ゴ Pro W3" pitchFamily="122" charset="-128"/>
              </a:rPr>
              <a:t>How to create new markets and leave the competition behind</a:t>
            </a:r>
          </a:p>
          <a:p>
            <a:r>
              <a:rPr lang="en-US" altLang="en-US" dirty="0">
                <a:ea typeface="ヒラギノ角ゴ Pro W3" pitchFamily="122" charset="-128"/>
              </a:rPr>
              <a:t>Link:</a:t>
            </a:r>
          </a:p>
          <a:p>
            <a:pPr lvl="1"/>
            <a:r>
              <a:rPr lang="en-US" altLang="en-US" dirty="0">
                <a:cs typeface="Arial" panose="020B0604020202020204" pitchFamily="34" charset="0"/>
                <a:hlinkClick r:id="rId3"/>
              </a:rPr>
              <a:t>https://www.youtube.com/watch?v=clp-IMpuwaQ</a:t>
            </a:r>
            <a:endParaRPr lang="en-US" altLang="en-US" dirty="0">
              <a:cs typeface="Arial" panose="020B0604020202020204" pitchFamily="34" charset="0"/>
            </a:endParaRPr>
          </a:p>
          <a:p>
            <a:r>
              <a:rPr lang="en-US" altLang="en-US" dirty="0">
                <a:ea typeface="ヒラギノ角ゴ Pro W3" pitchFamily="122" charset="-128"/>
              </a:rPr>
              <a:t>6:01 Minutes</a:t>
            </a:r>
          </a:p>
          <a:p>
            <a:endParaRPr lang="en-US" altLang="en-US" dirty="0">
              <a:ea typeface="ヒラギノ角ゴ Pro W3" pitchFamily="122" charset="-128"/>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03426" name="Title 1">
            <a:extLst>
              <a:ext uri="{FF2B5EF4-FFF2-40B4-BE49-F238E27FC236}">
                <a16:creationId xmlns:a16="http://schemas.microsoft.com/office/drawing/2014/main" id="{74C76C08-02B4-4F72-A4D6-FC0074C19815}"/>
              </a:ext>
            </a:extLst>
          </p:cNvPr>
          <p:cNvSpPr>
            <a:spLocks noGrp="1"/>
          </p:cNvSpPr>
          <p:nvPr>
            <p:ph type="title"/>
          </p:nvPr>
        </p:nvSpPr>
        <p:spPr/>
        <p:txBody>
          <a:bodyPr>
            <a:normAutofit fontScale="90000"/>
          </a:bodyPr>
          <a:lstStyle/>
          <a:p>
            <a:pPr>
              <a:defRPr/>
            </a:pPr>
            <a:r>
              <a:rPr lang="en-US" altLang="en-US" sz="4000" dirty="0">
                <a:ea typeface="Arial" charset="0"/>
              </a:rPr>
              <a:t>Chapter Case 6: JetBlue </a:t>
            </a:r>
            <a:r>
              <a:rPr lang="en-US" altLang="en-US" sz="2200" dirty="0">
                <a:ea typeface="Arial" charset="0"/>
              </a:rPr>
              <a:t>(1 of 4)</a:t>
            </a:r>
          </a:p>
        </p:txBody>
      </p:sp>
      <p:sp>
        <p:nvSpPr>
          <p:cNvPr id="73731" name="Content Placeholder 2">
            <a:extLst>
              <a:ext uri="{FF2B5EF4-FFF2-40B4-BE49-F238E27FC236}">
                <a16:creationId xmlns:a16="http://schemas.microsoft.com/office/drawing/2014/main" id="{651E6489-D1B8-491C-883F-0D963B489D1B}"/>
              </a:ext>
            </a:extLst>
          </p:cNvPr>
          <p:cNvSpPr>
            <a:spLocks noGrp="1"/>
          </p:cNvSpPr>
          <p:nvPr>
            <p:ph idx="1"/>
          </p:nvPr>
        </p:nvSpPr>
        <p:spPr bwMode="auto">
          <a:xfrm>
            <a:off x="304800" y="1417638"/>
            <a:ext cx="8839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ct val="0"/>
              </a:spcBef>
              <a:spcAft>
                <a:spcPts val="600"/>
              </a:spcAft>
              <a:buNone/>
            </a:pPr>
            <a:r>
              <a:rPr lang="en-US" altLang="en-US" dirty="0">
                <a:cs typeface="Arial" panose="020B0604020202020204" pitchFamily="34" charset="0"/>
              </a:rPr>
              <a:t>Initial strategy:</a:t>
            </a:r>
          </a:p>
          <a:p>
            <a:pPr lvl="1" eaLnBrk="1" hangingPunct="1">
              <a:spcBef>
                <a:spcPct val="0"/>
              </a:spcBef>
              <a:spcAft>
                <a:spcPts val="600"/>
              </a:spcAft>
            </a:pPr>
            <a:r>
              <a:rPr lang="en-US" altLang="en-US" dirty="0">
                <a:cs typeface="Arial" panose="020B0604020202020204" pitchFamily="34" charset="0"/>
              </a:rPr>
              <a:t>Low-cost airfare, great service &amp; amenities	</a:t>
            </a:r>
          </a:p>
          <a:p>
            <a:pPr lvl="1" eaLnBrk="1" hangingPunct="1">
              <a:spcBef>
                <a:spcPct val="0"/>
              </a:spcBef>
              <a:spcAft>
                <a:spcPts val="600"/>
              </a:spcAft>
            </a:pPr>
            <a:r>
              <a:rPr lang="en-US" altLang="en-US" dirty="0">
                <a:cs typeface="Arial" panose="020B0604020202020204" pitchFamily="34" charset="0"/>
              </a:rPr>
              <a:t>Improved on Southwest’s business model</a:t>
            </a:r>
          </a:p>
          <a:p>
            <a:pPr lvl="1" eaLnBrk="1" hangingPunct="1">
              <a:spcBef>
                <a:spcPct val="0"/>
              </a:spcBef>
              <a:spcAft>
                <a:spcPts val="600"/>
              </a:spcAft>
            </a:pPr>
            <a:r>
              <a:rPr lang="en-US" altLang="en-US" dirty="0">
                <a:cs typeface="Arial" panose="020B0604020202020204" pitchFamily="34" charset="0"/>
              </a:rPr>
              <a:t>Flew longer distances / transported more customers</a:t>
            </a:r>
          </a:p>
          <a:p>
            <a:pPr marL="0" indent="0" eaLnBrk="1" hangingPunct="1">
              <a:spcBef>
                <a:spcPct val="0"/>
              </a:spcBef>
              <a:spcAft>
                <a:spcPts val="600"/>
              </a:spcAft>
              <a:buNone/>
            </a:pPr>
            <a:r>
              <a:rPr lang="en-US" altLang="en-US" dirty="0">
                <a:ea typeface="ヒラギノ角ゴ Pro W3" pitchFamily="122" charset="-128"/>
              </a:rPr>
              <a:t>Perceived value:</a:t>
            </a:r>
          </a:p>
          <a:p>
            <a:pPr lvl="1" eaLnBrk="1" hangingPunct="1">
              <a:spcBef>
                <a:spcPct val="0"/>
              </a:spcBef>
              <a:spcAft>
                <a:spcPts val="600"/>
              </a:spcAft>
            </a:pPr>
            <a:r>
              <a:rPr lang="en-US" altLang="en-US" dirty="0">
                <a:cs typeface="Arial" panose="020B0604020202020204" pitchFamily="34" charset="0"/>
              </a:rPr>
              <a:t>Leather seats, free movie programming</a:t>
            </a:r>
          </a:p>
          <a:p>
            <a:pPr lvl="1" eaLnBrk="1" hangingPunct="1">
              <a:spcBef>
                <a:spcPct val="0"/>
              </a:spcBef>
              <a:spcAft>
                <a:spcPts val="600"/>
              </a:spcAft>
            </a:pPr>
            <a:r>
              <a:rPr lang="en-US" altLang="en-US" dirty="0">
                <a:cs typeface="Arial" panose="020B0604020202020204" pitchFamily="34" charset="0"/>
              </a:rPr>
              <a:t>Friendly, attentive service</a:t>
            </a:r>
          </a:p>
          <a:p>
            <a:pPr lvl="1" eaLnBrk="1" hangingPunct="1">
              <a:spcBef>
                <a:spcPct val="0"/>
              </a:spcBef>
              <a:spcAft>
                <a:spcPts val="600"/>
              </a:spcAft>
            </a:pPr>
            <a:r>
              <a:rPr lang="en-US" altLang="en-US" dirty="0">
                <a:cs typeface="Arial" panose="020B0604020202020204" pitchFamily="34" charset="0"/>
              </a:rPr>
              <a:t>Private suites, personal screens, WIFI</a:t>
            </a:r>
          </a:p>
          <a:p>
            <a:pPr lvl="1" eaLnBrk="1" hangingPunct="1">
              <a:spcBef>
                <a:spcPct val="0"/>
              </a:spcBef>
              <a:spcAft>
                <a:spcPts val="600"/>
              </a:spcAft>
            </a:pPr>
            <a:r>
              <a:rPr lang="en-US" altLang="en-US" dirty="0">
                <a:cs typeface="Arial" panose="020B0604020202020204" pitchFamily="34" charset="0"/>
              </a:rPr>
              <a:t>Remote employees take reservations</a:t>
            </a:r>
          </a:p>
          <a:p>
            <a:pPr lvl="1" eaLnBrk="1" hangingPunct="1"/>
            <a:endParaRPr lang="en-US" altLang="en-US" dirty="0">
              <a:cs typeface="Arial" panose="020B0604020202020204" pitchFamily="34" charset="0"/>
            </a:endParaRPr>
          </a:p>
          <a:p>
            <a:endParaRPr lang="en-US" altLang="en-US" dirty="0">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83BA15F1-2DDF-4FCA-BEF7-307FB854DFD1}"/>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(2 of 5)</a:t>
            </a:r>
            <a:endParaRPr lang="en-US" altLang="en-US" dirty="0">
              <a:ea typeface="Arial" charset="0"/>
            </a:endParaRPr>
          </a:p>
        </p:txBody>
      </p:sp>
      <p:sp>
        <p:nvSpPr>
          <p:cNvPr id="110595" name="Content Placeholder 2">
            <a:extLst>
              <a:ext uri="{FF2B5EF4-FFF2-40B4-BE49-F238E27FC236}">
                <a16:creationId xmlns:a16="http://schemas.microsoft.com/office/drawing/2014/main" id="{7BE2DDC2-486E-4C7D-B17E-E4C0DA1FB6F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Jenny Rosenstrac: blogger, author and working mom of two</a:t>
            </a:r>
          </a:p>
          <a:p>
            <a:r>
              <a:rPr lang="en-US" altLang="en-US" dirty="0">
                <a:ea typeface="ヒラギノ角ゴ Pro W3" pitchFamily="122" charset="-128"/>
              </a:rPr>
              <a:t>How to value shop at Whole Foods Market</a:t>
            </a:r>
          </a:p>
          <a:p>
            <a:pPr lvl="1"/>
            <a:r>
              <a:rPr lang="en-US" altLang="en-US" dirty="0">
                <a:cs typeface="Arial" panose="020B0604020202020204" pitchFamily="34" charset="0"/>
              </a:rPr>
              <a:t>Whole Foods Market, a differentiator, typically claims higher prices. This video highlights one food blogger telling customers how to save money and find deals.</a:t>
            </a:r>
          </a:p>
          <a:p>
            <a:r>
              <a:rPr lang="en-US" altLang="en-US" dirty="0">
                <a:ea typeface="ヒラギノ角ゴ Pro W3" pitchFamily="122" charset="-128"/>
              </a:rPr>
              <a:t>Link:</a:t>
            </a:r>
          </a:p>
          <a:p>
            <a:pPr lvl="1"/>
            <a:r>
              <a:rPr lang="en-US" altLang="en-US" dirty="0">
                <a:cs typeface="Arial" panose="020B0604020202020204" pitchFamily="34" charset="0"/>
                <a:hlinkClick r:id="rId3"/>
              </a:rPr>
              <a:t>https://www.youtube.com/watch?v=3o2-s6Q9sNo</a:t>
            </a:r>
            <a:endParaRPr lang="en-US" altLang="en-US" dirty="0">
              <a:cs typeface="Arial" panose="020B0604020202020204" pitchFamily="34" charset="0"/>
            </a:endParaRPr>
          </a:p>
          <a:p>
            <a:r>
              <a:rPr lang="en-US" altLang="en-US" dirty="0">
                <a:ea typeface="ヒラギノ角ゴ Pro W3" pitchFamily="122" charset="-128"/>
              </a:rPr>
              <a:t>3:23 Minutes</a:t>
            </a:r>
          </a:p>
          <a:p>
            <a:endParaRPr lang="en-US" altLang="en-US" dirty="0">
              <a:ea typeface="ヒラギノ角ゴ Pro W3" pitchFamily="122" charset="-128"/>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7E2DEF8D-CEB5-4360-B79A-9B5C78AE9C1D}"/>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(3 of 5)</a:t>
            </a:r>
            <a:endParaRPr lang="en-US" altLang="en-US" dirty="0">
              <a:ea typeface="Arial" charset="0"/>
            </a:endParaRPr>
          </a:p>
        </p:txBody>
      </p:sp>
      <p:sp>
        <p:nvSpPr>
          <p:cNvPr id="111619" name="Content Placeholder 2">
            <a:extLst>
              <a:ext uri="{FF2B5EF4-FFF2-40B4-BE49-F238E27FC236}">
                <a16:creationId xmlns:a16="http://schemas.microsoft.com/office/drawing/2014/main" id="{8CF4EBEF-1817-4D6A-8ED8-571D678326C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Strategy Canvas example</a:t>
            </a:r>
          </a:p>
          <a:p>
            <a:r>
              <a:rPr lang="en-US" altLang="en-US" dirty="0">
                <a:ea typeface="ヒラギノ角ゴ Pro W3" pitchFamily="122" charset="-128"/>
              </a:rPr>
              <a:t>American Airlines vs. Southwest Airlines</a:t>
            </a:r>
          </a:p>
          <a:p>
            <a:r>
              <a:rPr lang="en-US" altLang="en-US" dirty="0">
                <a:ea typeface="ヒラギノ角ゴ Pro W3" pitchFamily="122" charset="-128"/>
              </a:rPr>
              <a:t>Links:</a:t>
            </a:r>
          </a:p>
          <a:p>
            <a:pPr lvl="1"/>
            <a:r>
              <a:rPr lang="en-US" altLang="en-US" sz="2400" dirty="0">
                <a:cs typeface="Arial" panose="020B0604020202020204" pitchFamily="34" charset="0"/>
                <a:hlinkClick r:id="rId3"/>
              </a:rPr>
              <a:t>https://www.youtube.com/watch?v=AGREE7D8vvU</a:t>
            </a:r>
            <a:endParaRPr lang="en-US" altLang="en-US" sz="2400" dirty="0">
              <a:cs typeface="Arial" panose="020B0604020202020204" pitchFamily="34" charset="0"/>
            </a:endParaRPr>
          </a:p>
          <a:p>
            <a:r>
              <a:rPr lang="en-US" altLang="en-US" dirty="0">
                <a:ea typeface="ヒラギノ角ゴ Pro W3" pitchFamily="122" charset="-128"/>
              </a:rPr>
              <a:t>2:25 Minutes</a:t>
            </a:r>
          </a:p>
          <a:p>
            <a:endParaRPr lang="en-US" altLang="en-US" dirty="0">
              <a:ea typeface="ヒラギノ角ゴ Pro W3" pitchFamily="122" charset="-128"/>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C15FA529-E06C-4C62-A431-12DEB28D5A56}"/>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(4 of 5)</a:t>
            </a:r>
            <a:endParaRPr lang="en-US" altLang="en-US" dirty="0">
              <a:ea typeface="Arial" charset="0"/>
            </a:endParaRPr>
          </a:p>
        </p:txBody>
      </p:sp>
      <p:sp>
        <p:nvSpPr>
          <p:cNvPr id="112643" name="Content Placeholder 2">
            <a:extLst>
              <a:ext uri="{FF2B5EF4-FFF2-40B4-BE49-F238E27FC236}">
                <a16:creationId xmlns:a16="http://schemas.microsoft.com/office/drawing/2014/main" id="{7FE1FDF3-7B5F-4C22-9A48-4468955849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TEDx Talk: “It's not a solution if it's not affordable”</a:t>
            </a:r>
          </a:p>
          <a:p>
            <a:pPr lvl="1"/>
            <a:r>
              <a:rPr lang="en-US" altLang="en-US" dirty="0">
                <a:ea typeface="ヒラギノ角ゴ Pro W3" pitchFamily="122" charset="-128"/>
              </a:rPr>
              <a:t>Dr. Devi Prasad Shetty at TEDxGateway 2013</a:t>
            </a:r>
          </a:p>
          <a:p>
            <a:r>
              <a:rPr lang="en-US" altLang="en-US" dirty="0">
                <a:ea typeface="ヒラギノ角ゴ Pro W3" pitchFamily="122" charset="-128"/>
              </a:rPr>
              <a:t>Based on Strategy Highlight 6.1</a:t>
            </a:r>
          </a:p>
          <a:p>
            <a:r>
              <a:rPr lang="en-US" altLang="en-US" dirty="0">
                <a:ea typeface="ヒラギノ角ゴ Pro W3" pitchFamily="122" charset="-128"/>
              </a:rPr>
              <a:t>Link:</a:t>
            </a:r>
          </a:p>
          <a:p>
            <a:pPr lvl="1"/>
            <a:r>
              <a:rPr lang="en-US" altLang="en-US" dirty="0">
                <a:cs typeface="Arial" panose="020B0604020202020204" pitchFamily="34" charset="0"/>
                <a:hlinkClick r:id="rId3"/>
              </a:rPr>
              <a:t>https://www.youtube.com/watch?v=C3CXhwJjnk4</a:t>
            </a:r>
            <a:endParaRPr lang="en-US" altLang="en-US" dirty="0">
              <a:cs typeface="Arial" panose="020B0604020202020204" pitchFamily="34" charset="0"/>
            </a:endParaRPr>
          </a:p>
          <a:p>
            <a:r>
              <a:rPr lang="en-US" altLang="en-US" dirty="0">
                <a:ea typeface="ヒラギノ角ゴ Pro W3" pitchFamily="122" charset="-128"/>
              </a:rPr>
              <a:t>11:26 Minutes</a:t>
            </a:r>
          </a:p>
          <a:p>
            <a:endParaRPr lang="en-US" altLang="en-US" dirty="0">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FE708766-BC87-46CF-93C1-3ABB7DB71AC3}"/>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(5 of 5)</a:t>
            </a:r>
            <a:endParaRPr lang="en-US" altLang="en-US" dirty="0">
              <a:ea typeface="Arial" charset="0"/>
            </a:endParaRPr>
          </a:p>
        </p:txBody>
      </p:sp>
      <p:sp>
        <p:nvSpPr>
          <p:cNvPr id="113667" name="Content Placeholder 2">
            <a:extLst>
              <a:ext uri="{FF2B5EF4-FFF2-40B4-BE49-F238E27FC236}">
                <a16:creationId xmlns:a16="http://schemas.microsoft.com/office/drawing/2014/main" id="{DF19BFA3-116B-4FC6-ABC5-77344E6FAD6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JCPenney CEO Ron Johnson</a:t>
            </a:r>
          </a:p>
          <a:p>
            <a:pPr lvl="1"/>
            <a:r>
              <a:rPr lang="en-US" altLang="en-US" dirty="0">
                <a:ea typeface="ヒラギノ角ゴ Pro W3" pitchFamily="122" charset="-128"/>
              </a:rPr>
              <a:t>Interviewed in the midst of the decline</a:t>
            </a:r>
          </a:p>
          <a:p>
            <a:r>
              <a:rPr lang="en-US" altLang="en-US" dirty="0">
                <a:ea typeface="ヒラギノ角ゴ Pro W3" pitchFamily="122" charset="-128"/>
              </a:rPr>
              <a:t>Based on Strategy Highlight 6.2</a:t>
            </a:r>
          </a:p>
          <a:p>
            <a:r>
              <a:rPr lang="en-US" altLang="en-US" dirty="0">
                <a:ea typeface="ヒラギノ角ゴ Pro W3" pitchFamily="122" charset="-128"/>
              </a:rPr>
              <a:t>Links:</a:t>
            </a:r>
          </a:p>
          <a:p>
            <a:pPr lvl="1"/>
            <a:r>
              <a:rPr lang="en-US" altLang="en-US" dirty="0">
                <a:cs typeface="Arial" panose="020B0604020202020204" pitchFamily="34" charset="0"/>
                <a:hlinkClick r:id="rId3"/>
              </a:rPr>
              <a:t>https://www.youtube.com/watch?v=kzMIiQN7cVQ</a:t>
            </a:r>
            <a:endParaRPr lang="en-US" altLang="en-US" dirty="0">
              <a:cs typeface="Arial" panose="020B0604020202020204" pitchFamily="34" charset="0"/>
            </a:endParaRPr>
          </a:p>
          <a:p>
            <a:r>
              <a:rPr lang="en-US" altLang="en-US" dirty="0">
                <a:ea typeface="ヒラギノ角ゴ Pro W3" pitchFamily="122" charset="-128"/>
              </a:rPr>
              <a:t>6:47 Minutes</a:t>
            </a:r>
          </a:p>
          <a:p>
            <a:endParaRPr lang="en-US" altLang="en-US" dirty="0">
              <a:ea typeface="ヒラギノ角ゴ Pro W3" pitchFamily="122" charset="-128"/>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id="{F94F82D2-9F4B-4818-8D71-D5955850529A}"/>
              </a:ext>
            </a:extLst>
          </p:cNvPr>
          <p:cNvSpPr>
            <a:spLocks noGrp="1"/>
          </p:cNvSpPr>
          <p:nvPr>
            <p:ph type="title"/>
          </p:nvPr>
        </p:nvSpPr>
        <p:spPr/>
        <p:txBody>
          <a:bodyPr>
            <a:normAutofit fontScale="90000"/>
          </a:bodyPr>
          <a:lstStyle/>
          <a:p>
            <a:pPr>
              <a:defRPr/>
            </a:pPr>
            <a:r>
              <a:rPr lang="en-US" altLang="en-US" sz="4000" dirty="0">
                <a:ea typeface="Arial" charset="0"/>
              </a:rPr>
              <a:t>Chapter Case 6: JetBlue </a:t>
            </a:r>
            <a:r>
              <a:rPr lang="en-US" altLang="en-US" sz="2200" dirty="0">
                <a:ea typeface="Arial" charset="0"/>
              </a:rPr>
              <a:t>(2 of 4)</a:t>
            </a:r>
            <a:endParaRPr lang="en-US" altLang="en-US" dirty="0">
              <a:ea typeface="Arial" charset="0"/>
            </a:endParaRPr>
          </a:p>
        </p:txBody>
      </p:sp>
      <p:sp>
        <p:nvSpPr>
          <p:cNvPr id="75779" name="Content Placeholder 2">
            <a:extLst>
              <a:ext uri="{FF2B5EF4-FFF2-40B4-BE49-F238E27FC236}">
                <a16:creationId xmlns:a16="http://schemas.microsoft.com/office/drawing/2014/main" id="{028B1A84-95BC-45ED-AC01-B7C526BC332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Several incidents damaged customer service.</a:t>
            </a:r>
          </a:p>
          <a:p>
            <a:pPr lvl="1" eaLnBrk="1" hangingPunct="1"/>
            <a:r>
              <a:rPr lang="en-US" altLang="en-US" dirty="0">
                <a:cs typeface="Arial" panose="020B0604020202020204" pitchFamily="34" charset="0"/>
              </a:rPr>
              <a:t>Passengers were kept on the tarmac for hours.</a:t>
            </a:r>
          </a:p>
          <a:p>
            <a:pPr lvl="1" eaLnBrk="1" hangingPunct="1"/>
            <a:r>
              <a:rPr lang="en-US" altLang="en-US" dirty="0">
                <a:cs typeface="Arial" panose="020B0604020202020204" pitchFamily="34" charset="0"/>
              </a:rPr>
              <a:t>Emergency landings, erratic pilot and crew behaviors contributed.</a:t>
            </a:r>
          </a:p>
          <a:p>
            <a:pPr marL="0" indent="0" eaLnBrk="1" hangingPunct="1">
              <a:buNone/>
            </a:pPr>
            <a:r>
              <a:rPr lang="en-US" altLang="en-US" dirty="0">
                <a:ea typeface="ヒラギノ角ゴ Pro W3" pitchFamily="122" charset="-128"/>
              </a:rPr>
              <a:t>JetBlue struggled for several years.</a:t>
            </a:r>
          </a:p>
          <a:p>
            <a:pPr lvl="1" eaLnBrk="1" hangingPunct="1"/>
            <a:r>
              <a:rPr lang="en-US" altLang="en-US" dirty="0">
                <a:cs typeface="Arial" panose="020B0604020202020204" pitchFamily="34" charset="0"/>
              </a:rPr>
              <a:t>The CEO left.</a:t>
            </a:r>
          </a:p>
          <a:p>
            <a:pPr marL="0" indent="0" eaLnBrk="1" hangingPunct="1">
              <a:buNone/>
            </a:pPr>
            <a:r>
              <a:rPr lang="en-US" altLang="en-US" dirty="0">
                <a:cs typeface="Arial" panose="020B0604020202020204" pitchFamily="34" charset="0"/>
              </a:rPr>
              <a:t>Improvements were made.</a:t>
            </a:r>
          </a:p>
          <a:p>
            <a:pPr lvl="1" eaLnBrk="1" hangingPunct="1"/>
            <a:r>
              <a:rPr lang="en-US" altLang="en-US" dirty="0">
                <a:ea typeface="ヒラギノ角ゴ Pro W3" pitchFamily="122" charset="-128"/>
                <a:cs typeface="Arial" panose="020B0604020202020204" pitchFamily="34" charset="0"/>
              </a:rPr>
              <a:t>More seats were added to each plane.</a:t>
            </a:r>
          </a:p>
          <a:p>
            <a:pPr lvl="1" eaLnBrk="1" hangingPunct="1"/>
            <a:r>
              <a:rPr lang="en-US" altLang="en-US" dirty="0">
                <a:ea typeface="ヒラギノ角ゴ Pro W3" pitchFamily="122" charset="-128"/>
                <a:cs typeface="Arial" panose="020B0604020202020204" pitchFamily="34" charset="0"/>
              </a:rPr>
              <a:t>Non-stop flights to Europe were added.</a:t>
            </a:r>
            <a:endParaRPr lang="en-US" altLang="en-US" dirty="0">
              <a:ea typeface="ヒラギノ角ゴ Pro W3" pitchFamily="122" charset="-128"/>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F2365C81-C0A9-4CD7-BA44-FA89B22F9DC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Chapter Case 6: JetBlue </a:t>
            </a:r>
            <a:r>
              <a:rPr lang="en-US" altLang="en-US" sz="2000" dirty="0">
                <a:ea typeface="ヒラギノ角ゴ Pro W3" pitchFamily="122" charset="-128"/>
              </a:rPr>
              <a:t>(3 of 4)</a:t>
            </a:r>
          </a:p>
        </p:txBody>
      </p:sp>
      <p:sp>
        <p:nvSpPr>
          <p:cNvPr id="77827" name="Content Placeholder 2">
            <a:extLst>
              <a:ext uri="{FF2B5EF4-FFF2-40B4-BE49-F238E27FC236}">
                <a16:creationId xmlns:a16="http://schemas.microsoft.com/office/drawing/2014/main" id="{32E77DEC-DD75-4A28-BD91-8FC692B641D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JetBlue’s early competitive advantage:</a:t>
            </a:r>
          </a:p>
          <a:p>
            <a:pPr lvl="1" eaLnBrk="1" hangingPunct="1"/>
            <a:r>
              <a:rPr lang="en-US" altLang="en-US" dirty="0">
                <a:cs typeface="Arial" panose="020B0604020202020204" pitchFamily="34" charset="0"/>
              </a:rPr>
              <a:t>Increased perceived value</a:t>
            </a:r>
          </a:p>
          <a:p>
            <a:pPr lvl="1" eaLnBrk="1" hangingPunct="1"/>
            <a:r>
              <a:rPr lang="en-US" altLang="en-US" dirty="0">
                <a:cs typeface="Arial" panose="020B0604020202020204" pitchFamily="34" charset="0"/>
              </a:rPr>
              <a:t>Lowered operating costs</a:t>
            </a:r>
          </a:p>
          <a:p>
            <a:pPr lvl="1" eaLnBrk="1" hangingPunct="1"/>
            <a:r>
              <a:rPr lang="en-US" altLang="en-US" dirty="0">
                <a:cs typeface="Arial" panose="020B0604020202020204" pitchFamily="34" charset="0"/>
              </a:rPr>
              <a:t>Result: created a blue ocean</a:t>
            </a:r>
          </a:p>
          <a:p>
            <a:pPr marL="0" indent="0" eaLnBrk="1" hangingPunct="1">
              <a:buNone/>
            </a:pPr>
            <a:r>
              <a:rPr lang="en-US" altLang="en-US" dirty="0">
                <a:ea typeface="ヒラギノ角ゴ Pro W3" pitchFamily="122" charset="-128"/>
              </a:rPr>
              <a:t>JetBlue unable to sustain this position</a:t>
            </a:r>
          </a:p>
          <a:p>
            <a:pPr marL="0" indent="0" eaLnBrk="1" hangingPunct="1">
              <a:buNone/>
            </a:pPr>
            <a:r>
              <a:rPr lang="en-US" altLang="en-US" dirty="0">
                <a:ea typeface="ヒラギノ角ゴ Pro W3" pitchFamily="122" charset="-128"/>
              </a:rPr>
              <a:t>New CEO implemented changes</a:t>
            </a:r>
          </a:p>
          <a:p>
            <a:pPr lvl="1" eaLnBrk="1" hangingPunct="1"/>
            <a:r>
              <a:rPr lang="en-US" altLang="en-US" dirty="0">
                <a:cs typeface="Arial" panose="020B0604020202020204" pitchFamily="34" charset="0"/>
              </a:rPr>
              <a:t>Charging for bags, which previously were free</a:t>
            </a:r>
          </a:p>
          <a:p>
            <a:pPr lvl="1" eaLnBrk="1" hangingPunct="1"/>
            <a:r>
              <a:rPr lang="en-US" altLang="en-US" dirty="0">
                <a:cs typeface="Arial" panose="020B0604020202020204" pitchFamily="34" charset="0"/>
              </a:rPr>
              <a:t>Removed additional legroom</a:t>
            </a:r>
          </a:p>
          <a:p>
            <a:pPr lvl="1" eaLnBrk="1" hangingPunct="1"/>
            <a:endParaRPr lang="en-US" altLang="en-US" dirty="0">
              <a:cs typeface="Arial" panose="020B0604020202020204" pitchFamily="34" charset="0"/>
            </a:endParaRPr>
          </a:p>
          <a:p>
            <a:endParaRPr lang="en-US" altLang="en-US" dirty="0">
              <a:ea typeface="ヒラギノ角ゴ Pro W3" pitchFamily="122" charset="-128"/>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DE8152B1-59FE-40BC-9C9F-6D31AC3556E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Chapter Case 6: JetBlue </a:t>
            </a:r>
            <a:r>
              <a:rPr lang="en-US" altLang="en-US" sz="2000" dirty="0">
                <a:ea typeface="ヒラギノ角ゴ Pro W3" pitchFamily="122" charset="-128"/>
              </a:rPr>
              <a:t>(4 of 4)</a:t>
            </a:r>
            <a:endParaRPr lang="en-US" altLang="en-US" sz="3200" dirty="0">
              <a:ea typeface="ヒラギノ角ゴ Pro W3" pitchFamily="122" charset="-128"/>
            </a:endParaRPr>
          </a:p>
        </p:txBody>
      </p:sp>
      <p:sp>
        <p:nvSpPr>
          <p:cNvPr id="78851" name="Content Placeholder 2">
            <a:extLst>
              <a:ext uri="{FF2B5EF4-FFF2-40B4-BE49-F238E27FC236}">
                <a16:creationId xmlns:a16="http://schemas.microsoft.com/office/drawing/2014/main" id="{0556D102-A0AA-4CEB-BED4-1FB4CAF8818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None/>
            </a:pPr>
            <a:r>
              <a:rPr lang="en-US" altLang="en-US" dirty="0">
                <a:ea typeface="ヒラギノ角ゴ Pro W3" pitchFamily="122" charset="-128"/>
              </a:rPr>
              <a:t>Why was JetBlue unable to sustain a blue ocean strategy?</a:t>
            </a:r>
          </a:p>
          <a:p>
            <a:pPr marL="0" indent="0" eaLnBrk="1" hangingPunct="1">
              <a:buNone/>
            </a:pPr>
            <a:r>
              <a:rPr lang="en-US" altLang="en-US" dirty="0">
                <a:ea typeface="ヒラギノ角ゴ Pro W3" pitchFamily="122" charset="-128"/>
              </a:rPr>
              <a:t>JetBlue claims to be in the services business, not in the commodity business.</a:t>
            </a:r>
          </a:p>
          <a:p>
            <a:pPr lvl="1" eaLnBrk="1" hangingPunct="1"/>
            <a:r>
              <a:rPr lang="en-US" altLang="en-US" dirty="0">
                <a:cs typeface="Arial" panose="020B0604020202020204" pitchFamily="34" charset="0"/>
              </a:rPr>
              <a:t>What strategic position is this?</a:t>
            </a:r>
          </a:p>
          <a:p>
            <a:pPr lvl="1" eaLnBrk="1" hangingPunct="1"/>
            <a:r>
              <a:rPr lang="en-US" altLang="en-US" dirty="0">
                <a:cs typeface="Arial" panose="020B0604020202020204" pitchFamily="34" charset="0"/>
              </a:rPr>
              <a:t>Does the CEO’s changes align with this positioning?</a:t>
            </a:r>
          </a:p>
          <a:p>
            <a:pPr marL="0" indent="0" eaLnBrk="1" hangingPunct="1">
              <a:buNone/>
            </a:pPr>
            <a:r>
              <a:rPr lang="en-US" altLang="en-US" dirty="0">
                <a:ea typeface="ヒラギノ角ゴ Pro W3" pitchFamily="122" charset="-128"/>
              </a:rPr>
              <a:t>Why is JetBlue experiencing a competitive advantage? What recommendations would you offer?</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E48A6A4F-E36C-4760-88E4-1EA687688253}"/>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Strategy Highlights</a:t>
            </a:r>
          </a:p>
        </p:txBody>
      </p:sp>
      <p:pic>
        <p:nvPicPr>
          <p:cNvPr id="6" name="Picture 5">
            <a:extLst>
              <a:ext uri="{FF2B5EF4-FFF2-40B4-BE49-F238E27FC236}">
                <a16:creationId xmlns:a16="http://schemas.microsoft.com/office/drawing/2014/main" id="{0C367BEE-5D41-4168-95DC-00B03276E4B5}"/>
              </a:ext>
            </a:extLst>
          </p:cNvPr>
          <p:cNvPicPr>
            <a:picLocks noChangeAspect="1"/>
          </p:cNvPicPr>
          <p:nvPr/>
        </p:nvPicPr>
        <p:blipFill rotWithShape="1">
          <a:blip r:embed="rId3">
            <a:extLst>
              <a:ext uri="{28A0092B-C50C-407E-A947-70E740481C1C}">
                <a14:useLocalDpi xmlns:a14="http://schemas.microsoft.com/office/drawing/2010/main" val="0"/>
              </a:ext>
            </a:extLst>
          </a:blip>
          <a:srcRect b="64789"/>
          <a:stretch/>
        </p:blipFill>
        <p:spPr>
          <a:xfrm>
            <a:off x="572770" y="1562100"/>
            <a:ext cx="8571230" cy="12954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D44D67D0-531A-40D1-8857-9B06A9EE1720}"/>
              </a:ext>
            </a:extLst>
          </p:cNvPr>
          <p:cNvSpPr>
            <a:spLocks noGrp="1"/>
          </p:cNvSpPr>
          <p:nvPr>
            <p:ph type="title"/>
          </p:nvPr>
        </p:nvSpPr>
        <p:spPr/>
        <p:txBody>
          <a:bodyPr>
            <a:normAutofit fontScale="90000"/>
          </a:bodyPr>
          <a:lstStyle/>
          <a:p>
            <a:pPr>
              <a:defRPr/>
            </a:pPr>
            <a:r>
              <a:rPr lang="en-US" altLang="en-US" sz="4000" dirty="0">
                <a:ea typeface="Arial" charset="0"/>
              </a:rPr>
              <a:t>Strategy Highlight 6.1: Dr. Shetty </a:t>
            </a:r>
            <a:r>
              <a:rPr lang="en-US" altLang="en-US" sz="2200" dirty="0">
                <a:ea typeface="Arial" charset="0"/>
              </a:rPr>
              <a:t>(1 of 2)</a:t>
            </a:r>
          </a:p>
        </p:txBody>
      </p:sp>
      <p:sp>
        <p:nvSpPr>
          <p:cNvPr id="93187" name="Content Placeholder 2">
            <a:extLst>
              <a:ext uri="{FF2B5EF4-FFF2-40B4-BE49-F238E27FC236}">
                <a16:creationId xmlns:a16="http://schemas.microsoft.com/office/drawing/2014/main" id="{7B207A2F-F1A3-41CE-80A0-D4A7BCD74848}"/>
              </a:ext>
            </a:extLst>
          </p:cNvPr>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defRPr/>
            </a:pPr>
            <a:r>
              <a:rPr lang="ja-JP" altLang="en-US" dirty="0">
                <a:ea typeface="ヒラギノ角ゴ Pro W3" pitchFamily="122" charset="-128"/>
              </a:rPr>
              <a:t>“</a:t>
            </a:r>
            <a:r>
              <a:rPr lang="en-US" altLang="ja-JP" dirty="0">
                <a:ea typeface="ヒラギノ角ゴ Pro W3" pitchFamily="122" charset="-128"/>
              </a:rPr>
              <a:t>The Henry Ford of Heart Surgery</a:t>
            </a:r>
            <a:r>
              <a:rPr lang="ja-JP" altLang="en-US" dirty="0">
                <a:ea typeface="ヒラギノ角ゴ Pro W3" pitchFamily="122" charset="-128"/>
              </a:rPr>
              <a:t>”</a:t>
            </a:r>
            <a:endParaRPr lang="en-US" altLang="ja-JP" dirty="0">
              <a:ea typeface="ヒラギノ角ゴ Pro W3" pitchFamily="122" charset="-128"/>
            </a:endParaRPr>
          </a:p>
          <a:p>
            <a:pPr marL="744538" lvl="1" indent="-344488">
              <a:defRPr/>
            </a:pPr>
            <a:r>
              <a:rPr lang="en-US" altLang="en-US" dirty="0">
                <a:ea typeface="ヒラギノ角ゴ Pro W3" pitchFamily="122" charset="-128"/>
              </a:rPr>
              <a:t>Goal: drive down costs through process innovation</a:t>
            </a:r>
          </a:p>
          <a:p>
            <a:pPr marL="744538" lvl="1" indent="-344488">
              <a:defRPr/>
            </a:pPr>
            <a:r>
              <a:rPr lang="en-US" altLang="en-US" dirty="0">
                <a:ea typeface="ヒラギノ角ゴ Pro W3" pitchFamily="122" charset="-128"/>
              </a:rPr>
              <a:t>Conducted open-heart surgery on Mother Teresa</a:t>
            </a:r>
          </a:p>
          <a:p>
            <a:pPr marL="0" indent="0">
              <a:buNone/>
              <a:defRPr/>
            </a:pPr>
            <a:r>
              <a:rPr lang="en-US" altLang="en-US" dirty="0">
                <a:ea typeface="ヒラギノ角ゴ Pro W3" pitchFamily="122" charset="-128"/>
              </a:rPr>
              <a:t>Applies learning curves to his work</a:t>
            </a:r>
          </a:p>
          <a:p>
            <a:pPr lvl="1">
              <a:defRPr/>
            </a:pPr>
            <a:r>
              <a:rPr lang="en-US" altLang="en-US" dirty="0">
                <a:cs typeface="Arial" panose="020B0604020202020204" pitchFamily="34" charset="0"/>
              </a:rPr>
              <a:t>Six days per week</a:t>
            </a:r>
          </a:p>
          <a:p>
            <a:pPr lvl="1">
              <a:defRPr/>
            </a:pPr>
            <a:r>
              <a:rPr lang="en-US" altLang="en-US" dirty="0">
                <a:cs typeface="Arial" panose="020B0604020202020204" pitchFamily="34" charset="0"/>
              </a:rPr>
              <a:t>Skills improve quicker than U.S. counterparts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3D5A64CD-A6CA-4750-8143-DFB37E9DB4C6}"/>
              </a:ext>
            </a:extLst>
          </p:cNvPr>
          <p:cNvSpPr>
            <a:spLocks noGrp="1"/>
          </p:cNvSpPr>
          <p:nvPr>
            <p:ph type="title"/>
          </p:nvPr>
        </p:nvSpPr>
        <p:spPr/>
        <p:txBody>
          <a:bodyPr>
            <a:normAutofit fontScale="90000"/>
          </a:bodyPr>
          <a:lstStyle/>
          <a:p>
            <a:pPr>
              <a:defRPr/>
            </a:pPr>
            <a:r>
              <a:rPr lang="en-US" altLang="en-US" sz="4000" dirty="0">
                <a:ea typeface="Arial" charset="0"/>
              </a:rPr>
              <a:t>Strategy Highlight 6.1: Dr. Shetty </a:t>
            </a:r>
            <a:r>
              <a:rPr lang="en-US" altLang="en-US" sz="2200" dirty="0">
                <a:ea typeface="Arial" charset="0"/>
              </a:rPr>
              <a:t>(2 of 2)</a:t>
            </a:r>
            <a:endParaRPr lang="en-US" altLang="en-US" dirty="0">
              <a:ea typeface="Arial" charset="0"/>
            </a:endParaRPr>
          </a:p>
        </p:txBody>
      </p:sp>
      <p:sp>
        <p:nvSpPr>
          <p:cNvPr id="81923" name="Content Placeholder 2">
            <a:extLst>
              <a:ext uri="{FF2B5EF4-FFF2-40B4-BE49-F238E27FC236}">
                <a16:creationId xmlns:a16="http://schemas.microsoft.com/office/drawing/2014/main" id="{ABB8E719-51F5-4518-A379-2016F67FC07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en-US" altLang="en-US" dirty="0">
                <a:ea typeface="ヒラギノ角ゴ Pro W3" pitchFamily="122" charset="-128"/>
              </a:rPr>
              <a:t>Achieves economies of scale:</a:t>
            </a:r>
          </a:p>
          <a:p>
            <a:pPr lvl="1"/>
            <a:r>
              <a:rPr lang="en-US" altLang="en-US" dirty="0">
                <a:cs typeface="Arial" panose="020B0604020202020204" pitchFamily="34" charset="0"/>
              </a:rPr>
              <a:t>Fixed costs spread over larger volume</a:t>
            </a:r>
          </a:p>
          <a:p>
            <a:pPr lvl="1"/>
            <a:r>
              <a:rPr lang="en-US" altLang="en-US" dirty="0">
                <a:cs typeface="Arial" panose="020B0604020202020204" pitchFamily="34" charset="0"/>
              </a:rPr>
              <a:t>Employ more specialized equipment</a:t>
            </a:r>
          </a:p>
          <a:p>
            <a:pPr lvl="1"/>
            <a:r>
              <a:rPr lang="en-US" altLang="en-US" dirty="0">
                <a:cs typeface="Arial" panose="020B0604020202020204" pitchFamily="34" charset="0"/>
              </a:rPr>
              <a:t>Share common services with the clinic</a:t>
            </a:r>
          </a:p>
          <a:p>
            <a:pPr marL="0" indent="0">
              <a:buNone/>
            </a:pPr>
            <a:r>
              <a:rPr lang="en-US" altLang="en-US" dirty="0">
                <a:ea typeface="ヒラギノ角ゴ Pro W3" pitchFamily="122" charset="-128"/>
              </a:rPr>
              <a:t>Data suggests:</a:t>
            </a:r>
          </a:p>
          <a:p>
            <a:pPr lvl="1"/>
            <a:r>
              <a:rPr lang="en-US" altLang="en-US" dirty="0">
                <a:cs typeface="Arial" panose="020B0604020202020204" pitchFamily="34" charset="0"/>
              </a:rPr>
              <a:t>Higher volume does not compromise quality</a:t>
            </a:r>
          </a:p>
          <a:p>
            <a:pPr lvl="1"/>
            <a:r>
              <a:rPr lang="en-US" altLang="en-US" dirty="0">
                <a:cs typeface="Arial" panose="020B0604020202020204" pitchFamily="34" charset="0"/>
              </a:rPr>
              <a:t>Mortality rate lower with this approach</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14053</TotalTime>
  <Words>1474</Words>
  <Application>Microsoft Macintosh PowerPoint</Application>
  <PresentationFormat>On-screen Show (4:3)</PresentationFormat>
  <Paragraphs>240</Paragraphs>
  <Slides>33</Slides>
  <Notes>33</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33</vt:i4>
      </vt:variant>
    </vt:vector>
  </HeadingPairs>
  <TitlesOfParts>
    <vt:vector size="47" baseType="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JetBlue</vt:lpstr>
      <vt:lpstr>Chapter Case 6: JetBlue (1 of 4)</vt:lpstr>
      <vt:lpstr>Chapter Case 6: JetBlue (2 of 4)</vt:lpstr>
      <vt:lpstr>Chapter Case 6: JetBlue (3 of 4)</vt:lpstr>
      <vt:lpstr>Chapter Case 6: JetBlue (4 of 4)</vt:lpstr>
      <vt:lpstr>Strategy Highlights</vt:lpstr>
      <vt:lpstr>Strategy Highlight 6.1: Dr. Shetty (1 of 2)</vt:lpstr>
      <vt:lpstr>Strategy Highlight 6.1: Dr. Shetty (2 of 2)</vt:lpstr>
      <vt:lpstr>Strategy Highlight 6.2: JC Penney (1 of 2)</vt:lpstr>
      <vt:lpstr>Strategy Highlight 6.2: JC Penney (2 of 2)</vt:lpstr>
      <vt:lpstr>Implications for Strategic Leaders</vt:lpstr>
      <vt:lpstr>Only a Handful of Strategic Options Are Available</vt:lpstr>
      <vt:lpstr>Successful Blue Ocean Strategy</vt:lpstr>
      <vt:lpstr>Exercises</vt:lpstr>
      <vt:lpstr>PowerPoint Presentation</vt:lpstr>
      <vt:lpstr>Low-Cost / Differentiated Workplaces (2 of 2)</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(6 of 6)</vt:lpstr>
      <vt:lpstr>Key Terms</vt:lpstr>
      <vt:lpstr>Strategy Smart Videos</vt:lpstr>
      <vt:lpstr>Strategy Smart Videos (1 of 5)</vt:lpstr>
      <vt:lpstr>Strategy Smart Videos (2 of 5)</vt:lpstr>
      <vt:lpstr>Strategy Smart Videos (3 of 5)</vt:lpstr>
      <vt:lpstr>Strategy Smart Videos (4 of 5)</vt:lpstr>
      <vt:lpstr>Strategy Smart Videos (5 of 5)</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Business Strategy: Differentiation, Cost Leadership, and Blue Oceans</dc:title>
  <dc:subject>Chapter 06</dc:subject>
  <dc:creator>McGraw Hill Education</dc:creator>
  <cp:lastModifiedBy>Teresa Ward</cp:lastModifiedBy>
  <cp:revision>310</cp:revision>
  <dcterms:created xsi:type="dcterms:W3CDTF">2015-09-24T21:11:41Z</dcterms:created>
  <dcterms:modified xsi:type="dcterms:W3CDTF">2018-03-19T21:21:15Z</dcterms:modified>
</cp:coreProperties>
</file>