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 id="2147483955" r:id="rId2"/>
    <p:sldMasterId id="2147483963" r:id="rId3"/>
    <p:sldMasterId id="2147483973" r:id="rId4"/>
    <p:sldMasterId id="2147483983" r:id="rId5"/>
    <p:sldMasterId id="2147483991" r:id="rId6"/>
    <p:sldMasterId id="2147483738" r:id="rId7"/>
    <p:sldMasterId id="2147484608" r:id="rId8"/>
  </p:sldMasterIdLst>
  <p:notesMasterIdLst>
    <p:notesMasterId r:id="rId44"/>
  </p:notesMasterIdLst>
  <p:handoutMasterIdLst>
    <p:handoutMasterId r:id="rId45"/>
  </p:handoutMasterIdLst>
  <p:sldIdLst>
    <p:sldId id="514" r:id="rId9"/>
    <p:sldId id="521" r:id="rId10"/>
    <p:sldId id="498" r:id="rId11"/>
    <p:sldId id="500" r:id="rId12"/>
    <p:sldId id="512" r:id="rId13"/>
    <p:sldId id="522" r:id="rId14"/>
    <p:sldId id="515" r:id="rId15"/>
    <p:sldId id="516" r:id="rId16"/>
    <p:sldId id="517" r:id="rId17"/>
    <p:sldId id="518" r:id="rId18"/>
    <p:sldId id="520" r:id="rId19"/>
    <p:sldId id="494" r:id="rId20"/>
    <p:sldId id="495" r:id="rId21"/>
    <p:sldId id="496" r:id="rId22"/>
    <p:sldId id="523" r:id="rId23"/>
    <p:sldId id="501" r:id="rId24"/>
    <p:sldId id="503" r:id="rId25"/>
    <p:sldId id="504" r:id="rId26"/>
    <p:sldId id="519" r:id="rId27"/>
    <p:sldId id="486" r:id="rId28"/>
    <p:sldId id="525" r:id="rId29"/>
    <p:sldId id="487" r:id="rId30"/>
    <p:sldId id="488" r:id="rId31"/>
    <p:sldId id="489" r:id="rId32"/>
    <p:sldId id="526" r:id="rId33"/>
    <p:sldId id="490" r:id="rId34"/>
    <p:sldId id="491" r:id="rId35"/>
    <p:sldId id="492" r:id="rId36"/>
    <p:sldId id="524" r:id="rId37"/>
    <p:sldId id="506" r:id="rId38"/>
    <p:sldId id="527" r:id="rId39"/>
    <p:sldId id="528" r:id="rId40"/>
    <p:sldId id="507" r:id="rId41"/>
    <p:sldId id="510" r:id="rId42"/>
    <p:sldId id="529" r:id="rId4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749BCA"/>
    <a:srgbClr val="D66D5C"/>
    <a:srgbClr val="F6DB8E"/>
    <a:srgbClr val="F2CD64"/>
    <a:srgbClr val="D25D4A"/>
    <a:srgbClr val="E1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725" autoAdjust="0"/>
    <p:restoredTop sz="90385" autoAdjust="0"/>
  </p:normalViewPr>
  <p:slideViewPr>
    <p:cSldViewPr>
      <p:cViewPr varScale="1">
        <p:scale>
          <a:sx n="97" d="100"/>
          <a:sy n="97" d="100"/>
        </p:scale>
        <p:origin x="1024" y="184"/>
      </p:cViewPr>
      <p:guideLst>
        <p:guide orient="horz" pos="2160"/>
        <p:guide pos="2880"/>
      </p:guideLst>
    </p:cSldViewPr>
  </p:slideViewPr>
  <p:outlineViewPr>
    <p:cViewPr>
      <p:scale>
        <a:sx n="33" d="100"/>
        <a:sy n="33" d="100"/>
      </p:scale>
      <p:origin x="0" y="-80898"/>
    </p:cViewPr>
  </p:outlineViewPr>
  <p:notesTextViewPr>
    <p:cViewPr>
      <p:scale>
        <a:sx n="1" d="1"/>
        <a:sy n="1" d="1"/>
      </p:scale>
      <p:origin x="0" y="0"/>
    </p:cViewPr>
  </p:notesTextViewPr>
  <p:sorterViewPr>
    <p:cViewPr>
      <p:scale>
        <a:sx n="120" d="100"/>
        <a:sy n="120" d="100"/>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C6FDF7A-14BF-4297-A5C2-EC585A0FA50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35128BDA-D8D8-433A-A439-6F776DC08A12}"/>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8D718FB4-E078-453C-9F0F-DDA9532E1566}"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18756F71-7996-4326-82DB-F1942AC6278C}"/>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CD5C69C-1969-4215-9224-40EEBC9AE41C}"/>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7D7B7E27-0A64-4B18-907B-69E40F6103A5}"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29A95A-24D7-4889-9526-93C955ABE595}"/>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DCC0845F-9687-4780-9318-2E5DCBE688C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3BAD37FB-0849-4C71-B6FB-08FB1FF458D0}"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2996CA1C-1051-4B18-A2F5-D1731A85E675}"/>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77AA0873-7E4C-4EA5-A195-C63E930E22AE}"/>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7AA668BA-560F-4E13-BA56-C869999C811B}"/>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39E99590-BA5F-47A0-BBB4-DF787596D9B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F6726053-1F6E-4141-ACEC-E4E4140EFA26}"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lunchables.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F433613E-F307-40AA-8B36-E94E9BB89C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a16="http://schemas.microsoft.com/office/drawing/2014/main" id="{1EBDFF18-0700-42B3-8772-9E9800CF56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endParaRPr>
          </a:p>
        </p:txBody>
      </p:sp>
      <p:sp>
        <p:nvSpPr>
          <p:cNvPr id="54275" name="Slide Number Placeholder 3">
            <a:extLst>
              <a:ext uri="{FF2B5EF4-FFF2-40B4-BE49-F238E27FC236}">
                <a16:creationId xmlns:a16="http://schemas.microsoft.com/office/drawing/2014/main" id="{702F2A77-224C-4456-9ADD-888E3DD3C4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5C2F97F-D3BB-426F-8BAD-D55A4D0E8E55}" type="slidenum">
              <a:rPr lang="en-US" altLang="en-US" smtClean="0"/>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a:extLst>
              <a:ext uri="{FF2B5EF4-FFF2-40B4-BE49-F238E27FC236}">
                <a16:creationId xmlns:a16="http://schemas.microsoft.com/office/drawing/2014/main" id="{BA717571-444D-4AA8-9559-D66ABF22B30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Notes Placeholder 2">
            <a:extLst>
              <a:ext uri="{FF2B5EF4-FFF2-40B4-BE49-F238E27FC236}">
                <a16:creationId xmlns:a16="http://schemas.microsoft.com/office/drawing/2014/main" id="{45822C2D-8C43-4276-9BFB-FDAAB02606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59395" name="Slide Number Placeholder 3">
            <a:extLst>
              <a:ext uri="{FF2B5EF4-FFF2-40B4-BE49-F238E27FC236}">
                <a16:creationId xmlns:a16="http://schemas.microsoft.com/office/drawing/2014/main" id="{04B077D0-8224-48FE-B83B-E1FB9A48DE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231B3C7-6792-47F4-B3DE-29CDBD3963C4}" type="slidenum">
              <a:rPr lang="en-US" altLang="en-US" smtClean="0"/>
              <a:pPr/>
              <a:t>5</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a:extLst>
              <a:ext uri="{FF2B5EF4-FFF2-40B4-BE49-F238E27FC236}">
                <a16:creationId xmlns:a16="http://schemas.microsoft.com/office/drawing/2014/main" id="{D81999C0-B705-4D2E-9ACB-D695696BE6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2" name="Notes Placeholder 2">
            <a:extLst>
              <a:ext uri="{FF2B5EF4-FFF2-40B4-BE49-F238E27FC236}">
                <a16:creationId xmlns:a16="http://schemas.microsoft.com/office/drawing/2014/main" id="{19EE26B3-8144-4527-A3AC-CB834D631E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1683" name="Slide Number Placeholder 3">
            <a:extLst>
              <a:ext uri="{FF2B5EF4-FFF2-40B4-BE49-F238E27FC236}">
                <a16:creationId xmlns:a16="http://schemas.microsoft.com/office/drawing/2014/main" id="{B050D968-0D4D-4FA9-817B-242953F16D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DB8165C-9AD8-4B36-A1BF-183AD714370B}" type="slidenum">
              <a:rPr lang="en-US" altLang="en-US" smtClean="0"/>
              <a:pPr/>
              <a:t>16</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a:extLst>
              <a:ext uri="{FF2B5EF4-FFF2-40B4-BE49-F238E27FC236}">
                <a16:creationId xmlns:a16="http://schemas.microsoft.com/office/drawing/2014/main" id="{6AD71893-6A8D-44C3-BFC1-3DA37B5987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a:extLst>
              <a:ext uri="{FF2B5EF4-FFF2-40B4-BE49-F238E27FC236}">
                <a16:creationId xmlns:a16="http://schemas.microsoft.com/office/drawing/2014/main" id="{DC0B9A2E-5A1E-4DA6-9F5C-D8397CD603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www.kraftheinzcompany.com</a:t>
            </a:r>
          </a:p>
          <a:p>
            <a:endParaRPr lang="en-US" altLang="en-US">
              <a:ea typeface="ヒラギノ角ゴ Pro W3" pitchFamily="122" charset="-128"/>
            </a:endParaRPr>
          </a:p>
          <a:p>
            <a:r>
              <a:rPr lang="en-US" altLang="en-US">
                <a:ea typeface="ヒラギノ角ゴ Pro W3" pitchFamily="122" charset="-128"/>
              </a:rPr>
              <a:t>Visit the Kraft food website </a:t>
            </a:r>
            <a:r>
              <a:rPr lang="en-US" altLang="en-US">
                <a:ea typeface="ヒラギノ角ゴ Pro W3" pitchFamily="122" charset="-128"/>
                <a:hlinkClick r:id="rId3"/>
              </a:rPr>
              <a:t>(www.lunchables.com)</a:t>
            </a:r>
            <a:r>
              <a:rPr lang="en-US" altLang="en-US">
                <a:ea typeface="ヒラギノ角ゴ Pro W3" pitchFamily="122" charset="-128"/>
              </a:rPr>
              <a:t> and review the Lunchables products, as well as other packaged food products that Kraft offers. Discuss among your group members the extent to which the product options are healthy choices.</a:t>
            </a:r>
          </a:p>
          <a:p>
            <a:endParaRPr lang="en-US" altLang="en-US">
              <a:ea typeface="ヒラギノ角ゴ Pro W3" pitchFamily="122" charset="-128"/>
            </a:endParaRPr>
          </a:p>
          <a:p>
            <a:r>
              <a:rPr lang="en-US" altLang="en-US">
                <a:ea typeface="ヒラギノ角ゴ Pro W3" pitchFamily="122" charset="-128"/>
              </a:rPr>
              <a:t>Identify other actions that Kraft might take to demonstrate that it is a food company that genuinely cares about children’s health and a company that would like to help reverse the trend of increasing childhood obesity.</a:t>
            </a:r>
            <a:br>
              <a:rPr lang="en-US" altLang="en-US">
                <a:ea typeface="ヒラギノ角ゴ Pro W3" pitchFamily="122" charset="-128"/>
              </a:rPr>
            </a:br>
            <a:endParaRPr lang="en-US" altLang="en-US">
              <a:ea typeface="ヒラギノ角ゴ Pro W3" pitchFamily="122" charset="-128"/>
            </a:endParaRPr>
          </a:p>
          <a:p>
            <a:r>
              <a:rPr lang="en-US" altLang="en-US">
                <a:ea typeface="ヒラギノ角ゴ Pro W3" pitchFamily="122" charset="-128"/>
              </a:rPr>
              <a:t>If your group believes that the company is not responsible for personal choices that consumers make to eat unhealthy food, then describe how the company should respond to activist groups and public health officials that are urging companies to stop producing and marketing unhealthy foods.</a:t>
            </a:r>
          </a:p>
          <a:p>
            <a:endParaRPr lang="en-US" altLang="en-US">
              <a:ea typeface="ヒラギノ角ゴ Pro W3" pitchFamily="122" charset="-128"/>
            </a:endParaRPr>
          </a:p>
        </p:txBody>
      </p:sp>
      <p:sp>
        <p:nvSpPr>
          <p:cNvPr id="73731" name="Slide Number Placeholder 3">
            <a:extLst>
              <a:ext uri="{FF2B5EF4-FFF2-40B4-BE49-F238E27FC236}">
                <a16:creationId xmlns:a16="http://schemas.microsoft.com/office/drawing/2014/main" id="{C064BBFB-1E46-449C-ACA2-862F8559DE2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941CC42-6ECA-4FD4-8B48-BF354D249698}" type="slidenum">
              <a:rPr lang="en-US" altLang="en-US" smtClean="0"/>
              <a:pPr/>
              <a:t>17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a:extLst>
              <a:ext uri="{FF2B5EF4-FFF2-40B4-BE49-F238E27FC236}">
                <a16:creationId xmlns:a16="http://schemas.microsoft.com/office/drawing/2014/main" id="{D846847E-BA07-42D4-926E-C2B521C203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8" name="Notes Placeholder 2">
            <a:extLst>
              <a:ext uri="{FF2B5EF4-FFF2-40B4-BE49-F238E27FC236}">
                <a16:creationId xmlns:a16="http://schemas.microsoft.com/office/drawing/2014/main" id="{4F2D6DBE-706B-4811-9EFA-9A663D1D69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Online adaptive learning systems include WileyPLUS, Cengage MindTap, and McGraw-Hill Connect</a:t>
            </a:r>
          </a:p>
          <a:p>
            <a:endParaRPr lang="en-US" altLang="en-US">
              <a:ea typeface="ヒラギノ角ゴ Pro W3" pitchFamily="122" charset="-128"/>
            </a:endParaRPr>
          </a:p>
          <a:p>
            <a:r>
              <a:rPr lang="en-US" altLang="en-US">
                <a:ea typeface="ヒラギノ角ゴ Pro W3" pitchFamily="122" charset="-128"/>
              </a:rPr>
              <a:t>How should managers of a textbook publishing company respond to such changes?</a:t>
            </a:r>
          </a:p>
          <a:p>
            <a:endParaRPr lang="en-US" altLang="en-US">
              <a:ea typeface="ヒラギノ角ゴ Pro W3" pitchFamily="122" charset="-128"/>
            </a:endParaRPr>
          </a:p>
          <a:p>
            <a:r>
              <a:rPr lang="en-US" altLang="en-US">
                <a:ea typeface="ヒラギノ角ゴ Pro W3" pitchFamily="122" charset="-128"/>
              </a:rPr>
              <a:t>Will the shifts in technology and business models be likely to raise or lower the textbook industry profits? Explain.</a:t>
            </a:r>
          </a:p>
          <a:p>
            <a:endParaRPr lang="en-US" altLang="en-US">
              <a:ea typeface="ヒラギノ角ゴ Pro W3" pitchFamily="122" charset="-128"/>
            </a:endParaRPr>
          </a:p>
        </p:txBody>
      </p:sp>
      <p:sp>
        <p:nvSpPr>
          <p:cNvPr id="75779" name="Slide Number Placeholder 3">
            <a:extLst>
              <a:ext uri="{FF2B5EF4-FFF2-40B4-BE49-F238E27FC236}">
                <a16:creationId xmlns:a16="http://schemas.microsoft.com/office/drawing/2014/main" id="{7E64C41A-01D6-46ED-8AB5-B0AFD15E51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C040BF-CF58-4DC9-B12A-7D94FD39591D}" type="slidenum">
              <a:rPr lang="en-US" altLang="en-US" smtClean="0"/>
              <a:pPr/>
              <a:t>18</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40F80274-459A-406A-BE47-38207988AF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a:extLst>
              <a:ext uri="{FF2B5EF4-FFF2-40B4-BE49-F238E27FC236}">
                <a16:creationId xmlns:a16="http://schemas.microsoft.com/office/drawing/2014/main" id="{E8B24F93-A1B8-48EF-9B18-492D3C62C8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9091" name="Slide Number Placeholder 3">
            <a:extLst>
              <a:ext uri="{FF2B5EF4-FFF2-40B4-BE49-F238E27FC236}">
                <a16:creationId xmlns:a16="http://schemas.microsoft.com/office/drawing/2014/main" id="{29772F12-2C8B-45CF-B4F8-504136B274B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61B7DD2-130B-4BDA-95D8-4EA5E0CA9953}" type="slidenum">
              <a:rPr lang="en-US" altLang="en-US" smtClean="0"/>
              <a:pPr/>
              <a:t>30</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BFE7AA80-C144-4DB2-BDA2-DF5BAB1202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8" name="Notes Placeholder 2">
            <a:extLst>
              <a:ext uri="{FF2B5EF4-FFF2-40B4-BE49-F238E27FC236}">
                <a16:creationId xmlns:a16="http://schemas.microsoft.com/office/drawing/2014/main" id="{77E9CB99-1B10-4373-93B7-9E5A38CEE9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1139" name="Slide Number Placeholder 3">
            <a:extLst>
              <a:ext uri="{FF2B5EF4-FFF2-40B4-BE49-F238E27FC236}">
                <a16:creationId xmlns:a16="http://schemas.microsoft.com/office/drawing/2014/main" id="{B2667AB6-4456-44E3-9A48-DBAC7BC6CBE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640B4AF-D599-4293-97EC-A180E584A7FB}" type="slidenum">
              <a:rPr lang="en-US" altLang="en-US" smtClean="0"/>
              <a:pPr/>
              <a:t>31</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DAF7DAC4-342A-4541-93E8-CBBF56E461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6" name="Notes Placeholder 2">
            <a:extLst>
              <a:ext uri="{FF2B5EF4-FFF2-40B4-BE49-F238E27FC236}">
                <a16:creationId xmlns:a16="http://schemas.microsoft.com/office/drawing/2014/main" id="{84166562-FD77-4DEB-B77C-87ACF98070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Note: he says that he made design upgrades based on what (current) customers desire. How might the needs of current customers be different than customers who choose not to purchase a Blackberry product? What do you think about his approach to gain customer feedback in this way?</a:t>
            </a:r>
          </a:p>
        </p:txBody>
      </p:sp>
      <p:sp>
        <p:nvSpPr>
          <p:cNvPr id="93187" name="Slide Number Placeholder 3">
            <a:extLst>
              <a:ext uri="{FF2B5EF4-FFF2-40B4-BE49-F238E27FC236}">
                <a16:creationId xmlns:a16="http://schemas.microsoft.com/office/drawing/2014/main" id="{D4A7C5F2-0264-4327-B64A-4B4E9ED25D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3D00F0C-F98A-4289-84D0-099C085B159A}" type="slidenum">
              <a:rPr lang="en-US" altLang="en-US" smtClean="0"/>
              <a:pPr/>
              <a:t>32</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DCDC056F-EC3A-479F-A8FF-2A09C77391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a:extLst>
              <a:ext uri="{FF2B5EF4-FFF2-40B4-BE49-F238E27FC236}">
                <a16:creationId xmlns:a16="http://schemas.microsoft.com/office/drawing/2014/main" id="{7498C092-6114-4694-834D-8A11C60377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7283" name="Slide Number Placeholder 3">
            <a:extLst>
              <a:ext uri="{FF2B5EF4-FFF2-40B4-BE49-F238E27FC236}">
                <a16:creationId xmlns:a16="http://schemas.microsoft.com/office/drawing/2014/main" id="{36236EEB-A73B-465D-9EF4-9A04BC66A4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AFB51A0-DE48-4431-AEA0-1C5969F53565}" type="slidenum">
              <a:rPr lang="en-US" altLang="en-US" smtClean="0"/>
              <a:pPr/>
              <a:t>35</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AC4216D-5BF4-4F3D-AEB4-4A274B147385}"/>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26FEF9A-38C0-4A15-B019-76AA5108FA9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72085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B9AABB-B6DB-4382-858B-3115E2AD875F}"/>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C82F2710-4428-4376-BE03-82F8D0B63B19}"/>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C4EDAA01-50FB-4836-826A-8AC226969A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30E627D-287F-4A9D-9A4A-EB4F8FCBEA5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666824E-BEF9-4AC0-903E-5D9F8A796B2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8BD100A2-9018-4A54-8538-D20E40BB719C}" type="slidenum">
              <a:rPr lang="en-US" altLang="en-US"/>
              <a:pPr>
                <a:defRPr/>
              </a:pPr>
              <a:t>‹#›</a:t>
            </a:fld>
            <a:endParaRPr lang="en-US" altLang="en-US" dirty="0"/>
          </a:p>
        </p:txBody>
      </p:sp>
    </p:spTree>
    <p:extLst>
      <p:ext uri="{BB962C8B-B14F-4D97-AF65-F5344CB8AC3E}">
        <p14:creationId xmlns:p14="http://schemas.microsoft.com/office/powerpoint/2010/main" val="2685209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87E220F5-E52E-4B36-B4CC-94DFFE5DDB5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8471B0BC-77A3-4CF1-9E18-5F1435C123A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51D303EB-8C38-46A9-9911-13D29728324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B8A4A8D0-92FD-4BD7-B5DD-A89AFDA0742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23188064-7799-4203-B8FB-65D89FBC5A68}" type="slidenum">
              <a:rPr lang="en-US" altLang="en-US"/>
              <a:pPr>
                <a:defRPr/>
              </a:pPr>
              <a:t>‹#›</a:t>
            </a:fld>
            <a:endParaRPr lang="en-US" altLang="en-US" dirty="0"/>
          </a:p>
        </p:txBody>
      </p:sp>
    </p:spTree>
    <p:extLst>
      <p:ext uri="{BB962C8B-B14F-4D97-AF65-F5344CB8AC3E}">
        <p14:creationId xmlns:p14="http://schemas.microsoft.com/office/powerpoint/2010/main" val="2590934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3A18A47-95F4-41DA-A120-CF7A941ECF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4A1947D-53A3-482E-84AA-35B77E45872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97712CB-31D0-4988-AA74-FE1E981E982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8D1A4AF8-7145-4FE5-B75A-579256AF917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D44F6C2C-F3C6-4B92-8438-AD710A0F934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3203E4E9-DBAE-4B34-AFE7-54A74B22C64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6BAE552-0D19-49B6-9D61-CE3ECFD2D9CE}"/>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8A6D03AB-F62D-43F0-A7B7-BAEC1FF08783}" type="slidenum">
              <a:rPr lang="en-US" altLang="en-US"/>
              <a:pPr>
                <a:defRPr/>
              </a:pPr>
              <a:t>‹#›</a:t>
            </a:fld>
            <a:endParaRPr lang="en-US" altLang="en-US" dirty="0"/>
          </a:p>
        </p:txBody>
      </p:sp>
    </p:spTree>
    <p:extLst>
      <p:ext uri="{BB962C8B-B14F-4D97-AF65-F5344CB8AC3E}">
        <p14:creationId xmlns:p14="http://schemas.microsoft.com/office/powerpoint/2010/main" val="14629601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F555E2AF-CE0C-4AB3-995E-93EC3A3044F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8F811D7-939C-45FA-A7DC-3A3C9014EAE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9F1DA366-0F2B-4849-A5E6-6ED5C37234EC}"/>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5CA06F41-8C27-4EC6-8EBD-1A0F84837FF5}" type="slidenum">
              <a:rPr lang="en-US" altLang="en-US"/>
              <a:pPr>
                <a:defRPr/>
              </a:pPr>
              <a:t>‹#›</a:t>
            </a:fld>
            <a:endParaRPr lang="en-US" altLang="en-US" dirty="0"/>
          </a:p>
        </p:txBody>
      </p:sp>
    </p:spTree>
    <p:extLst>
      <p:ext uri="{BB962C8B-B14F-4D97-AF65-F5344CB8AC3E}">
        <p14:creationId xmlns:p14="http://schemas.microsoft.com/office/powerpoint/2010/main" val="2480942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E760464-2002-4292-96CE-A9A8674CCB8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F772623-1570-434C-B17E-EE4B4E8E592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9FB5360-CF5B-40C3-81C0-B69B8F9FA36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877AD57-AFF0-4A5C-9983-9CB8E8472DD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4345279-4B08-4549-8D33-AE6701884A3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15E88AB6-8176-4149-B20E-9B1ED4DE303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59BA98CD-2C01-4A81-87D5-123B620B493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682C7C2-6701-4243-8EB0-28249A8E232C}"/>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606A2FB5-C425-46CF-930B-E5246D339F3C}" type="slidenum">
              <a:rPr lang="en-US" altLang="en-US"/>
              <a:pPr>
                <a:defRPr/>
              </a:pPr>
              <a:t>‹#›</a:t>
            </a:fld>
            <a:endParaRPr lang="en-US" altLang="en-US" dirty="0"/>
          </a:p>
        </p:txBody>
      </p:sp>
    </p:spTree>
    <p:extLst>
      <p:ext uri="{BB962C8B-B14F-4D97-AF65-F5344CB8AC3E}">
        <p14:creationId xmlns:p14="http://schemas.microsoft.com/office/powerpoint/2010/main" val="26414292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2C6D3B8-F87E-4983-98A3-89B831BBBE3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1930EFA-809F-4809-8909-BBC4739B035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28193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0DF0490-EDE5-4D7D-850A-FBDB1C872D6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765829E-4ADB-4D77-8234-D56594241FC8}"/>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123115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4CDEB9C-365D-4C5E-8406-F844F2D72058}"/>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F48204E-04AF-40D5-B151-25553AC0AA3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773307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2E50214-199B-453F-AC69-2B6CB8A80B7B}"/>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E21A643-333F-4758-9D74-1F6953B6472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472501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A857875-616C-486C-B4A8-AE4E0E89D7A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1695419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FD67718-38BE-4CD7-9DF1-28A0EB36153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E1D27E4-10D8-45C1-99D0-19605105B1E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9576203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DDB7B56-042B-488B-A163-0CA7FDF09EA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82087401"/>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E25DED6-65DF-4552-A0D9-634F8AE7F17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4399492"/>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BD9C2C41-3228-4D30-8D74-6C06809A7EEE}"/>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10" name="Rectangle 9">
            <a:extLst>
              <a:ext uri="{FF2B5EF4-FFF2-40B4-BE49-F238E27FC236}">
                <a16:creationId xmlns:a16="http://schemas.microsoft.com/office/drawing/2014/main" id="{48A31381-4B8E-492E-B84A-A1B45E1F1874}"/>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92593374"/>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40422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128907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835153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268685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10270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369905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7666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BE64BD1-EB5A-4C4F-A704-A178F6A0AD4F}"/>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43BDE61-BC15-4ED0-A325-872CB186AEC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65697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2486589"/>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12686752"/>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355229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621277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590605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045154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223178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81584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172632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8779975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74E4EA5-0C35-4EAF-8948-308D199D1B2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CD62F89-1C8C-4F0F-966C-1D1D97859FF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161171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8C0690E-FA4E-4FB3-8D05-7A9E001FD13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3532926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E5AF214-A5C1-4CF8-BFC8-DF242DEE3CB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357307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0B7F21C-7188-4E09-88B5-1C52AC053BD0}"/>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7730006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4AB0DD0-F533-4572-A96B-49B4E3F184E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2156780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0081309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7910887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5068931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2898EA8-C313-4584-9537-D3C5A6DD694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98233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63F7697-D3F0-40E9-AFCB-848CE347FB8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271978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7D4C568-FB06-40CE-8F88-2C3083A83595}"/>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04437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2CF7A71-AA41-4C11-91DD-519284DB121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97593290"/>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8D52A77-657B-4D69-9213-E2FD0848BE6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66482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553192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39155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004984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9676888-B906-4957-B79D-ACF652367F96}"/>
              </a:ext>
            </a:extLst>
          </p:cNvPr>
          <p:cNvSpPr>
            <a:spLocks noGrp="1"/>
          </p:cNvSpPr>
          <p:nvPr>
            <p:ph type="sldNum" sz="quarter" idx="10"/>
          </p:nvPr>
        </p:nvSpPr>
        <p:spPr/>
        <p:txBody>
          <a:bodyPr/>
          <a:lstStyle>
            <a:lvl1pPr>
              <a:defRPr/>
            </a:lvl1pPr>
          </a:lstStyle>
          <a:p>
            <a:pPr>
              <a:defRPr/>
            </a:pPr>
            <a:fld id="{BDF95DE6-AD02-48E4-8381-65071661A384}" type="slidenum">
              <a:rPr lang="en-US" altLang="en-US"/>
              <a:pPr>
                <a:defRPr/>
              </a:pPr>
              <a:t>‹#›</a:t>
            </a:fld>
            <a:endParaRPr lang="en-US" altLang="en-US" dirty="0"/>
          </a:p>
        </p:txBody>
      </p:sp>
    </p:spTree>
    <p:extLst>
      <p:ext uri="{BB962C8B-B14F-4D97-AF65-F5344CB8AC3E}">
        <p14:creationId xmlns:p14="http://schemas.microsoft.com/office/powerpoint/2010/main" val="3808374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23514822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3D92C45-C12E-47C1-8E1B-D3C709BAD94F}"/>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41EA816-C376-4CEB-97FC-B13ED895A2A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84531626-A88E-46FB-B8D4-10D45228F14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77938" y="233363"/>
            <a:ext cx="6049962" cy="259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8C164DD7-E3E3-4D26-A1A2-6C37B8EF06A8}"/>
              </a:ext>
            </a:extLst>
          </p:cNvPr>
          <p:cNvSpPr>
            <a:spLocks noGrp="1"/>
          </p:cNvSpPr>
          <p:nvPr>
            <p:ph type="title"/>
          </p:nvPr>
        </p:nvSpPr>
        <p:spPr>
          <a:xfrm>
            <a:off x="685800" y="3714749"/>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220094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985F622-D68D-47F5-8844-C775EE38753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41227861"/>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779EF2EE-EE95-4F0D-BD3E-2A537A09114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12606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0DAE163D-F7E5-4AF8-8EA7-F96ED98F18F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47803173"/>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DF377B8-380A-409D-953F-52FD5F96526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80777632"/>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D6A3A4BB-379E-4250-A305-F2B4F86CC6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74794599"/>
      </p:ext>
    </p:extLst>
  </p:cSld>
  <p:clrMapOvr>
    <a:masterClrMapping/>
  </p:clrMapOvr>
  <p:transition spd="slow"/>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FA1466D-BB6E-458F-BB34-C081E4D8FD8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83964751"/>
      </p:ext>
    </p:extLst>
  </p:cSld>
  <p:clrMapOvr>
    <a:masterClrMapping/>
  </p:clrMapOvr>
  <p:transition spd="slow"/>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10FAC57F-CD70-4167-9C5B-15BD97E7465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65953410"/>
      </p:ext>
    </p:extLst>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ACE5B347-9D9D-4936-BECE-D4500F9FF1F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10971859"/>
      </p:ext>
    </p:extLst>
  </p:cSld>
  <p:clrMapOvr>
    <a:masterClrMapping/>
  </p:clrMapOvr>
  <p:transition spd="slow"/>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FCA97C7-E585-43E2-97A9-296CA8B7B7A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64259512"/>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9BC9D62B-6D9A-48BD-92FB-2064AE1A8E5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1209407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012BF78-A2C1-4BDB-BF45-C46519CF918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327727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D7B2A11-84F0-4514-85CB-78F7F9C8C9D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499E9D3-3661-4A13-8AEB-74ACFD529D54}"/>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7CFEF99D-7E69-434A-8533-3F25B2707FC9}"/>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pic>
        <p:nvPicPr>
          <p:cNvPr id="6" name="Picture 2">
            <a:extLst>
              <a:ext uri="{FF2B5EF4-FFF2-40B4-BE49-F238E27FC236}">
                <a16:creationId xmlns:a16="http://schemas.microsoft.com/office/drawing/2014/main" id="{18AA07E5-5802-4493-8DFA-4B248BE5097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19E3086-E122-4CB6-996E-B8479846168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F2887D15-9EAB-4C0E-BFE9-4B285DB8E180}" type="slidenum">
              <a:rPr lang="en-US" altLang="en-US"/>
              <a:pPr>
                <a:defRPr/>
              </a:pPr>
              <a:t>‹#›</a:t>
            </a:fld>
            <a:endParaRPr lang="en-US" altLang="en-US" dirty="0"/>
          </a:p>
        </p:txBody>
      </p:sp>
    </p:spTree>
    <p:extLst>
      <p:ext uri="{BB962C8B-B14F-4D97-AF65-F5344CB8AC3E}">
        <p14:creationId xmlns:p14="http://schemas.microsoft.com/office/powerpoint/2010/main" val="3547057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C2D12B1-92E2-4EB6-A628-FE3C67DC79D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9A78FD6C-0F8E-47EB-B562-391E989976D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03BE8CB-D5A4-4D09-8A83-6625D02DD9A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A01FD126-9A55-4DD8-A048-766041AD4614}"/>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defRPr>
            </a:lvl1pPr>
          </a:lstStyle>
          <a:p>
            <a:pPr>
              <a:defRPr/>
            </a:pPr>
            <a:fld id="{9BDB9F3F-40F5-4745-8694-3D3139B44AFC}" type="slidenum">
              <a:rPr lang="en-US" altLang="en-US"/>
              <a:pPr>
                <a:defRPr/>
              </a:pPr>
              <a:t>‹#›</a:t>
            </a:fld>
            <a:endParaRPr lang="en-US" altLang="en-US" dirty="0"/>
          </a:p>
        </p:txBody>
      </p:sp>
    </p:spTree>
    <p:extLst>
      <p:ext uri="{BB962C8B-B14F-4D97-AF65-F5344CB8AC3E}">
        <p14:creationId xmlns:p14="http://schemas.microsoft.com/office/powerpoint/2010/main" val="2841034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8.png"/><Relationship Id="rId4" Type="http://schemas.openxmlformats.org/officeDocument/2006/relationships/slideLayout" Target="../slideLayouts/slideLayout18.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4.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8.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13458844-8005-4F4F-86AB-3B2F79ABE41E}"/>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7B3B12FB-3C32-429D-94BB-29B11AC02903}"/>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86AA9FE9-EA16-490F-A60E-419781C0E886}"/>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60" r:id="rId1"/>
    <p:sldLayoutId id="2147485861" r:id="rId2"/>
    <p:sldLayoutId id="2147485862" r:id="rId3"/>
    <p:sldLayoutId id="2147485863" r:id="rId4"/>
    <p:sldLayoutId id="2147485864" r:id="rId5"/>
    <p:sldLayoutId id="2147485865" r:id="rId6"/>
    <p:sldLayoutId id="2147485866" r:id="rId7"/>
    <p:sldLayoutId id="2147485867" r:id="rId8"/>
    <p:sldLayoutId id="2147485868" r:id="rId9"/>
    <p:sldLayoutId id="2147485869" r:id="rId10"/>
    <p:sldLayoutId id="2147485870" r:id="rId11"/>
    <p:sldLayoutId id="2147485871" r:id="rId12"/>
    <p:sldLayoutId id="2147485872" r:id="rId13"/>
    <p:sldLayoutId id="2147485873" r:id="rId14"/>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6386" name="MH Logo" descr="Logo: McGraw-Hill Education">
            <a:extLst>
              <a:ext uri="{FF2B5EF4-FFF2-40B4-BE49-F238E27FC236}">
                <a16:creationId xmlns:a16="http://schemas.microsoft.com/office/drawing/2014/main" id="{B9D10021-7767-445D-A262-A10C25E61B77}"/>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MH Tagline" descr="Tag line: Because learning changes everything™">
            <a:extLst>
              <a:ext uri="{FF2B5EF4-FFF2-40B4-BE49-F238E27FC236}">
                <a16:creationId xmlns:a16="http://schemas.microsoft.com/office/drawing/2014/main" id="{E6B54BBB-5795-428C-8DA5-5A5A05C1F0BE}"/>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874" r:id="rId1"/>
    <p:sldLayoutId id="2147485875" r:id="rId2"/>
    <p:sldLayoutId id="2147485876" r:id="rId3"/>
    <p:sldLayoutId id="2147485877" r:id="rId4"/>
    <p:sldLayoutId id="2147485878" r:id="rId5"/>
    <p:sldLayoutId id="2147485879" r:id="rId6"/>
    <p:sldLayoutId id="214748588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5FCA5B93-838A-4C89-88F1-E9B9655EEFBE}"/>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881" r:id="rId1"/>
    <p:sldLayoutId id="2147485839" r:id="rId2"/>
    <p:sldLayoutId id="2147485840" r:id="rId3"/>
    <p:sldLayoutId id="2147485841" r:id="rId4"/>
    <p:sldLayoutId id="2147485842" r:id="rId5"/>
    <p:sldLayoutId id="2147485843" r:id="rId6"/>
    <p:sldLayoutId id="2147485844" r:id="rId7"/>
    <p:sldLayoutId id="2147485845" r:id="rId8"/>
    <p:sldLayoutId id="214748588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590E12AC-9601-450A-982D-E14BCEFCC279}"/>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3357BB62-F919-4127-B51C-A3F0A9C44AA3}"/>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883" r:id="rId1"/>
    <p:sldLayoutId id="2147485846" r:id="rId2"/>
    <p:sldLayoutId id="2147485847" r:id="rId3"/>
    <p:sldLayoutId id="2147485848" r:id="rId4"/>
    <p:sldLayoutId id="2147485849" r:id="rId5"/>
    <p:sldLayoutId id="2147485850" r:id="rId6"/>
    <p:sldLayoutId id="2147485851" r:id="rId7"/>
    <p:sldLayoutId id="2147485852" r:id="rId8"/>
    <p:sldLayoutId id="214748588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5C154C55-8515-4B15-A249-1A0788AAB5CC}"/>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885" r:id="rId1"/>
    <p:sldLayoutId id="2147485886" r:id="rId2"/>
    <p:sldLayoutId id="2147485887" r:id="rId3"/>
    <p:sldLayoutId id="2147485888" r:id="rId4"/>
    <p:sldLayoutId id="2147485853" r:id="rId5"/>
    <p:sldLayoutId id="2147485854" r:id="rId6"/>
    <p:sldLayoutId id="2147485855"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5871828F-C4C0-4AA8-AD69-7AAED6B9EABC}"/>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3D898F63-C454-4656-BC15-677C7F7CE017}"/>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889" r:id="rId1"/>
    <p:sldLayoutId id="2147485890" r:id="rId2"/>
    <p:sldLayoutId id="2147485891" r:id="rId3"/>
    <p:sldLayoutId id="2147485892" r:id="rId4"/>
    <p:sldLayoutId id="2147485856" r:id="rId5"/>
    <p:sldLayoutId id="2147485857" r:id="rId6"/>
    <p:sldLayoutId id="2147485858"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7890" name="Title Placeholder 1">
            <a:extLst>
              <a:ext uri="{FF2B5EF4-FFF2-40B4-BE49-F238E27FC236}">
                <a16:creationId xmlns:a16="http://schemas.microsoft.com/office/drawing/2014/main" id="{3BCC268C-B9A6-4A3E-B04F-7387654F80D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7891" name="Text Placeholder 2">
            <a:extLst>
              <a:ext uri="{FF2B5EF4-FFF2-40B4-BE49-F238E27FC236}">
                <a16:creationId xmlns:a16="http://schemas.microsoft.com/office/drawing/2014/main" id="{99AB167A-7B0C-463D-85A3-33D3BA24863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754327B4-C321-423C-9604-270447C3548A}"/>
              </a:ext>
            </a:extLst>
          </p:cNvPr>
          <p:cNvSpPr>
            <a:spLocks noGrp="1"/>
          </p:cNvSpPr>
          <p:nvPr>
            <p:ph type="sldNum" sz="quarter" idx="4"/>
          </p:nvPr>
        </p:nvSpPr>
        <p:spPr>
          <a:xfrm>
            <a:off x="7010400" y="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b="1">
                <a:solidFill>
                  <a:srgbClr val="000000"/>
                </a:solidFill>
                <a:latin typeface="Arial" panose="020B0604020202020204" pitchFamily="34" charset="0"/>
                <a:ea typeface="ヒラギノ角ゴ Pro W3" pitchFamily="122" charset="-128"/>
                <a:cs typeface="Arial" panose="020B0604020202020204" pitchFamily="34" charset="0"/>
              </a:defRPr>
            </a:lvl1pPr>
          </a:lstStyle>
          <a:p>
            <a:pPr>
              <a:defRPr/>
            </a:pPr>
            <a:fld id="{59DDFFAC-9C53-42A0-ADD8-4F5B337F5212}" type="slidenum">
              <a:rPr lang="en-US" altLang="en-US"/>
              <a:pPr>
                <a:defRPr/>
              </a:pPr>
              <a:t>‹#›</a:t>
            </a:fld>
            <a:endParaRPr lang="en-US" altLang="en-US" dirty="0"/>
          </a:p>
        </p:txBody>
      </p:sp>
      <p:sp>
        <p:nvSpPr>
          <p:cNvPr id="7" name="TextBox 6">
            <a:extLst>
              <a:ext uri="{FF2B5EF4-FFF2-40B4-BE49-F238E27FC236}">
                <a16:creationId xmlns:a16="http://schemas.microsoft.com/office/drawing/2014/main" id="{762772A1-68CE-4C88-8980-8AE644538C0B}"/>
              </a:ext>
            </a:extLst>
          </p:cNvPr>
          <p:cNvSpPr txBox="1">
            <a:spLocks noChangeArrowheads="1"/>
          </p:cNvSpPr>
          <p:nvPr userDrawn="1"/>
        </p:nvSpPr>
        <p:spPr bwMode="auto">
          <a:xfrm>
            <a:off x="379413" y="6519863"/>
            <a:ext cx="8394700"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solidFill>
                  <a:srgbClr val="000000"/>
                </a:solidFill>
                <a:cs typeface="Arial" panose="020B0604020202020204" pitchFamily="34" charset="0"/>
              </a:rPr>
              <a:t>Copyright © 2017 by McGraw-Hill Education. This is proprietary material solely for authorized instructor use. Not authorized for sale or distribution in any manner. </a:t>
            </a:r>
          </a:p>
          <a:p>
            <a:pPr algn="ctr" eaLnBrk="1" hangingPunct="1">
              <a:defRPr/>
            </a:pPr>
            <a:r>
              <a:rPr lang="en-US" altLang="en-US" sz="800" dirty="0">
                <a:solidFill>
                  <a:srgbClr val="000000"/>
                </a:solidFill>
                <a:cs typeface="Arial" panose="020B0604020202020204" pitchFamily="34" charset="0"/>
              </a:rPr>
              <a:t>This document may not be copied, scanned, duplicated, forwarded, distributed, or posted on a website, in whole or part.</a:t>
            </a:r>
          </a:p>
        </p:txBody>
      </p:sp>
    </p:spTree>
  </p:cSld>
  <p:clrMap bg1="lt1" tx1="dk1" bg2="lt2" tx2="dk2" accent1="accent1" accent2="accent2" accent3="accent3" accent4="accent4" accent5="accent5" accent6="accent6" hlink="hlink" folHlink="folHlink"/>
  <p:sldLayoutIdLst>
    <p:sldLayoutId id="2147485859" r:id="rId1"/>
  </p:sldLayoutIdLst>
  <p:hf sldNum="0" hdr="0" ftr="0" dt="0"/>
  <p:txStyles>
    <p:titleStyle>
      <a:lvl1pPr algn="ctr" rtl="0" eaLnBrk="0" fontAlgn="base" hangingPunct="0">
        <a:spcBef>
          <a:spcPct val="0"/>
        </a:spcBef>
        <a:spcAft>
          <a:spcPct val="0"/>
        </a:spcAft>
        <a:defRPr sz="4400" kern="1200">
          <a:solidFill>
            <a:schemeClr val="tx1"/>
          </a:solidFill>
          <a:latin typeface="Arial" panose="020B0604020202020204" pitchFamily="34" charset="0"/>
          <a:ea typeface="ヒラギノ角ゴ Pro W3" charset="0"/>
          <a:cs typeface="Arial" panose="020B0604020202020204" pitchFamily="34" charset="0"/>
        </a:defRPr>
      </a:lvl1pPr>
      <a:lvl2pPr algn="ctr" rtl="0" eaLnBrk="0" fontAlgn="base" hangingPunct="0">
        <a:spcBef>
          <a:spcPct val="0"/>
        </a:spcBef>
        <a:spcAft>
          <a:spcPct val="0"/>
        </a:spcAft>
        <a:defRPr sz="4400">
          <a:solidFill>
            <a:schemeClr val="tx1"/>
          </a:solidFill>
          <a:latin typeface="Arial" charset="0"/>
          <a:ea typeface="ヒラギノ角ゴ Pro W3" charset="0"/>
          <a:cs typeface="Arial" charset="0"/>
        </a:defRPr>
      </a:lvl2pPr>
      <a:lvl3pPr algn="ctr" rtl="0" eaLnBrk="0" fontAlgn="base" hangingPunct="0">
        <a:spcBef>
          <a:spcPct val="0"/>
        </a:spcBef>
        <a:spcAft>
          <a:spcPct val="0"/>
        </a:spcAft>
        <a:defRPr sz="4400">
          <a:solidFill>
            <a:schemeClr val="tx1"/>
          </a:solidFill>
          <a:latin typeface="Arial" charset="0"/>
          <a:ea typeface="ヒラギノ角ゴ Pro W3" charset="0"/>
          <a:cs typeface="Arial" charset="0"/>
        </a:defRPr>
      </a:lvl3pPr>
      <a:lvl4pPr algn="ctr" rtl="0" eaLnBrk="0" fontAlgn="base" hangingPunct="0">
        <a:spcBef>
          <a:spcPct val="0"/>
        </a:spcBef>
        <a:spcAft>
          <a:spcPct val="0"/>
        </a:spcAft>
        <a:defRPr sz="4400">
          <a:solidFill>
            <a:schemeClr val="tx1"/>
          </a:solidFill>
          <a:latin typeface="Arial" charset="0"/>
          <a:ea typeface="ヒラギノ角ゴ Pro W3" charset="0"/>
          <a:cs typeface="Arial" charset="0"/>
        </a:defRPr>
      </a:lvl4pPr>
      <a:lvl5pPr algn="ctr" rtl="0" eaLnBrk="0" fontAlgn="base" hangingPunct="0">
        <a:spcBef>
          <a:spcPct val="0"/>
        </a:spcBef>
        <a:spcAft>
          <a:spcPct val="0"/>
        </a:spcAft>
        <a:defRPr sz="4400">
          <a:solidFill>
            <a:schemeClr val="tx1"/>
          </a:solidFill>
          <a:latin typeface="Arial" charset="0"/>
          <a:ea typeface="ヒラギノ角ゴ Pro W3" charset="0"/>
          <a:cs typeface="Arial" charset="0"/>
        </a:defRPr>
      </a:lvl5pPr>
      <a:lvl6pPr marL="457200" algn="ctr" rtl="0" fontAlgn="base">
        <a:spcBef>
          <a:spcPct val="0"/>
        </a:spcBef>
        <a:spcAft>
          <a:spcPct val="0"/>
        </a:spcAft>
        <a:defRPr sz="4400">
          <a:solidFill>
            <a:schemeClr val="tx1"/>
          </a:solidFill>
          <a:latin typeface="Arial" charset="0"/>
          <a:ea typeface="Arial" charset="0"/>
          <a:cs typeface="Arial" charset="0"/>
        </a:defRPr>
      </a:lvl6pPr>
      <a:lvl7pPr marL="914400" algn="ctr" rtl="0" fontAlgn="base">
        <a:spcBef>
          <a:spcPct val="0"/>
        </a:spcBef>
        <a:spcAft>
          <a:spcPct val="0"/>
        </a:spcAft>
        <a:defRPr sz="4400">
          <a:solidFill>
            <a:schemeClr val="tx1"/>
          </a:solidFill>
          <a:latin typeface="Arial" charset="0"/>
          <a:ea typeface="Arial" charset="0"/>
          <a:cs typeface="Arial" charset="0"/>
        </a:defRPr>
      </a:lvl7pPr>
      <a:lvl8pPr marL="1371600" algn="ctr" rtl="0" fontAlgn="base">
        <a:spcBef>
          <a:spcPct val="0"/>
        </a:spcBef>
        <a:spcAft>
          <a:spcPct val="0"/>
        </a:spcAft>
        <a:defRPr sz="4400">
          <a:solidFill>
            <a:schemeClr val="tx1"/>
          </a:solidFill>
          <a:latin typeface="Arial" charset="0"/>
          <a:ea typeface="Arial" charset="0"/>
          <a:cs typeface="Arial" charset="0"/>
        </a:defRPr>
      </a:lvl8pPr>
      <a:lvl9pPr marL="1828800" algn="ctr" rtl="0" fontAlgn="base">
        <a:spcBef>
          <a:spcPct val="0"/>
        </a:spcBef>
        <a:spcAft>
          <a:spcPct val="0"/>
        </a:spcAft>
        <a:defRPr sz="4400">
          <a:solidFill>
            <a:schemeClr val="tx1"/>
          </a:solidFill>
          <a:latin typeface="Arial" charset="0"/>
          <a:ea typeface="Arial" charset="0"/>
          <a:cs typeface="Arial"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ヒラギノ角ゴ Pro W3" charset="0"/>
          <a:cs typeface="Arial" panose="020B060402020202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Arial" charset="0"/>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Arial" charset="0"/>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anose="020B0604020202020204" pitchFamily="34" charset="0"/>
          <a:ea typeface="Arial" charset="0"/>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10277F56-67E6-45AF-9CF2-2EDECAFFC6D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903" r:id="rId1"/>
    <p:sldLayoutId id="2147485893" r:id="rId2"/>
    <p:sldLayoutId id="2147485894" r:id="rId3"/>
    <p:sldLayoutId id="2147485895" r:id="rId4"/>
    <p:sldLayoutId id="2147485896" r:id="rId5"/>
    <p:sldLayoutId id="2147485897" r:id="rId6"/>
    <p:sldLayoutId id="2147485898" r:id="rId7"/>
    <p:sldLayoutId id="2147485899" r:id="rId8"/>
    <p:sldLayoutId id="2147485900" r:id="rId9"/>
    <p:sldLayoutId id="2147485901" r:id="rId10"/>
    <p:sldLayoutId id="214748590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dA2F0qScxrI" TargetMode="External"/><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PfDAEF02tp0" TargetMode="External"/><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pPGhjtSMMu0" TargetMode="External"/><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hyperlink" Target="https://www.youtube.com/watch?v=mYF2_FBCvXw" TargetMode="Externa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hyperlink" Target="https://www.youtube.com/watch?v=FQ2XGgbNXWY" TargetMode="Externa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tQ8xdLGJPLE" TargetMode="External"/><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3E8136-C277-F447-A8A0-E9F7FB10AABE}"/>
              </a:ext>
            </a:extLst>
          </p:cNvPr>
          <p:cNvSpPr>
            <a:spLocks noGrp="1"/>
          </p:cNvSpPr>
          <p:nvPr>
            <p:ph type="body" sz="quarter" idx="10"/>
          </p:nvPr>
        </p:nvSpPr>
        <p:spPr/>
        <p:txBody>
          <a:bodyPr/>
          <a:lstStyle/>
          <a:p>
            <a:r>
              <a:rPr lang="en-US" dirty="0"/>
              <a:t>CHAPTER 3</a:t>
            </a:r>
          </a:p>
        </p:txBody>
      </p:sp>
      <p:sp>
        <p:nvSpPr>
          <p:cNvPr id="5" name="Text Placeholder 4">
            <a:extLst>
              <a:ext uri="{FF2B5EF4-FFF2-40B4-BE49-F238E27FC236}">
                <a16:creationId xmlns:a16="http://schemas.microsoft.com/office/drawing/2014/main" id="{7555A1ED-D1D3-214C-947C-B16D3FEA197D}"/>
              </a:ext>
            </a:extLst>
          </p:cNvPr>
          <p:cNvSpPr>
            <a:spLocks noGrp="1"/>
          </p:cNvSpPr>
          <p:nvPr>
            <p:ph type="body" sz="quarter" idx="12"/>
          </p:nvPr>
        </p:nvSpPr>
        <p:spPr>
          <a:xfrm>
            <a:off x="5321554" y="2590800"/>
            <a:ext cx="3733800" cy="1616678"/>
          </a:xfrm>
        </p:spPr>
        <p:txBody>
          <a:bodyPr/>
          <a:lstStyle/>
          <a:p>
            <a:r>
              <a:rPr lang="en-US" dirty="0"/>
              <a:t>External Analysis: Industry Structure, Competitive Forces, and Strategic Groups</a:t>
            </a:r>
          </a:p>
        </p:txBody>
      </p:sp>
      <p:sp>
        <p:nvSpPr>
          <p:cNvPr id="6" name="Text Placeholder 5">
            <a:extLst>
              <a:ext uri="{FF2B5EF4-FFF2-40B4-BE49-F238E27FC236}">
                <a16:creationId xmlns:a16="http://schemas.microsoft.com/office/drawing/2014/main" id="{85D8C970-7E23-F74B-8120-C7F67BED15ED}"/>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89E8B73D-3492-2A49-8C57-28B8C408B8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4" name="Text Placeholder 3">
            <a:extLst>
              <a:ext uri="{FF2B5EF4-FFF2-40B4-BE49-F238E27FC236}">
                <a16:creationId xmlns:a16="http://schemas.microsoft.com/office/drawing/2014/main" id="{0C10C65B-EA56-E94B-A683-1378CE041432}"/>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CA654043-13F4-4673-9776-6857DAD5E3B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Highlight 3.2 – Airline Industry</a:t>
            </a:r>
            <a:r>
              <a:rPr lang="en-US" altLang="en-US" sz="2000">
                <a:cs typeface="Arial" panose="020B0604020202020204" pitchFamily="34" charset="0"/>
              </a:rPr>
              <a:t> (2 of 2)</a:t>
            </a:r>
            <a:endParaRPr lang="en-US" altLang="en-US" sz="3200">
              <a:cs typeface="Arial" panose="020B0604020202020204" pitchFamily="34" charset="0"/>
            </a:endParaRPr>
          </a:p>
        </p:txBody>
      </p:sp>
      <p:sp>
        <p:nvSpPr>
          <p:cNvPr id="64515" name="Content Placeholder 2">
            <a:extLst>
              <a:ext uri="{FF2B5EF4-FFF2-40B4-BE49-F238E27FC236}">
                <a16:creationId xmlns:a16="http://schemas.microsoft.com/office/drawing/2014/main" id="{9D9F0D51-B493-48D2-98D0-07951255274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cs typeface="Arial" panose="020B0604020202020204" pitchFamily="34" charset="0"/>
              </a:rPr>
              <a:t>Power of suppliers: strong</a:t>
            </a:r>
          </a:p>
          <a:p>
            <a:pPr lvl="1" eaLnBrk="1" hangingPunct="1">
              <a:spcBef>
                <a:spcPct val="0"/>
              </a:spcBef>
              <a:spcAft>
                <a:spcPts val="600"/>
              </a:spcAft>
            </a:pPr>
            <a:r>
              <a:rPr lang="en-US" altLang="en-US"/>
              <a:t>Providers are highly specialized</a:t>
            </a:r>
          </a:p>
          <a:p>
            <a:pPr eaLnBrk="1" hangingPunct="1">
              <a:spcBef>
                <a:spcPct val="0"/>
              </a:spcBef>
              <a:spcAft>
                <a:spcPts val="600"/>
              </a:spcAft>
            </a:pPr>
            <a:r>
              <a:rPr lang="en-US" altLang="en-US">
                <a:cs typeface="Arial" panose="020B0604020202020204" pitchFamily="34" charset="0"/>
              </a:rPr>
              <a:t>Power of substitutes: high</a:t>
            </a:r>
          </a:p>
          <a:p>
            <a:pPr lvl="1" eaLnBrk="1" hangingPunct="1">
              <a:spcBef>
                <a:spcPct val="0"/>
              </a:spcBef>
              <a:spcAft>
                <a:spcPts val="600"/>
              </a:spcAft>
            </a:pPr>
            <a:r>
              <a:rPr lang="en-US" altLang="en-US"/>
              <a:t>Substitutes are readily available</a:t>
            </a:r>
          </a:p>
          <a:p>
            <a:pPr lvl="1" eaLnBrk="1" hangingPunct="1">
              <a:spcBef>
                <a:spcPct val="0"/>
              </a:spcBef>
              <a:spcAft>
                <a:spcPts val="600"/>
              </a:spcAft>
            </a:pPr>
            <a:r>
              <a:rPr lang="en-US" altLang="en-US"/>
              <a:t>Alternatives: train, bus, car</a:t>
            </a:r>
          </a:p>
          <a:p>
            <a:pPr eaLnBrk="1" hangingPunct="1">
              <a:spcBef>
                <a:spcPct val="0"/>
              </a:spcBef>
              <a:spcAft>
                <a:spcPts val="600"/>
              </a:spcAft>
            </a:pPr>
            <a:r>
              <a:rPr lang="en-US" altLang="en-US">
                <a:cs typeface="Arial" panose="020B0604020202020204" pitchFamily="34" charset="0"/>
              </a:rPr>
              <a:t>Result:</a:t>
            </a:r>
          </a:p>
          <a:p>
            <a:pPr lvl="1" eaLnBrk="1" hangingPunct="1">
              <a:spcBef>
                <a:spcPct val="0"/>
              </a:spcBef>
              <a:spcAft>
                <a:spcPts val="600"/>
              </a:spcAft>
            </a:pPr>
            <a:r>
              <a:rPr lang="en-US" altLang="en-US"/>
              <a:t>Mega airline carriers struggle</a:t>
            </a:r>
          </a:p>
          <a:p>
            <a:pPr lvl="1" eaLnBrk="1" hangingPunct="1">
              <a:spcBef>
                <a:spcPct val="0"/>
              </a:spcBef>
              <a:spcAft>
                <a:spcPts val="600"/>
              </a:spcAft>
            </a:pPr>
            <a:r>
              <a:rPr lang="en-US" altLang="en-US"/>
              <a:t>Service providers are quite profitable (ex., catering)</a:t>
            </a:r>
          </a:p>
          <a:p>
            <a:pPr lvl="1" eaLnBrk="1" hangingPunct="1">
              <a:spcBef>
                <a:spcPct val="0"/>
              </a:spcBef>
              <a:spcAft>
                <a:spcPts val="600"/>
              </a:spcAft>
            </a:pPr>
            <a:r>
              <a:rPr lang="en-US" altLang="en-US"/>
              <a:t>Customers pay low prices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a:extLst>
              <a:ext uri="{FF2B5EF4-FFF2-40B4-BE49-F238E27FC236}">
                <a16:creationId xmlns:a16="http://schemas.microsoft.com/office/drawing/2014/main" id="{3C7FADAB-49BB-42FB-90C5-C17238E84B7B}"/>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pic>
        <p:nvPicPr>
          <p:cNvPr id="65540" name="Picture 1">
            <a:extLst>
              <a:ext uri="{FF2B5EF4-FFF2-40B4-BE49-F238E27FC236}">
                <a16:creationId xmlns:a16="http://schemas.microsoft.com/office/drawing/2014/main" id="{B8E3A8BE-50F2-479F-B61D-989B15B4707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712913"/>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a:extLst>
              <a:ext uri="{FF2B5EF4-FFF2-40B4-BE49-F238E27FC236}">
                <a16:creationId xmlns:a16="http://schemas.microsoft.com/office/drawing/2014/main" id="{78A5E678-ECBB-4444-A3F1-9BCE83BB6062}"/>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a:cs typeface="Arial" panose="020B0604020202020204" pitchFamily="34" charset="0"/>
              </a:rPr>
              <a:t>Analysis of the External Environment Is </a:t>
            </a:r>
            <a:br>
              <a:rPr lang="en-US" altLang="en-US" sz="2800">
                <a:cs typeface="Arial" panose="020B0604020202020204" pitchFamily="34" charset="0"/>
              </a:rPr>
            </a:br>
            <a:r>
              <a:rPr lang="en-US" altLang="en-US" sz="2800">
                <a:cs typeface="Arial" panose="020B0604020202020204" pitchFamily="34" charset="0"/>
              </a:rPr>
              <a:t>Key to Strategic Management</a:t>
            </a:r>
          </a:p>
        </p:txBody>
      </p:sp>
      <p:sp>
        <p:nvSpPr>
          <p:cNvPr id="66562" name="Content Placeholder 2">
            <a:extLst>
              <a:ext uri="{FF2B5EF4-FFF2-40B4-BE49-F238E27FC236}">
                <a16:creationId xmlns:a16="http://schemas.microsoft.com/office/drawing/2014/main" id="{C697DC61-5F94-451E-B876-0020337D75D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First step: PESTEL Analysis</a:t>
            </a:r>
          </a:p>
          <a:p>
            <a:pPr lvl="1" eaLnBrk="1" hangingPunct="1"/>
            <a:r>
              <a:rPr lang="en-US" altLang="en-US">
                <a:cs typeface="Arial" panose="020B0604020202020204" pitchFamily="34" charset="0"/>
              </a:rPr>
              <a:t>How external factors affect the industry</a:t>
            </a:r>
          </a:p>
          <a:p>
            <a:pPr eaLnBrk="1" hangingPunct="1"/>
            <a:r>
              <a:rPr lang="en-US" altLang="en-US">
                <a:ea typeface="ヒラギノ角ゴ Pro W3" pitchFamily="122" charset="-128"/>
              </a:rPr>
              <a:t>Next step: Porter’s Five Forces</a:t>
            </a:r>
          </a:p>
          <a:p>
            <a:pPr lvl="1" eaLnBrk="1" hangingPunct="1"/>
            <a:r>
              <a:rPr lang="en-US" altLang="en-US">
                <a:cs typeface="Arial" panose="020B0604020202020204" pitchFamily="34" charset="0"/>
              </a:rPr>
              <a:t>The overall industry environment</a:t>
            </a:r>
          </a:p>
          <a:p>
            <a:pPr eaLnBrk="1" hangingPunct="1"/>
            <a:r>
              <a:rPr lang="en-US" altLang="en-US">
                <a:ea typeface="ヒラギノ角ゴ Pro W3" pitchFamily="122" charset="-128"/>
              </a:rPr>
              <a:t>Final step: Draw a Strategic Group Map</a:t>
            </a:r>
          </a:p>
          <a:p>
            <a:pPr lvl="1" eaLnBrk="1" hangingPunct="1"/>
            <a:r>
              <a:rPr lang="en-US" altLang="en-US">
                <a:cs typeface="Arial" panose="020B0604020202020204" pitchFamily="34" charset="0"/>
              </a:rPr>
              <a:t>Explains performance differences in an industry</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ED4BBA8E-E454-46EB-BA64-02890DFA4F5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How to Apply the Five Forces Model</a:t>
            </a:r>
          </a:p>
        </p:txBody>
      </p:sp>
      <p:sp>
        <p:nvSpPr>
          <p:cNvPr id="67586" name="Content Placeholder 2">
            <a:extLst>
              <a:ext uri="{FF2B5EF4-FFF2-40B4-BE49-F238E27FC236}">
                <a16:creationId xmlns:a16="http://schemas.microsoft.com/office/drawing/2014/main" id="{5823F283-39A1-4BA9-9996-BCA4DE582F0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Define the relevant industry</a:t>
            </a:r>
          </a:p>
          <a:p>
            <a:pPr eaLnBrk="1" hangingPunct="1"/>
            <a:r>
              <a:rPr lang="en-US" altLang="en-US">
                <a:ea typeface="ヒラギノ角ゴ Pro W3" pitchFamily="122" charset="-128"/>
              </a:rPr>
              <a:t>Identify and group the key forces</a:t>
            </a:r>
          </a:p>
          <a:p>
            <a:pPr eaLnBrk="1" hangingPunct="1"/>
            <a:r>
              <a:rPr lang="en-US" altLang="en-US">
                <a:ea typeface="ヒラギノ角ゴ Pro W3" pitchFamily="122" charset="-128"/>
              </a:rPr>
              <a:t>Identify the drivers of each force</a:t>
            </a:r>
          </a:p>
          <a:p>
            <a:pPr lvl="1" eaLnBrk="1" hangingPunct="1"/>
            <a:r>
              <a:rPr lang="en-US" altLang="en-US">
                <a:cs typeface="Arial" panose="020B0604020202020204" pitchFamily="34" charset="0"/>
              </a:rPr>
              <a:t>Are they strong or weak?</a:t>
            </a:r>
          </a:p>
          <a:p>
            <a:pPr eaLnBrk="1" hangingPunct="1"/>
            <a:r>
              <a:rPr lang="en-US" altLang="en-US">
                <a:ea typeface="ヒラギノ角ゴ Pro W3" pitchFamily="122" charset="-128"/>
              </a:rPr>
              <a:t>Assess overall industry structure</a:t>
            </a:r>
          </a:p>
          <a:p>
            <a:pPr lvl="1" eaLnBrk="1" hangingPunct="1"/>
            <a:r>
              <a:rPr lang="en-US" altLang="en-US">
                <a:cs typeface="Arial" panose="020B0604020202020204" pitchFamily="34" charset="0"/>
              </a:rPr>
              <a:t>Profit potential</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a16="http://schemas.microsoft.com/office/drawing/2014/main" id="{2D82707A-953D-4FD3-B785-2AF9A2053FD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Shortcomings of Models</a:t>
            </a:r>
          </a:p>
        </p:txBody>
      </p:sp>
      <p:sp>
        <p:nvSpPr>
          <p:cNvPr id="68610" name="Content Placeholder 2">
            <a:extLst>
              <a:ext uri="{FF2B5EF4-FFF2-40B4-BE49-F238E27FC236}">
                <a16:creationId xmlns:a16="http://schemas.microsoft.com/office/drawing/2014/main" id="{922435F3-A1FE-4A85-A58B-966D23EAB86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They are static</a:t>
            </a:r>
          </a:p>
          <a:p>
            <a:pPr lvl="1" eaLnBrk="1" hangingPunct="1"/>
            <a:r>
              <a:rPr lang="en-US" altLang="en-US">
                <a:cs typeface="Arial" panose="020B0604020202020204" pitchFamily="34" charset="0"/>
              </a:rPr>
              <a:t>Just a snapshot</a:t>
            </a:r>
          </a:p>
          <a:p>
            <a:pPr lvl="1" eaLnBrk="1" hangingPunct="1"/>
            <a:r>
              <a:rPr lang="en-US" altLang="en-US">
                <a:cs typeface="Arial" panose="020B0604020202020204" pitchFamily="34" charset="0"/>
              </a:rPr>
              <a:t>But black swan events can happen suddenly</a:t>
            </a:r>
          </a:p>
          <a:p>
            <a:pPr lvl="1" eaLnBrk="1" hangingPunct="1"/>
            <a:r>
              <a:rPr lang="en-US" altLang="en-US">
                <a:cs typeface="Arial" panose="020B0604020202020204" pitchFamily="34" charset="0"/>
              </a:rPr>
              <a:t>Information can become obsolete</a:t>
            </a:r>
          </a:p>
          <a:p>
            <a:pPr lvl="1" eaLnBrk="1" hangingPunct="1"/>
            <a:r>
              <a:rPr lang="en-US" altLang="en-US">
                <a:cs typeface="Arial" panose="020B0604020202020204" pitchFamily="34" charset="0"/>
              </a:rPr>
              <a:t>Assess industry dynamics</a:t>
            </a:r>
          </a:p>
          <a:p>
            <a:pPr eaLnBrk="1" hangingPunct="1"/>
            <a:r>
              <a:rPr lang="en-US" altLang="en-US">
                <a:ea typeface="ヒラギノ角ゴ Pro W3" pitchFamily="122" charset="-128"/>
              </a:rPr>
              <a:t>They don’t explain </a:t>
            </a:r>
            <a:r>
              <a:rPr lang="en-US" altLang="en-US" i="1">
                <a:ea typeface="ヒラギノ角ゴ Pro W3" pitchFamily="122" charset="-128"/>
              </a:rPr>
              <a:t>why</a:t>
            </a:r>
            <a:r>
              <a:rPr lang="en-US" altLang="en-US">
                <a:ea typeface="ヒラギノ角ゴ Pro W3" pitchFamily="122" charset="-128"/>
              </a:rPr>
              <a:t> performance differences occur in an industry</a:t>
            </a:r>
          </a:p>
          <a:p>
            <a:pPr lvl="1" eaLnBrk="1" hangingPunct="1"/>
            <a:r>
              <a:rPr lang="en-US" altLang="en-US">
                <a:cs typeface="Arial" panose="020B0604020202020204" pitchFamily="34" charset="0"/>
              </a:rPr>
              <a:t>Internal analysis is required (next chapter)</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a16="http://schemas.microsoft.com/office/drawing/2014/main" id="{D75FF735-D553-4CD2-A584-3AC4852BA90E}"/>
              </a:ext>
            </a:extLst>
          </p:cNvPr>
          <p:cNvSpPr>
            <a:spLocks noGrp="1"/>
          </p:cNvSpPr>
          <p:nvPr>
            <p:ph type="title"/>
          </p:nvPr>
        </p:nvSpPr>
        <p:spPr bwMode="auto">
          <a:xfrm>
            <a:off x="0" y="4238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pic>
        <p:nvPicPr>
          <p:cNvPr id="69636" name="Picture 1">
            <a:extLst>
              <a:ext uri="{FF2B5EF4-FFF2-40B4-BE49-F238E27FC236}">
                <a16:creationId xmlns:a16="http://schemas.microsoft.com/office/drawing/2014/main" id="{ECFD39DE-3B43-435D-AA78-B0527852628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604963"/>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a:extLst>
              <a:ext uri="{FF2B5EF4-FFF2-40B4-BE49-F238E27FC236}">
                <a16:creationId xmlns:a16="http://schemas.microsoft.com/office/drawing/2014/main" id="{3447BE22-B016-4E2D-8AE1-9EAEAF3B924B}"/>
              </a:ext>
            </a:extLst>
          </p:cNvPr>
          <p:cNvSpPr>
            <a:spLocks noGrp="1"/>
          </p:cNvSpPr>
          <p:nvPr>
            <p:ph type="title"/>
          </p:nvPr>
        </p:nvSpPr>
        <p:spPr bwMode="auto">
          <a:xfrm>
            <a:off x="34925"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ea typeface="ヒラギノ角ゴ Pro W3" pitchFamily="122" charset="-128"/>
              </a:rPr>
              <a:t>My Strategy Exercise</a:t>
            </a:r>
            <a:br>
              <a:rPr lang="en-US" altLang="en-US">
                <a:ea typeface="ヒラギノ角ゴ Pro W3" pitchFamily="122" charset="-128"/>
              </a:rPr>
            </a:br>
            <a:r>
              <a:rPr lang="en-US" altLang="en-US" sz="2800">
                <a:ea typeface="ヒラギノ角ゴ Pro W3" pitchFamily="122" charset="-128"/>
              </a:rPr>
              <a:t>Is My Job the Next One Being Outsourced?</a:t>
            </a:r>
            <a:endParaRPr lang="en-US" altLang="en-US" sz="3200">
              <a:ea typeface="ヒラギノ角ゴ Pro W3" pitchFamily="122" charset="-128"/>
            </a:endParaRPr>
          </a:p>
        </p:txBody>
      </p:sp>
      <p:sp>
        <p:nvSpPr>
          <p:cNvPr id="73731" name="Content Placeholder 2">
            <a:extLst>
              <a:ext uri="{FF2B5EF4-FFF2-40B4-BE49-F238E27FC236}">
                <a16:creationId xmlns:a16="http://schemas.microsoft.com/office/drawing/2014/main" id="{325CC77C-F7D4-4C71-988A-74B293F2B2FD}"/>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defRPr/>
            </a:pPr>
            <a:r>
              <a:rPr lang="en-US" altLang="en-US" dirty="0">
                <a:ea typeface="ヒラギノ角ゴ Pro W3" pitchFamily="122" charset="-128"/>
              </a:rPr>
              <a:t>In addition to IT, some accounting functions have begun to flow into India’s large technically trained and English-speaking work force</a:t>
            </a:r>
          </a:p>
          <a:p>
            <a:pPr eaLnBrk="1" hangingPunct="1">
              <a:defRPr/>
            </a:pPr>
            <a:r>
              <a:rPr lang="en-US" altLang="en-US" dirty="0">
                <a:ea typeface="ヒラギノ角ゴ Pro W3" pitchFamily="122" charset="-128"/>
              </a:rPr>
              <a:t>Which aspects of accounting are less susceptible to out-shoring?</a:t>
            </a:r>
          </a:p>
          <a:p>
            <a:pPr eaLnBrk="1" hangingPunct="1">
              <a:defRPr/>
            </a:pPr>
            <a:r>
              <a:rPr lang="en-US" altLang="en-US" dirty="0">
                <a:ea typeface="ヒラギノ角ゴ Pro W3" pitchFamily="122" charset="-128"/>
              </a:rPr>
              <a:t>What are the best domestic/global job opportunities?</a:t>
            </a:r>
          </a:p>
          <a:p>
            <a:pPr eaLnBrk="1" hangingPunct="1">
              <a:defRPr/>
            </a:pPr>
            <a:r>
              <a:rPr lang="en-US" altLang="en-US" dirty="0">
                <a:ea typeface="ヒラギノ角ゴ Pro W3" pitchFamily="122" charset="-128"/>
              </a:rPr>
              <a:t>How do industry trends affect your job search?</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46863AB8-EEAE-460D-923E-9609AF91419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Small Group Exercise #1</a:t>
            </a:r>
          </a:p>
        </p:txBody>
      </p:sp>
      <p:sp>
        <p:nvSpPr>
          <p:cNvPr id="72706" name="Content Placeholder 2">
            <a:extLst>
              <a:ext uri="{FF2B5EF4-FFF2-40B4-BE49-F238E27FC236}">
                <a16:creationId xmlns:a16="http://schemas.microsoft.com/office/drawing/2014/main" id="{0FF56F90-399E-4E68-996A-8BBF9D3CEE3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This work is for Kraft Heinz Company</a:t>
            </a:r>
          </a:p>
          <a:p>
            <a:pPr lvl="1" eaLnBrk="1" hangingPunct="1"/>
            <a:r>
              <a:rPr lang="en-US" altLang="en-US">
                <a:ea typeface="ヒラギノ角ゴ Pro W3" pitchFamily="122" charset="-128"/>
              </a:rPr>
              <a:t>Social responsibility of directly marketing to children when the food is unhealthy</a:t>
            </a:r>
          </a:p>
          <a:p>
            <a:pPr eaLnBrk="1" hangingPunct="1"/>
            <a:r>
              <a:rPr lang="en-US" altLang="en-US">
                <a:ea typeface="ヒラギノ角ゴ Pro W3" pitchFamily="122" charset="-128"/>
              </a:rPr>
              <a:t>Your group is a team of marketing interns:</a:t>
            </a:r>
          </a:p>
          <a:p>
            <a:pPr lvl="1" eaLnBrk="1" hangingPunct="1"/>
            <a:r>
              <a:rPr lang="en-US" altLang="en-US">
                <a:cs typeface="Arial" panose="020B0604020202020204" pitchFamily="34" charset="0"/>
              </a:rPr>
              <a:t>Create internal guidelines to promote food to children</a:t>
            </a:r>
          </a:p>
          <a:p>
            <a:pPr lvl="1" eaLnBrk="1" hangingPunct="1"/>
            <a:r>
              <a:rPr lang="en-US" altLang="en-US">
                <a:cs typeface="Arial" panose="020B0604020202020204" pitchFamily="34" charset="0"/>
              </a:rPr>
              <a:t>Use a socially responsible approach</a:t>
            </a:r>
          </a:p>
          <a:p>
            <a:pPr lvl="1" eaLnBrk="1" hangingPunct="1"/>
            <a:r>
              <a:rPr lang="en-US" altLang="en-US">
                <a:ea typeface="ヒラギノ角ゴ Pro W3" pitchFamily="122" charset="-128"/>
              </a:rPr>
              <a:t>Focus on: marketing the Lunchables product responsibly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3AB24480-66F7-4525-B176-8283C4627EE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Small Group Exercise #2</a:t>
            </a:r>
          </a:p>
        </p:txBody>
      </p:sp>
      <p:sp>
        <p:nvSpPr>
          <p:cNvPr id="74754" name="Content Placeholder 2">
            <a:extLst>
              <a:ext uri="{FF2B5EF4-FFF2-40B4-BE49-F238E27FC236}">
                <a16:creationId xmlns:a16="http://schemas.microsoft.com/office/drawing/2014/main" id="{4781207E-5C65-4A0B-AC2B-83103DFA2DF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Traditional textbook publishing is being challenged:</a:t>
            </a:r>
          </a:p>
          <a:p>
            <a:pPr lvl="1" eaLnBrk="1" hangingPunct="1"/>
            <a:r>
              <a:rPr lang="en-US" altLang="en-US">
                <a:cs typeface="Arial" panose="020B0604020202020204" pitchFamily="34" charset="0"/>
              </a:rPr>
              <a:t>Self-publishing firms</a:t>
            </a:r>
          </a:p>
          <a:p>
            <a:pPr lvl="1" eaLnBrk="1" hangingPunct="1"/>
            <a:r>
              <a:rPr lang="en-US" altLang="en-US">
                <a:cs typeface="Arial" panose="020B0604020202020204" pitchFamily="34" charset="0"/>
              </a:rPr>
              <a:t>Digital resources</a:t>
            </a:r>
          </a:p>
          <a:p>
            <a:pPr lvl="1" eaLnBrk="1" hangingPunct="1"/>
            <a:r>
              <a:rPr lang="en-US" altLang="en-US">
                <a:cs typeface="Arial" panose="020B0604020202020204" pitchFamily="34" charset="0"/>
              </a:rPr>
              <a:t>Textbook rentals</a:t>
            </a:r>
          </a:p>
          <a:p>
            <a:pPr eaLnBrk="1" hangingPunct="1"/>
            <a:r>
              <a:rPr lang="en-US" altLang="en-US">
                <a:ea typeface="ヒラギノ角ゴ Pro W3" pitchFamily="122" charset="-128"/>
              </a:rPr>
              <a:t>Use the five forces model to think through impacts</a:t>
            </a:r>
          </a:p>
          <a:p>
            <a:pPr lvl="1" eaLnBrk="1" hangingPunct="1"/>
            <a:r>
              <a:rPr lang="en-US" altLang="en-US">
                <a:cs typeface="Arial" panose="020B0604020202020204" pitchFamily="34" charset="0"/>
              </a:rPr>
              <a:t>Technology shifts</a:t>
            </a:r>
          </a:p>
          <a:p>
            <a:pPr lvl="1" eaLnBrk="1" hangingPunct="1"/>
            <a:r>
              <a:rPr lang="en-US" altLang="en-US">
                <a:cs typeface="Arial" panose="020B0604020202020204" pitchFamily="34" charset="0"/>
              </a:rPr>
              <a:t>How to respond to change</a:t>
            </a:r>
          </a:p>
          <a:p>
            <a:pPr lvl="1" eaLnBrk="1" hangingPunct="1"/>
            <a:r>
              <a:rPr lang="en-US" altLang="en-US">
                <a:cs typeface="Arial" panose="020B0604020202020204" pitchFamily="34" charset="0"/>
              </a:rPr>
              <a:t>How technology shifts impact textbook industry profits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a:extLst>
              <a:ext uri="{FF2B5EF4-FFF2-40B4-BE49-F238E27FC236}">
                <a16:creationId xmlns:a16="http://schemas.microsoft.com/office/drawing/2014/main" id="{C0C002EE-5FFE-49E1-832C-449AAE77119F}"/>
              </a:ext>
            </a:extLst>
          </p:cNvPr>
          <p:cNvSpPr>
            <a:spLocks noGrp="1"/>
          </p:cNvSpPr>
          <p:nvPr>
            <p:ph type="title"/>
          </p:nvPr>
        </p:nvSpPr>
        <p:spPr bwMode="auto">
          <a:xfrm>
            <a:off x="0" y="411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pic>
        <p:nvPicPr>
          <p:cNvPr id="76804" name="Picture 1">
            <a:extLst>
              <a:ext uri="{FF2B5EF4-FFF2-40B4-BE49-F238E27FC236}">
                <a16:creationId xmlns:a16="http://schemas.microsoft.com/office/drawing/2014/main" id="{4950B900-8DFF-4ED2-AFF1-4C3336FB68D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517650"/>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a16="http://schemas.microsoft.com/office/drawing/2014/main" id="{EF67B399-84CF-43DA-B9BD-F19132EA5C0D}"/>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Airbnb</a:t>
            </a:r>
          </a:p>
        </p:txBody>
      </p:sp>
      <p:pic>
        <p:nvPicPr>
          <p:cNvPr id="55300" name="Picture 1">
            <a:extLst>
              <a:ext uri="{FF2B5EF4-FFF2-40B4-BE49-F238E27FC236}">
                <a16:creationId xmlns:a16="http://schemas.microsoft.com/office/drawing/2014/main" id="{0FEFC0E9-A264-468F-AE66-99F00CA126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60020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3" name="Title 1">
            <a:extLst>
              <a:ext uri="{FF2B5EF4-FFF2-40B4-BE49-F238E27FC236}">
                <a16:creationId xmlns:a16="http://schemas.microsoft.com/office/drawing/2014/main" id="{F2A855F6-CA58-4735-ACE5-79811A9B8979}"/>
              </a:ext>
            </a:extLst>
          </p:cNvPr>
          <p:cNvSpPr>
            <a:spLocks noGrp="1"/>
          </p:cNvSpPr>
          <p:nvPr>
            <p:ph type="title"/>
          </p:nvPr>
        </p:nvSpPr>
        <p:spPr/>
        <p:txBody>
          <a:bodyPr>
            <a:normAutofit fontScale="90000"/>
          </a:bodyPr>
          <a:lstStyle/>
          <a:p>
            <a:pPr eaLnBrk="1" hangingPunct="1">
              <a:defRPr/>
            </a:pPr>
            <a:r>
              <a:rPr lang="en-US" altLang="en-US" dirty="0">
                <a:ea typeface="Arial" charset="0"/>
              </a:rPr>
              <a:t>Take Away Concepts </a:t>
            </a:r>
            <a:r>
              <a:rPr lang="en-US" altLang="en-US" sz="2200" dirty="0">
                <a:ea typeface="Arial" charset="0"/>
              </a:rPr>
              <a:t>(1 of 8)</a:t>
            </a:r>
          </a:p>
        </p:txBody>
      </p:sp>
      <p:sp>
        <p:nvSpPr>
          <p:cNvPr id="77826" name="Content Placeholder 2">
            <a:extLst>
              <a:ext uri="{FF2B5EF4-FFF2-40B4-BE49-F238E27FC236}">
                <a16:creationId xmlns:a16="http://schemas.microsoft.com/office/drawing/2014/main" id="{A444FC38-A193-490B-9703-64729C7321D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3-1	Generate a PESTEL analysis to evaluate the impact of external factors on the firm.</a:t>
            </a:r>
          </a:p>
          <a:p>
            <a:pPr marL="285750" indent="-285750" eaLnBrk="1" hangingPunct="1">
              <a:buFont typeface="Arial" panose="020B0604020202020204" pitchFamily="34" charset="0"/>
              <a:buChar char="•"/>
            </a:pPr>
            <a:r>
              <a:rPr lang="en-US" altLang="en-US" sz="1600" dirty="0">
                <a:ea typeface="ヒラギノ角ゴ Pro W3" pitchFamily="122" charset="-128"/>
              </a:rPr>
              <a:t>A firm’s macroenvironment consists of a wide range of political, economic, sociocultural, technological, ecological, and legal (PESTEL) factors that can affect industry and firm performance. These external factors have both domestic and global aspects.</a:t>
            </a:r>
          </a:p>
          <a:p>
            <a:pPr marL="285750" indent="-285750" eaLnBrk="1" hangingPunct="1">
              <a:buFont typeface="Arial" panose="020B0604020202020204" pitchFamily="34" charset="0"/>
              <a:buChar char="•"/>
            </a:pPr>
            <a:r>
              <a:rPr lang="en-US" altLang="en-US" sz="1600" dirty="0">
                <a:ea typeface="ヒラギノ角ゴ Pro W3" pitchFamily="122" charset="-128"/>
              </a:rPr>
              <a:t>Political factors describe the influence government bodies can have on firms.</a:t>
            </a:r>
          </a:p>
          <a:p>
            <a:pPr marL="285750" indent="-285750" eaLnBrk="1" hangingPunct="1">
              <a:buFont typeface="Arial" panose="020B0604020202020204" pitchFamily="34" charset="0"/>
              <a:buChar char="•"/>
            </a:pPr>
            <a:r>
              <a:rPr lang="en-US" altLang="en-US" sz="1600" dirty="0">
                <a:ea typeface="ヒラギノ角ゴ Pro W3" pitchFamily="122" charset="-128"/>
              </a:rPr>
              <a:t>Economic factors to be considered are: growth rates, interest rates, levels of employment, price stability (inflation and deflation), and currency exchange rates.</a:t>
            </a:r>
          </a:p>
          <a:p>
            <a:pPr marL="285750" indent="-285750" eaLnBrk="1" hangingPunct="1">
              <a:buFont typeface="Arial" panose="020B0604020202020204" pitchFamily="34" charset="0"/>
              <a:buChar char="•"/>
            </a:pPr>
            <a:r>
              <a:rPr lang="en-US" altLang="en-US" sz="1600" dirty="0">
                <a:ea typeface="ヒラギノ角ゴ Pro W3" pitchFamily="122" charset="-128"/>
              </a:rPr>
              <a:t>Sociocultural factors capture a society’s cultures, norms, and values.</a:t>
            </a:r>
          </a:p>
          <a:p>
            <a:pPr marL="285750" indent="-285750" eaLnBrk="1" hangingPunct="1">
              <a:buFont typeface="Arial" panose="020B0604020202020204" pitchFamily="34" charset="0"/>
              <a:buChar char="•"/>
            </a:pPr>
            <a:r>
              <a:rPr lang="en-US" altLang="en-US" sz="1600" dirty="0">
                <a:ea typeface="ヒラギノ角ゴ Pro W3" pitchFamily="122" charset="-128"/>
              </a:rPr>
              <a:t>Technological factors capture the application of knowledge to create new processes and products.</a:t>
            </a:r>
          </a:p>
          <a:p>
            <a:pPr marL="285750" indent="-285750" eaLnBrk="1" hangingPunct="1">
              <a:buFont typeface="Arial" panose="020B0604020202020204" pitchFamily="34" charset="0"/>
              <a:buChar char="•"/>
            </a:pPr>
            <a:r>
              <a:rPr lang="en-US" altLang="en-US" sz="1600" dirty="0">
                <a:ea typeface="ヒラギノ角ゴ Pro W3" pitchFamily="122" charset="-128"/>
              </a:rPr>
              <a:t>Ecological factors concern a firm’s regard for environmental issues such as the natural environment, global warming, and sustainable economic growth.</a:t>
            </a:r>
          </a:p>
          <a:p>
            <a:pPr marL="285750" indent="-285750" eaLnBrk="1" hangingPunct="1">
              <a:buFont typeface="Arial" panose="020B0604020202020204" pitchFamily="34" charset="0"/>
              <a:buChar char="•"/>
            </a:pPr>
            <a:r>
              <a:rPr lang="en-US" altLang="en-US" sz="1600" dirty="0">
                <a:ea typeface="ヒラギノ角ゴ Pro W3" pitchFamily="122" charset="-128"/>
              </a:rPr>
              <a:t>Legal factors capture the official outcomes of the political processes that manifest themselves in laws, mandates, regulations, and court decisions.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3" name="Title 1">
            <a:extLst>
              <a:ext uri="{FF2B5EF4-FFF2-40B4-BE49-F238E27FC236}">
                <a16:creationId xmlns:a16="http://schemas.microsoft.com/office/drawing/2014/main" id="{2FE35BA3-02DD-4905-A129-24C28338F8D4}"/>
              </a:ext>
            </a:extLst>
          </p:cNvPr>
          <p:cNvSpPr>
            <a:spLocks noGrp="1"/>
          </p:cNvSpPr>
          <p:nvPr>
            <p:ph type="title"/>
          </p:nvPr>
        </p:nvSpPr>
        <p:spPr/>
        <p:txBody>
          <a:bodyPr>
            <a:normAutofit fontScale="90000"/>
          </a:bodyPr>
          <a:lstStyle/>
          <a:p>
            <a:pPr eaLnBrk="1" hangingPunct="1">
              <a:defRPr/>
            </a:pPr>
            <a:r>
              <a:rPr lang="en-US" altLang="en-US" dirty="0">
                <a:ea typeface="Arial" charset="0"/>
              </a:rPr>
              <a:t>Take Away Concepts </a:t>
            </a:r>
            <a:r>
              <a:rPr lang="en-US" altLang="en-US" sz="2200" dirty="0">
                <a:ea typeface="Arial" charset="0"/>
              </a:rPr>
              <a:t>(2 of 8)</a:t>
            </a:r>
          </a:p>
        </p:txBody>
      </p:sp>
      <p:sp>
        <p:nvSpPr>
          <p:cNvPr id="78850" name="Content Placeholder 2">
            <a:extLst>
              <a:ext uri="{FF2B5EF4-FFF2-40B4-BE49-F238E27FC236}">
                <a16:creationId xmlns:a16="http://schemas.microsoft.com/office/drawing/2014/main" id="{08EBAEB2-3A76-4D3A-AE13-9893938C0C1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3-2	Differentiate the roles of firm effects and industry effects in determining firm performance.</a:t>
            </a:r>
          </a:p>
          <a:p>
            <a:pPr marL="342900" indent="-342900" eaLnBrk="1" hangingPunct="1">
              <a:buFont typeface="Arial" panose="020B0604020202020204" pitchFamily="34" charset="0"/>
              <a:buChar char="•"/>
            </a:pPr>
            <a:r>
              <a:rPr lang="en-US" altLang="en-US" sz="2000" dirty="0">
                <a:ea typeface="ヒラギノ角ゴ Pro W3" pitchFamily="122" charset="-128"/>
              </a:rPr>
              <a:t>A firm’s performance is more closely related to its managers’ actions (firm effects) than to the external circumstances surrounding it (industry effects). </a:t>
            </a:r>
          </a:p>
          <a:p>
            <a:pPr marL="342900" indent="-342900" eaLnBrk="1" hangingPunct="1">
              <a:buFont typeface="Arial" panose="020B0604020202020204" pitchFamily="34" charset="0"/>
              <a:buChar char="•"/>
            </a:pPr>
            <a:r>
              <a:rPr lang="en-US" altLang="en-US" sz="2000" dirty="0">
                <a:ea typeface="ヒラギノ角ゴ Pro W3" pitchFamily="122" charset="-128"/>
              </a:rPr>
              <a:t>Firm and industry effects, however, are interdependent. Both are relevant in determining firm performance.</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a:extLst>
              <a:ext uri="{FF2B5EF4-FFF2-40B4-BE49-F238E27FC236}">
                <a16:creationId xmlns:a16="http://schemas.microsoft.com/office/drawing/2014/main" id="{C115D3F4-9036-4DA6-A988-735B0674032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(3 of 8)</a:t>
            </a:r>
            <a:endParaRPr lang="en-US" altLang="en-US" sz="3200">
              <a:cs typeface="Arial" panose="020B0604020202020204" pitchFamily="34" charset="0"/>
            </a:endParaRPr>
          </a:p>
        </p:txBody>
      </p:sp>
      <p:sp>
        <p:nvSpPr>
          <p:cNvPr id="79874" name="Content Placeholder 2">
            <a:extLst>
              <a:ext uri="{FF2B5EF4-FFF2-40B4-BE49-F238E27FC236}">
                <a16:creationId xmlns:a16="http://schemas.microsoft.com/office/drawing/2014/main" id="{8C258922-83A8-4BD0-9E68-BCD6157BAC2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3-3	Apply Porter’</a:t>
            </a:r>
            <a:r>
              <a:rPr lang="en-US" altLang="ja-JP" sz="2000" b="1" dirty="0">
                <a:ea typeface="ヒラギノ角ゴ Pro W3" pitchFamily="122" charset="-128"/>
              </a:rPr>
              <a:t>s five competitive forces to explain the profit potential of different industries.</a:t>
            </a:r>
          </a:p>
          <a:p>
            <a:pPr marL="342900" indent="-342900" eaLnBrk="1" hangingPunct="1">
              <a:buFont typeface="Arial" panose="020B0604020202020204" pitchFamily="34" charset="0"/>
              <a:buChar char="•"/>
            </a:pPr>
            <a:r>
              <a:rPr lang="en-US" altLang="en-US" sz="2000" dirty="0">
                <a:ea typeface="ヒラギノ角ゴ Pro W3" pitchFamily="122" charset="-128"/>
              </a:rPr>
              <a:t>The profit potential of an industry is a function of the five forces that shape competition: (1) threat of entry, (2) power of suppliers, (3) power of buyers, (4) threat of substitutes, and (5) rivalry among existing competitors.</a:t>
            </a:r>
          </a:p>
          <a:p>
            <a:pPr marL="342900" indent="-342900" eaLnBrk="1" hangingPunct="1">
              <a:buFont typeface="Arial" panose="020B0604020202020204" pitchFamily="34" charset="0"/>
              <a:buChar char="•"/>
            </a:pPr>
            <a:r>
              <a:rPr lang="en-US" altLang="en-US" sz="2000" dirty="0">
                <a:ea typeface="ヒラギノ角ゴ Pro W3" pitchFamily="122" charset="-128"/>
              </a:rPr>
              <a:t>The stronger a competitive force, the greater the threat it represents. The weaker the competitive force, the greater the opportunity it presents.</a:t>
            </a:r>
          </a:p>
          <a:p>
            <a:pPr marL="342900" indent="-342900" eaLnBrk="1" hangingPunct="1">
              <a:buFont typeface="Arial" panose="020B0604020202020204" pitchFamily="34" charset="0"/>
              <a:buChar char="•"/>
            </a:pPr>
            <a:r>
              <a:rPr lang="en-US" altLang="en-US" sz="2000" dirty="0">
                <a:ea typeface="ヒラギノ角ゴ Pro W3" pitchFamily="122" charset="-128"/>
              </a:rPr>
              <a:t>A firm can shape an industry’s structure in its favor through its strategy.</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BF5BEC2A-1987-4837-9E49-261D8A4B498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(4 of 8)</a:t>
            </a:r>
            <a:endParaRPr lang="en-US" altLang="en-US" sz="3200">
              <a:cs typeface="Arial" panose="020B0604020202020204" pitchFamily="34" charset="0"/>
            </a:endParaRPr>
          </a:p>
        </p:txBody>
      </p:sp>
      <p:sp>
        <p:nvSpPr>
          <p:cNvPr id="80898" name="Content Placeholder 2">
            <a:extLst>
              <a:ext uri="{FF2B5EF4-FFF2-40B4-BE49-F238E27FC236}">
                <a16:creationId xmlns:a16="http://schemas.microsoft.com/office/drawing/2014/main" id="{0B355515-1FFE-4132-8E0D-328047615BA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3-4	Explain how competitive industry structure shapes rivalry among competitors.</a:t>
            </a:r>
          </a:p>
          <a:p>
            <a:pPr marL="285750" indent="-285750" eaLnBrk="1" hangingPunct="1">
              <a:buFont typeface="Arial" panose="020B0604020202020204" pitchFamily="34" charset="0"/>
              <a:buChar char="•"/>
            </a:pPr>
            <a:r>
              <a:rPr lang="en-US" altLang="en-US" sz="1600" dirty="0">
                <a:ea typeface="ヒラギノ角ゴ Pro W3" pitchFamily="122" charset="-128"/>
              </a:rPr>
              <a:t>The competitive structure of an industry is largely captured by the number and size of competitors in an industry, whether the firms possess some degree of pricing power, the type of product or service the industry offers (commodity or differentiated product), and the height of entry barriers.</a:t>
            </a:r>
          </a:p>
          <a:p>
            <a:pPr marL="285750" indent="-285750" eaLnBrk="1" hangingPunct="1">
              <a:buFont typeface="Arial" panose="020B0604020202020204" pitchFamily="34" charset="0"/>
              <a:buChar char="•"/>
            </a:pPr>
            <a:r>
              <a:rPr lang="en-US" altLang="en-US" sz="1600" dirty="0">
                <a:ea typeface="ヒラギノ角ゴ Pro W3" pitchFamily="122" charset="-128"/>
              </a:rPr>
              <a:t>A perfectly competitive industry is characterized by many small firms, a commodity product, low entry barriers, and no pricing power for individual firms.</a:t>
            </a:r>
          </a:p>
          <a:p>
            <a:pPr marL="285750" indent="-285750" eaLnBrk="1" hangingPunct="1">
              <a:buFont typeface="Arial" panose="020B0604020202020204" pitchFamily="34" charset="0"/>
              <a:buChar char="•"/>
            </a:pPr>
            <a:r>
              <a:rPr lang="en-US" altLang="en-US" sz="1600" dirty="0">
                <a:ea typeface="ヒラギノ角ゴ Pro W3" pitchFamily="122" charset="-128"/>
              </a:rPr>
              <a:t>A monopolistic industry is characterized by many firms, a differentiated product, medium entry barriers, and some pricing power.</a:t>
            </a:r>
          </a:p>
          <a:p>
            <a:pPr marL="285750" indent="-285750" eaLnBrk="1" hangingPunct="1">
              <a:buFont typeface="Arial" panose="020B0604020202020204" pitchFamily="34" charset="0"/>
              <a:buChar char="•"/>
            </a:pPr>
            <a:r>
              <a:rPr lang="en-US" altLang="en-US" sz="1600" dirty="0">
                <a:ea typeface="ヒラギノ角ゴ Pro W3" pitchFamily="122" charset="-128"/>
              </a:rPr>
              <a:t>An oligopolistic industry is characterized by few (large) firms, a differentiated product, high entry barriers, and some degree of pricing power.</a:t>
            </a:r>
          </a:p>
          <a:p>
            <a:pPr marL="285750" indent="-285750" eaLnBrk="1" hangingPunct="1">
              <a:buFont typeface="Arial" panose="020B0604020202020204" pitchFamily="34" charset="0"/>
              <a:buChar char="•"/>
            </a:pPr>
            <a:r>
              <a:rPr lang="en-US" altLang="en-US" sz="1600" dirty="0">
                <a:ea typeface="ヒラギノ角ゴ Pro W3" pitchFamily="122" charset="-128"/>
              </a:rPr>
              <a:t>A monopoly exists when there is only one (large) firm supplying the market. In such instances, the firm may offer a unique product, the barriers to entry may be high, and the monopolist usually has considerable pricing power.</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a:extLst>
              <a:ext uri="{FF2B5EF4-FFF2-40B4-BE49-F238E27FC236}">
                <a16:creationId xmlns:a16="http://schemas.microsoft.com/office/drawing/2014/main" id="{7B99689A-74E7-40C5-9580-731DD5315DF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(5 of 8)</a:t>
            </a:r>
            <a:endParaRPr lang="en-US" altLang="en-US" sz="3200">
              <a:cs typeface="Arial" panose="020B0604020202020204" pitchFamily="34" charset="0"/>
            </a:endParaRPr>
          </a:p>
        </p:txBody>
      </p:sp>
      <p:sp>
        <p:nvSpPr>
          <p:cNvPr id="3" name="Content Placeholder 2">
            <a:extLst>
              <a:ext uri="{FF2B5EF4-FFF2-40B4-BE49-F238E27FC236}">
                <a16:creationId xmlns:a16="http://schemas.microsoft.com/office/drawing/2014/main" id="{E0119B90-0B5D-45E5-B451-300BADF98F4A}"/>
              </a:ext>
            </a:extLst>
          </p:cNvPr>
          <p:cNvSpPr>
            <a:spLocks noGrp="1"/>
          </p:cNvSpPr>
          <p:nvPr>
            <p:ph idx="1"/>
          </p:nvPr>
        </p:nvSpPr>
        <p:spPr/>
        <p:txBody>
          <a:bodyPr/>
          <a:lstStyle/>
          <a:p>
            <a:pPr marL="0" indent="0" algn="ctr" eaLnBrk="1" hangingPunct="1">
              <a:buFont typeface="Arial" charset="0"/>
              <a:buNone/>
              <a:defRPr/>
            </a:pPr>
            <a:r>
              <a:rPr lang="en-US" sz="2000" b="1" dirty="0">
                <a:latin typeface="Arial" charset="0"/>
                <a:cs typeface="Arial" charset="0"/>
              </a:rPr>
              <a:t>LO 3-5	Describe the strategic role of complements in creating positive-sum co-opetition.</a:t>
            </a:r>
          </a:p>
          <a:p>
            <a:pPr marL="228600" indent="-228600" eaLnBrk="1" hangingPunct="1">
              <a:buFont typeface="Arial" charset="0"/>
              <a:buChar char="•"/>
              <a:defRPr/>
            </a:pPr>
            <a:r>
              <a:rPr lang="en-US" sz="2000" dirty="0">
                <a:latin typeface="Arial" charset="0"/>
                <a:cs typeface="Arial" charset="0"/>
              </a:rPr>
              <a:t>Co-opetition (co-operation among competitors) can create a positive-sum game, resulting in a larger pie for everyone involved.</a:t>
            </a:r>
          </a:p>
          <a:p>
            <a:pPr marL="228600" indent="-228600" eaLnBrk="1" hangingPunct="1">
              <a:buFont typeface="Arial" charset="0"/>
              <a:buChar char="•"/>
              <a:defRPr/>
            </a:pPr>
            <a:r>
              <a:rPr lang="en-US" sz="2000" dirty="0">
                <a:latin typeface="Arial" charset="0"/>
                <a:cs typeface="Arial" charset="0"/>
              </a:rPr>
              <a:t>Complements increase demand for the primary product, enhancing the profit potential for the industry and the firm.</a:t>
            </a:r>
          </a:p>
          <a:p>
            <a:pPr marL="228600" indent="-228600" eaLnBrk="1" hangingPunct="1">
              <a:buFont typeface="Arial" charset="0"/>
              <a:buChar char="•"/>
              <a:defRPr/>
            </a:pPr>
            <a:r>
              <a:rPr lang="en-US" sz="2000" dirty="0">
                <a:latin typeface="Arial" charset="0"/>
                <a:cs typeface="Arial" charset="0"/>
              </a:rPr>
              <a:t>Attractive industries for co-opetition are characterized by high entry barriers, low exit barriers, low buyer and supplier power, a low threat of substitutes, and the availability of complements.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D9F7DA24-DB05-4B8D-B1BB-461A9A41DA3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(6 of 8)</a:t>
            </a:r>
            <a:endParaRPr lang="en-US" altLang="en-US" sz="3200">
              <a:cs typeface="Arial" panose="020B0604020202020204" pitchFamily="34" charset="0"/>
            </a:endParaRPr>
          </a:p>
        </p:txBody>
      </p:sp>
      <p:sp>
        <p:nvSpPr>
          <p:cNvPr id="3" name="Content Placeholder 2">
            <a:extLst>
              <a:ext uri="{FF2B5EF4-FFF2-40B4-BE49-F238E27FC236}">
                <a16:creationId xmlns:a16="http://schemas.microsoft.com/office/drawing/2014/main" id="{40CD045C-FDE7-4FAE-8590-3111768A546C}"/>
              </a:ext>
            </a:extLst>
          </p:cNvPr>
          <p:cNvSpPr>
            <a:spLocks noGrp="1"/>
          </p:cNvSpPr>
          <p:nvPr>
            <p:ph idx="1"/>
          </p:nvPr>
        </p:nvSpPr>
        <p:spPr/>
        <p:txBody>
          <a:bodyPr/>
          <a:lstStyle/>
          <a:p>
            <a:pPr marL="0" indent="0" algn="ctr" eaLnBrk="1" hangingPunct="1">
              <a:buFont typeface="Arial" charset="0"/>
              <a:buNone/>
              <a:defRPr/>
            </a:pPr>
            <a:r>
              <a:rPr lang="en-US" sz="2000" b="1" dirty="0">
                <a:latin typeface="Arial" charset="0"/>
                <a:cs typeface="Arial" charset="0"/>
              </a:rPr>
              <a:t>LO 3-6	Explain the five choices required for market entry.</a:t>
            </a:r>
          </a:p>
          <a:p>
            <a:pPr marL="228600" indent="-228600" eaLnBrk="1" hangingPunct="1">
              <a:buFont typeface="Arial" charset="0"/>
              <a:buChar char="•"/>
              <a:defRPr/>
            </a:pPr>
            <a:r>
              <a:rPr lang="en-US" sz="2000" dirty="0">
                <a:latin typeface="Arial" charset="0"/>
                <a:cs typeface="Arial" charset="0"/>
              </a:rPr>
              <a:t>The more profitable an industry, the more attractive it becomes to competitors, who must consider the who, when, how, what, and where of entry.</a:t>
            </a:r>
          </a:p>
          <a:p>
            <a:pPr marL="228600" indent="-228600" eaLnBrk="1" hangingPunct="1">
              <a:buFont typeface="Arial" charset="0"/>
              <a:buChar char="•"/>
              <a:defRPr/>
            </a:pPr>
            <a:r>
              <a:rPr lang="en-US" sz="2000" dirty="0">
                <a:latin typeface="Arial" charset="0"/>
                <a:cs typeface="Arial" charset="0"/>
              </a:rPr>
              <a:t>The five choices constitute more than parts of a single decision point; their consideration forms a strategic process unfolding over time. Each choice involves multiple decisions including many dimensions. </a:t>
            </a:r>
          </a:p>
          <a:p>
            <a:pPr marL="228600" indent="-228600" eaLnBrk="1" hangingPunct="1">
              <a:buFont typeface="Arial" charset="0"/>
              <a:buChar char="•"/>
              <a:defRPr/>
            </a:pPr>
            <a:r>
              <a:rPr lang="en-US" sz="2000" dirty="0">
                <a:latin typeface="Arial" charset="0"/>
                <a:cs typeface="Arial" charset="0"/>
              </a:rPr>
              <a:t>Who includes questions about the full range of stakeholders, and not just competitors; when, questions about the industry life cycle; how, about overcoming barriers to entry; what, about options among product market, value chain, geography, and business model; and where, about product positioning, pricing strategy, and potential partners.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145ADE12-0F2C-43E9-AF82-28FC281DE95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(7 of 8)</a:t>
            </a:r>
            <a:endParaRPr lang="en-US" altLang="en-US" sz="3200">
              <a:cs typeface="Arial" panose="020B0604020202020204" pitchFamily="34" charset="0"/>
            </a:endParaRPr>
          </a:p>
        </p:txBody>
      </p:sp>
      <p:sp>
        <p:nvSpPr>
          <p:cNvPr id="83970" name="Content Placeholder 2">
            <a:extLst>
              <a:ext uri="{FF2B5EF4-FFF2-40B4-BE49-F238E27FC236}">
                <a16:creationId xmlns:a16="http://schemas.microsoft.com/office/drawing/2014/main" id="{622639AF-4405-4A56-998E-FB9DD75CF4D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3-7	Appraise the role of industry dynamics and industry convergence in shaping the firm’</a:t>
            </a:r>
            <a:r>
              <a:rPr lang="en-US" altLang="ja-JP" sz="2000" b="1" dirty="0">
                <a:ea typeface="ヒラギノ角ゴ Pro W3" pitchFamily="122" charset="-128"/>
              </a:rPr>
              <a:t>s external environment.</a:t>
            </a:r>
            <a:endParaRPr lang="en-US" altLang="ja-JP" sz="800" b="1"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Industries are dynamic—they change over time.</a:t>
            </a:r>
          </a:p>
          <a:p>
            <a:pPr marL="342900" indent="-342900" eaLnBrk="1" hangingPunct="1">
              <a:buFont typeface="Arial" panose="020B0604020202020204" pitchFamily="34" charset="0"/>
              <a:buChar char="•"/>
            </a:pPr>
            <a:r>
              <a:rPr lang="en-US" altLang="en-US" sz="2000" dirty="0">
                <a:ea typeface="ヒラギノ角ゴ Pro W3" pitchFamily="122" charset="-128"/>
              </a:rPr>
              <a:t>Different conditions prevail in different industries, directly affecting the firms competing in these industries and their profitability.</a:t>
            </a:r>
          </a:p>
          <a:p>
            <a:pPr marL="342900" indent="-342900" eaLnBrk="1" hangingPunct="1">
              <a:buFont typeface="Arial" panose="020B0604020202020204" pitchFamily="34" charset="0"/>
              <a:buChar char="•"/>
            </a:pPr>
            <a:r>
              <a:rPr lang="en-US" altLang="en-US" sz="2000" dirty="0">
                <a:ea typeface="ヒラギノ角ゴ Pro W3" pitchFamily="122" charset="-128"/>
              </a:rPr>
              <a:t>In industry convergence, formerly unrelated industries begin to satisfy the same customer need. Such convergence is often brought on by technological advances.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AEDE7143-E489-4988-B538-A495D5C7C68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Take Away Concepts </a:t>
            </a:r>
            <a:r>
              <a:rPr lang="en-US" altLang="en-US" sz="2000">
                <a:cs typeface="Arial" panose="020B0604020202020204" pitchFamily="34" charset="0"/>
              </a:rPr>
              <a:t>(8 of 8)</a:t>
            </a:r>
            <a:endParaRPr lang="en-US" altLang="en-US" sz="3200">
              <a:cs typeface="Arial" panose="020B0604020202020204" pitchFamily="34" charset="0"/>
            </a:endParaRPr>
          </a:p>
        </p:txBody>
      </p:sp>
      <p:sp>
        <p:nvSpPr>
          <p:cNvPr id="84994" name="Content Placeholder 2">
            <a:extLst>
              <a:ext uri="{FF2B5EF4-FFF2-40B4-BE49-F238E27FC236}">
                <a16:creationId xmlns:a16="http://schemas.microsoft.com/office/drawing/2014/main" id="{57F503FE-39A5-4CD3-ADC6-3BBF8523612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3-8	Generate a strategic group model to reveal performance differences between clusters of firms in the same industry.</a:t>
            </a:r>
            <a:endParaRPr lang="en-US" altLang="en-US" sz="800" b="1" dirty="0">
              <a:ea typeface="ヒラギノ角ゴ Pro W3" pitchFamily="122" charset="-128"/>
            </a:endParaRPr>
          </a:p>
          <a:p>
            <a:pPr marL="285750" indent="-285750" eaLnBrk="1" hangingPunct="1">
              <a:buFont typeface="Arial" panose="020B0604020202020204" pitchFamily="34" charset="0"/>
              <a:buChar char="•"/>
            </a:pPr>
            <a:r>
              <a:rPr lang="en-US" altLang="en-US" sz="1600" dirty="0">
                <a:ea typeface="ヒラギノ角ゴ Pro W3" pitchFamily="122" charset="-128"/>
              </a:rPr>
              <a:t>A strategic group is a set of firms within a specific industry that pursue a similar strategy in their quest for competitive advantage.</a:t>
            </a:r>
          </a:p>
          <a:p>
            <a:pPr marL="285750" indent="-285750" eaLnBrk="1" hangingPunct="1">
              <a:buFont typeface="Arial" panose="020B0604020202020204" pitchFamily="34" charset="0"/>
              <a:buChar char="•"/>
            </a:pPr>
            <a:r>
              <a:rPr lang="en-US" altLang="en-US" sz="1600" dirty="0">
                <a:ea typeface="ヒラギノ角ゴ Pro W3" pitchFamily="122" charset="-128"/>
              </a:rPr>
              <a:t>Generally, there are two strategic groups in an industry based on two different business strategies: one that pursues a low-cost strategy and a second that pursues a differentiation strategy.</a:t>
            </a:r>
          </a:p>
          <a:p>
            <a:pPr marL="285750" indent="-285750" eaLnBrk="1" hangingPunct="1">
              <a:buFont typeface="Arial" panose="020B0604020202020204" pitchFamily="34" charset="0"/>
              <a:buChar char="•"/>
            </a:pPr>
            <a:r>
              <a:rPr lang="en-US" altLang="en-US" sz="1600" dirty="0">
                <a:ea typeface="ヒラギノ角ゴ Pro W3" pitchFamily="122" charset="-128"/>
              </a:rPr>
              <a:t>Rivalry among firms of the same strategic group is more intense than the rivalry between strategic groups: intra-group rivalry exceeds inter-group rivalry.</a:t>
            </a:r>
          </a:p>
          <a:p>
            <a:pPr marL="285750" indent="-285750" eaLnBrk="1" hangingPunct="1">
              <a:buFont typeface="Arial" panose="020B0604020202020204" pitchFamily="34" charset="0"/>
              <a:buChar char="•"/>
            </a:pPr>
            <a:r>
              <a:rPr lang="en-US" altLang="en-US" sz="1600" dirty="0">
                <a:ea typeface="ヒラギノ角ゴ Pro W3" pitchFamily="122" charset="-128"/>
              </a:rPr>
              <a:t>Strategic groups are affected differently by the external environment and the five competitive forces.</a:t>
            </a:r>
          </a:p>
          <a:p>
            <a:pPr marL="285750" indent="-285750" eaLnBrk="1" hangingPunct="1">
              <a:buFont typeface="Arial" panose="020B0604020202020204" pitchFamily="34" charset="0"/>
              <a:buChar char="•"/>
            </a:pPr>
            <a:r>
              <a:rPr lang="en-US" altLang="en-US" sz="1600" dirty="0">
                <a:ea typeface="ヒラギノ角ゴ Pro W3" pitchFamily="122" charset="-128"/>
              </a:rPr>
              <a:t>Some strategic groups are more profitable than others.</a:t>
            </a:r>
          </a:p>
          <a:p>
            <a:pPr marL="285750" indent="-285750" eaLnBrk="1" hangingPunct="1">
              <a:buFont typeface="Arial" panose="020B0604020202020204" pitchFamily="34" charset="0"/>
              <a:buChar char="•"/>
            </a:pPr>
            <a:r>
              <a:rPr lang="en-US" altLang="en-US" sz="1600" dirty="0">
                <a:ea typeface="ヒラギノ角ゴ Pro W3" pitchFamily="122" charset="-128"/>
              </a:rPr>
              <a:t>Movement between strategic groups is restricted by mobility barriers—industry-specific factors that separate one strategic group from another.</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B4A0D5A8-DF76-4C88-91A5-22976BC18E6F}"/>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86018" name="Content Placeholder 2">
            <a:extLst>
              <a:ext uri="{FF2B5EF4-FFF2-40B4-BE49-F238E27FC236}">
                <a16:creationId xmlns:a16="http://schemas.microsoft.com/office/drawing/2014/main" id="{557EBA55-310F-425B-9E16-FBCDA9FDC8A6}"/>
              </a:ext>
            </a:extLst>
          </p:cNvPr>
          <p:cNvSpPr>
            <a:spLocks noGrp="1"/>
          </p:cNvSpPr>
          <p:nvPr>
            <p:ph sz="half" idx="1"/>
          </p:nvPr>
        </p:nvSpPr>
        <p:spPr bwMode="auto">
          <a:xfrm>
            <a:off x="457200" y="12414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000">
                <a:ea typeface="ヒラギノ角ゴ Pro W3" pitchFamily="122" charset="-128"/>
              </a:rPr>
              <a:t>Competitive industry structure  </a:t>
            </a:r>
          </a:p>
          <a:p>
            <a:pPr eaLnBrk="1" hangingPunct="1"/>
            <a:r>
              <a:rPr lang="en-US" altLang="en-US" sz="2000">
                <a:ea typeface="ヒラギノ角ゴ Pro W3" pitchFamily="122" charset="-128"/>
              </a:rPr>
              <a:t>Complement </a:t>
            </a:r>
          </a:p>
          <a:p>
            <a:pPr eaLnBrk="1" hangingPunct="1"/>
            <a:r>
              <a:rPr lang="en-US" altLang="en-US" sz="2000">
                <a:ea typeface="ヒラギノ角ゴ Pro W3" pitchFamily="122" charset="-128"/>
              </a:rPr>
              <a:t>Complementor </a:t>
            </a:r>
          </a:p>
          <a:p>
            <a:pPr eaLnBrk="1" hangingPunct="1"/>
            <a:r>
              <a:rPr lang="en-US" altLang="en-US" sz="2000">
                <a:ea typeface="ヒラギノ角ゴ Pro W3" pitchFamily="122" charset="-128"/>
              </a:rPr>
              <a:t>Co-opetition </a:t>
            </a:r>
          </a:p>
          <a:p>
            <a:pPr eaLnBrk="1" hangingPunct="1"/>
            <a:r>
              <a:rPr lang="en-US" altLang="en-US" sz="2000">
                <a:ea typeface="ヒラギノ角ゴ Pro W3" pitchFamily="122" charset="-128"/>
              </a:rPr>
              <a:t>Entry barriers  </a:t>
            </a:r>
          </a:p>
          <a:p>
            <a:pPr eaLnBrk="1" hangingPunct="1"/>
            <a:r>
              <a:rPr lang="en-US" altLang="en-US" sz="2000">
                <a:ea typeface="ヒラギノ角ゴ Pro W3" pitchFamily="122" charset="-128"/>
              </a:rPr>
              <a:t>Exit barriers </a:t>
            </a:r>
          </a:p>
          <a:p>
            <a:pPr eaLnBrk="1" hangingPunct="1"/>
            <a:r>
              <a:rPr lang="en-US" altLang="en-US" sz="2000">
                <a:ea typeface="ヒラギノ角ゴ Pro W3" pitchFamily="122" charset="-128"/>
              </a:rPr>
              <a:t>Firm Effects</a:t>
            </a:r>
          </a:p>
          <a:p>
            <a:pPr eaLnBrk="1" hangingPunct="1"/>
            <a:r>
              <a:rPr lang="en-US" altLang="en-US" sz="2000">
                <a:ea typeface="ヒラギノ角ゴ Pro W3" pitchFamily="122" charset="-128"/>
              </a:rPr>
              <a:t>Five forces model  </a:t>
            </a:r>
          </a:p>
          <a:p>
            <a:pPr eaLnBrk="1" hangingPunct="1"/>
            <a:r>
              <a:rPr lang="en-US" altLang="en-US" sz="2000">
                <a:ea typeface="ヒラギノ角ゴ Pro W3" pitchFamily="122" charset="-128"/>
              </a:rPr>
              <a:t>Industry </a:t>
            </a:r>
          </a:p>
          <a:p>
            <a:pPr eaLnBrk="1" hangingPunct="1"/>
            <a:r>
              <a:rPr lang="en-US" altLang="en-US" sz="2000">
                <a:ea typeface="ヒラギノ角ゴ Pro W3" pitchFamily="122" charset="-128"/>
              </a:rPr>
              <a:t>Industry analysis</a:t>
            </a:r>
          </a:p>
        </p:txBody>
      </p:sp>
      <p:sp>
        <p:nvSpPr>
          <p:cNvPr id="86019" name="Content Placeholder 2">
            <a:extLst>
              <a:ext uri="{FF2B5EF4-FFF2-40B4-BE49-F238E27FC236}">
                <a16:creationId xmlns:a16="http://schemas.microsoft.com/office/drawing/2014/main" id="{F47DEF93-7163-4FAD-BDE0-ED523B5AA636}"/>
              </a:ext>
            </a:extLst>
          </p:cNvPr>
          <p:cNvSpPr>
            <a:spLocks noGrp="1"/>
          </p:cNvSpPr>
          <p:nvPr>
            <p:ph sz="half" idx="2"/>
          </p:nvPr>
        </p:nvSpPr>
        <p:spPr bwMode="auto">
          <a:xfrm>
            <a:off x="4648200" y="12414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000">
                <a:ea typeface="ヒラギノ角ゴ Pro W3" pitchFamily="122" charset="-128"/>
              </a:rPr>
              <a:t>Industry convergence </a:t>
            </a:r>
          </a:p>
          <a:p>
            <a:pPr eaLnBrk="1" hangingPunct="1"/>
            <a:r>
              <a:rPr lang="en-US" altLang="en-US" sz="2000">
                <a:ea typeface="ヒラギノ角ゴ Pro W3" pitchFamily="122" charset="-128"/>
              </a:rPr>
              <a:t>Industry effects</a:t>
            </a:r>
          </a:p>
          <a:p>
            <a:pPr eaLnBrk="1" hangingPunct="1"/>
            <a:r>
              <a:rPr lang="en-US" altLang="en-US" sz="2000">
                <a:ea typeface="ヒラギノ角ゴ Pro W3" pitchFamily="122" charset="-128"/>
              </a:rPr>
              <a:t>Mobility barriers </a:t>
            </a:r>
          </a:p>
          <a:p>
            <a:pPr eaLnBrk="1" hangingPunct="1"/>
            <a:r>
              <a:rPr lang="en-US" altLang="en-US" sz="2000">
                <a:ea typeface="ヒラギノ角ゴ Pro W3" pitchFamily="122" charset="-128"/>
              </a:rPr>
              <a:t>Network effects </a:t>
            </a:r>
          </a:p>
          <a:p>
            <a:pPr eaLnBrk="1" hangingPunct="1"/>
            <a:r>
              <a:rPr lang="en-US" altLang="en-US" sz="2000">
                <a:ea typeface="ヒラギノ角ゴ Pro W3" pitchFamily="122" charset="-128"/>
              </a:rPr>
              <a:t>PESTEL model </a:t>
            </a:r>
          </a:p>
          <a:p>
            <a:pPr eaLnBrk="1" hangingPunct="1"/>
            <a:r>
              <a:rPr lang="en-US" altLang="en-US" sz="2000">
                <a:ea typeface="ヒラギノ角ゴ Pro W3" pitchFamily="122" charset="-128"/>
              </a:rPr>
              <a:t>Strategic commitments</a:t>
            </a:r>
          </a:p>
          <a:p>
            <a:pPr eaLnBrk="1" hangingPunct="1"/>
            <a:r>
              <a:rPr lang="en-US" altLang="en-US" sz="2000">
                <a:ea typeface="ヒラギノ角ゴ Pro W3" pitchFamily="122" charset="-128"/>
              </a:rPr>
              <a:t>Strategic group </a:t>
            </a:r>
          </a:p>
          <a:p>
            <a:pPr eaLnBrk="1" hangingPunct="1"/>
            <a:r>
              <a:rPr lang="en-US" altLang="en-US" sz="2000">
                <a:ea typeface="ヒラギノ角ゴ Pro W3" pitchFamily="122" charset="-128"/>
              </a:rPr>
              <a:t>Strategic group model </a:t>
            </a:r>
          </a:p>
          <a:p>
            <a:pPr eaLnBrk="1" hangingPunct="1"/>
            <a:r>
              <a:rPr lang="en-US" altLang="en-US" sz="2000">
                <a:ea typeface="ヒラギノ角ゴ Pro W3" pitchFamily="122" charset="-128"/>
              </a:rPr>
              <a:t>Strategic position </a:t>
            </a:r>
          </a:p>
          <a:p>
            <a:pPr eaLnBrk="1" hangingPunct="1"/>
            <a:r>
              <a:rPr lang="en-US" altLang="en-US" sz="2000">
                <a:ea typeface="ヒラギノ角ゴ Pro W3" pitchFamily="122" charset="-128"/>
              </a:rPr>
              <a:t>Threat of entry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BECA34A6-4CE1-4BD6-A252-A399E010003B}"/>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pic>
        <p:nvPicPr>
          <p:cNvPr id="87044" name="Picture 1">
            <a:extLst>
              <a:ext uri="{FF2B5EF4-FFF2-40B4-BE49-F238E27FC236}">
                <a16:creationId xmlns:a16="http://schemas.microsoft.com/office/drawing/2014/main" id="{9D9EA068-622C-4146-909D-14EB6366BE1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4763" y="1444625"/>
            <a:ext cx="6049962"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B268E928-AC30-448B-95A9-28389FFFD08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ea typeface="ヒラギノ角ゴ Pro W3" pitchFamily="122" charset="-128"/>
              </a:rPr>
              <a:t>Chapter Case 3: Airbnb </a:t>
            </a:r>
            <a:r>
              <a:rPr lang="en-US" altLang="en-US" sz="2000">
                <a:ea typeface="ヒラギノ角ゴ Pro W3" pitchFamily="122" charset="-128"/>
              </a:rPr>
              <a:t>(1 of 3)</a:t>
            </a:r>
          </a:p>
        </p:txBody>
      </p:sp>
      <p:sp>
        <p:nvSpPr>
          <p:cNvPr id="56323" name="Content Placeholder 2">
            <a:extLst>
              <a:ext uri="{FF2B5EF4-FFF2-40B4-BE49-F238E27FC236}">
                <a16:creationId xmlns:a16="http://schemas.microsoft.com/office/drawing/2014/main" id="{0E164C43-A035-49E7-8BB1-A72A83510B6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Founders are industrial designers</a:t>
            </a:r>
          </a:p>
          <a:p>
            <a:pPr lvl="1" eaLnBrk="1" hangingPunct="1"/>
            <a:r>
              <a:rPr lang="en-US" altLang="en-US">
                <a:ea typeface="ヒラギノ角ゴ Pro W3" pitchFamily="122" charset="-128"/>
              </a:rPr>
              <a:t>Experts in interface improvements</a:t>
            </a:r>
          </a:p>
          <a:p>
            <a:pPr eaLnBrk="1" hangingPunct="1"/>
            <a:r>
              <a:rPr lang="en-US" altLang="en-US">
                <a:ea typeface="ヒラギノ角ゴ Pro W3" pitchFamily="122" charset="-128"/>
              </a:rPr>
              <a:t>Concept was founded by allowing others to rent a space in their apartment (2007)</a:t>
            </a:r>
          </a:p>
          <a:p>
            <a:pPr eaLnBrk="1" hangingPunct="1"/>
            <a:r>
              <a:rPr lang="en-US" altLang="en-US">
                <a:ea typeface="ヒラギノ角ゴ Pro W3" pitchFamily="122" charset="-128"/>
              </a:rPr>
              <a:t>In 2008, offered local spots as part of the Democratic National Convention</a:t>
            </a:r>
          </a:p>
          <a:p>
            <a:pPr lvl="1" eaLnBrk="1" hangingPunct="1"/>
            <a:r>
              <a:rPr lang="en-US" altLang="en-US">
                <a:ea typeface="ヒラギノ角ゴ Pro W3" pitchFamily="122" charset="-128"/>
              </a:rPr>
              <a:t>Received news coverage</a:t>
            </a:r>
          </a:p>
          <a:p>
            <a:pPr eaLnBrk="1" hangingPunct="1"/>
            <a:r>
              <a:rPr lang="en-US" altLang="en-US">
                <a:ea typeface="ヒラギノ角ゴ Pro W3" pitchFamily="122" charset="-128"/>
              </a:rPr>
              <a:t>In 2009 and 2010 they received investor capital</a:t>
            </a:r>
          </a:p>
          <a:p>
            <a:pPr eaLnBrk="1" hangingPunct="1"/>
            <a:r>
              <a:rPr lang="en-US" altLang="en-US">
                <a:ea typeface="ヒラギノ角ゴ Pro W3" pitchFamily="122" charset="-128"/>
              </a:rPr>
              <a:t>In 2017: fourth most valuable private company on the planet</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a:extLst>
              <a:ext uri="{FF2B5EF4-FFF2-40B4-BE49-F238E27FC236}">
                <a16:creationId xmlns:a16="http://schemas.microsoft.com/office/drawing/2014/main" id="{ECC11231-CA9D-4669-8842-C97376A0398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Smart Videos </a:t>
            </a:r>
            <a:r>
              <a:rPr lang="en-US" altLang="en-US" sz="2000">
                <a:cs typeface="Arial" panose="020B0604020202020204" pitchFamily="34" charset="0"/>
              </a:rPr>
              <a:t>(1 of 6)</a:t>
            </a:r>
            <a:endParaRPr lang="en-US" altLang="en-US" sz="3200">
              <a:cs typeface="Arial" panose="020B0604020202020204" pitchFamily="34" charset="0"/>
            </a:endParaRPr>
          </a:p>
        </p:txBody>
      </p:sp>
      <p:sp>
        <p:nvSpPr>
          <p:cNvPr id="88066" name="Content Placeholder 2">
            <a:extLst>
              <a:ext uri="{FF2B5EF4-FFF2-40B4-BE49-F238E27FC236}">
                <a16:creationId xmlns:a16="http://schemas.microsoft.com/office/drawing/2014/main" id="{A602069D-B7CC-4771-8D7D-F5F9110E932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Airbnb Commercial</a:t>
            </a:r>
          </a:p>
          <a:p>
            <a:pPr eaLnBrk="1" hangingPunct="1"/>
            <a:r>
              <a:rPr lang="en-US" altLang="en-US">
                <a:ea typeface="ヒラギノ角ゴ Pro W3" pitchFamily="122" charset="-128"/>
              </a:rPr>
              <a:t>Outlines what the company intends to offer</a:t>
            </a:r>
          </a:p>
          <a:p>
            <a:pPr eaLnBrk="1" hangingPunct="1"/>
            <a:r>
              <a:rPr lang="en-US" altLang="en-US">
                <a:ea typeface="ヒラギノ角ゴ Pro W3" pitchFamily="122" charset="-128"/>
              </a:rPr>
              <a:t>Link:</a:t>
            </a:r>
          </a:p>
          <a:p>
            <a:pPr lvl="1" eaLnBrk="1" hangingPunct="1"/>
            <a:r>
              <a:rPr lang="en-US" altLang="en-US">
                <a:cs typeface="Arial" panose="020B0604020202020204" pitchFamily="34" charset="0"/>
                <a:hlinkClick r:id="rId3"/>
              </a:rPr>
              <a:t>https://www.youtube.com/watch?v=dA2F0qScxrI</a:t>
            </a:r>
            <a:endParaRPr lang="en-US" altLang="en-US">
              <a:cs typeface="Arial" panose="020B0604020202020204" pitchFamily="34" charset="0"/>
            </a:endParaRPr>
          </a:p>
          <a:p>
            <a:pPr eaLnBrk="1" hangingPunct="1"/>
            <a:r>
              <a:rPr lang="en-US" altLang="en-US">
                <a:ea typeface="ヒラギノ角ゴ Pro W3" pitchFamily="122" charset="-128"/>
              </a:rPr>
              <a:t>1:10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96750AAF-10C3-467E-B0AF-00059C149C06}"/>
              </a:ext>
            </a:extLst>
          </p:cNvPr>
          <p:cNvSpPr>
            <a:spLocks noGrp="1"/>
          </p:cNvSpPr>
          <p:nvPr>
            <p:ph type="title"/>
          </p:nvPr>
        </p:nvSpPr>
        <p:spPr/>
        <p:txBody>
          <a:bodyPr>
            <a:normAutofit fontScale="90000"/>
          </a:bodyPr>
          <a:lstStyle/>
          <a:p>
            <a:pPr eaLnBrk="1" hangingPunct="1">
              <a:defRPr/>
            </a:pPr>
            <a:r>
              <a:rPr lang="en-US" altLang="en-US" dirty="0">
                <a:ea typeface="Arial" charset="0"/>
              </a:rPr>
              <a:t>Strategy Smart Videos </a:t>
            </a:r>
            <a:r>
              <a:rPr lang="en-US" altLang="en-US" sz="2200" dirty="0">
                <a:ea typeface="Arial" charset="0"/>
              </a:rPr>
              <a:t>(2 of 6)</a:t>
            </a:r>
          </a:p>
        </p:txBody>
      </p:sp>
      <p:sp>
        <p:nvSpPr>
          <p:cNvPr id="90114" name="Content Placeholder 2">
            <a:extLst>
              <a:ext uri="{FF2B5EF4-FFF2-40B4-BE49-F238E27FC236}">
                <a16:creationId xmlns:a16="http://schemas.microsoft.com/office/drawing/2014/main" id="{E5C1B439-2E8F-4C47-AFA8-BF6941ABFC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Airbnb – Home Rental Nightmares</a:t>
            </a:r>
          </a:p>
          <a:p>
            <a:pPr eaLnBrk="1" hangingPunct="1"/>
            <a:r>
              <a:rPr lang="en-US" altLang="en-US">
                <a:ea typeface="ヒラギノ角ゴ Pro W3" pitchFamily="122" charset="-128"/>
              </a:rPr>
              <a:t>Outlines what can go wrong</a:t>
            </a:r>
          </a:p>
          <a:p>
            <a:pPr eaLnBrk="1" hangingPunct="1"/>
            <a:r>
              <a:rPr lang="en-US" altLang="en-US">
                <a:ea typeface="ヒラギノ角ゴ Pro W3" pitchFamily="122" charset="-128"/>
              </a:rPr>
              <a:t>Link:</a:t>
            </a:r>
          </a:p>
          <a:p>
            <a:pPr lvl="1" eaLnBrk="1" hangingPunct="1"/>
            <a:r>
              <a:rPr lang="en-US" altLang="en-US">
                <a:cs typeface="Arial" panose="020B0604020202020204" pitchFamily="34" charset="0"/>
                <a:hlinkClick r:id="rId3"/>
              </a:rPr>
              <a:t>https://www.youtube.com/watch?v=PfDAEF02tp0</a:t>
            </a:r>
            <a:endParaRPr lang="en-US" altLang="en-US">
              <a:cs typeface="Arial" panose="020B0604020202020204" pitchFamily="34" charset="0"/>
            </a:endParaRPr>
          </a:p>
          <a:p>
            <a:pPr eaLnBrk="1" hangingPunct="1"/>
            <a:r>
              <a:rPr lang="en-US" altLang="en-US">
                <a:ea typeface="ヒラギノ角ゴ Pro W3" pitchFamily="122" charset="-128"/>
              </a:rPr>
              <a:t>7:05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a:extLst>
              <a:ext uri="{FF2B5EF4-FFF2-40B4-BE49-F238E27FC236}">
                <a16:creationId xmlns:a16="http://schemas.microsoft.com/office/drawing/2014/main" id="{10B219EC-3F99-4F30-88A7-5FB010B4751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Smart Videos </a:t>
            </a:r>
            <a:r>
              <a:rPr lang="en-US" altLang="en-US" sz="2000">
                <a:cs typeface="Arial" panose="020B0604020202020204" pitchFamily="34" charset="0"/>
              </a:rPr>
              <a:t>(3 of 6)</a:t>
            </a:r>
            <a:endParaRPr lang="en-US" altLang="en-US" sz="3200">
              <a:cs typeface="Arial" panose="020B0604020202020204" pitchFamily="34" charset="0"/>
            </a:endParaRPr>
          </a:p>
        </p:txBody>
      </p:sp>
      <p:sp>
        <p:nvSpPr>
          <p:cNvPr id="92162" name="Content Placeholder 2">
            <a:extLst>
              <a:ext uri="{FF2B5EF4-FFF2-40B4-BE49-F238E27FC236}">
                <a16:creationId xmlns:a16="http://schemas.microsoft.com/office/drawing/2014/main" id="{E6C3F35B-91A6-4CE5-8C85-169C742E56B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Blackberry’s CEO – new product features</a:t>
            </a:r>
          </a:p>
          <a:p>
            <a:pPr eaLnBrk="1" hangingPunct="1"/>
            <a:r>
              <a:rPr lang="en-US" altLang="en-US">
                <a:cs typeface="Arial" panose="020B0604020202020204" pitchFamily="34" charset="0"/>
              </a:rPr>
              <a:t>Discusses the customers that the company retains</a:t>
            </a:r>
          </a:p>
          <a:p>
            <a:pPr eaLnBrk="1" hangingPunct="1"/>
            <a:r>
              <a:rPr lang="en-US" altLang="en-US">
                <a:cs typeface="Arial" panose="020B0604020202020204" pitchFamily="34" charset="0"/>
              </a:rPr>
              <a:t>Link: </a:t>
            </a:r>
          </a:p>
          <a:p>
            <a:pPr lvl="1" eaLnBrk="1" hangingPunct="1">
              <a:buFont typeface="Arial" panose="020B0604020202020204" pitchFamily="34" charset="0"/>
              <a:buChar char="•"/>
            </a:pPr>
            <a:r>
              <a:rPr lang="en-US" altLang="en-US">
                <a:cs typeface="Arial" panose="020B0604020202020204" pitchFamily="34" charset="0"/>
                <a:hlinkClick r:id="rId3"/>
              </a:rPr>
              <a:t>https://www.youtube.com/watch?v=pPGhjtSMMu0</a:t>
            </a:r>
            <a:endParaRPr lang="en-US" altLang="en-US">
              <a:cs typeface="Arial" panose="020B0604020202020204" pitchFamily="34" charset="0"/>
            </a:endParaRPr>
          </a:p>
          <a:p>
            <a:pPr lvl="1" eaLnBrk="1" hangingPunct="1">
              <a:buFont typeface="Arial" panose="020B0604020202020204" pitchFamily="34" charset="0"/>
              <a:buNone/>
            </a:pPr>
            <a:endParaRPr lang="en-US" altLang="en-US">
              <a:cs typeface="Arial" panose="020B0604020202020204" pitchFamily="34" charset="0"/>
            </a:endParaRPr>
          </a:p>
          <a:p>
            <a:pPr eaLnBrk="1" hangingPunct="1"/>
            <a:r>
              <a:rPr lang="en-US" altLang="en-US">
                <a:cs typeface="Arial" panose="020B0604020202020204" pitchFamily="34" charset="0"/>
              </a:rPr>
              <a:t>2:56 minutes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a16="http://schemas.microsoft.com/office/drawing/2014/main" id="{F9A7D7B0-3E6E-4397-B79C-7C123921F41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Smart Videos </a:t>
            </a:r>
            <a:r>
              <a:rPr lang="en-US" altLang="en-US" sz="2000">
                <a:cs typeface="Arial" panose="020B0604020202020204" pitchFamily="34" charset="0"/>
              </a:rPr>
              <a:t>(4 of 6)</a:t>
            </a:r>
            <a:endParaRPr lang="en-US" altLang="en-US" sz="3200">
              <a:cs typeface="Arial" panose="020B0604020202020204" pitchFamily="34" charset="0"/>
            </a:endParaRPr>
          </a:p>
        </p:txBody>
      </p:sp>
      <p:sp>
        <p:nvSpPr>
          <p:cNvPr id="94210" name="Content Placeholder 2">
            <a:extLst>
              <a:ext uri="{FF2B5EF4-FFF2-40B4-BE49-F238E27FC236}">
                <a16:creationId xmlns:a16="http://schemas.microsoft.com/office/drawing/2014/main" id="{4DC65AA2-370A-4D66-B976-540C90108D5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Professor Michael E. Porter</a:t>
            </a:r>
          </a:p>
          <a:p>
            <a:pPr eaLnBrk="1" hangingPunct="1"/>
            <a:r>
              <a:rPr lang="en-US" altLang="en-US">
                <a:ea typeface="ヒラギノ角ゴ Pro W3" pitchFamily="122" charset="-128"/>
              </a:rPr>
              <a:t>The Five Competitive Forces That Shape Strategy</a:t>
            </a:r>
          </a:p>
          <a:p>
            <a:pPr eaLnBrk="1" hangingPunct="1"/>
            <a:r>
              <a:rPr lang="en-US" altLang="en-US">
                <a:ea typeface="ヒラギノ角ゴ Pro W3" pitchFamily="122" charset="-128"/>
              </a:rPr>
              <a:t>Link:</a:t>
            </a:r>
          </a:p>
          <a:p>
            <a:pPr lvl="1" eaLnBrk="1" hangingPunct="1"/>
            <a:r>
              <a:rPr lang="en-US" altLang="en-US">
                <a:cs typeface="Arial" panose="020B0604020202020204" pitchFamily="34" charset="0"/>
                <a:hlinkClick r:id="rId2"/>
              </a:rPr>
              <a:t>https://www.youtube.com/watch?v=mYF2_FBCvXw</a:t>
            </a:r>
            <a:endParaRPr lang="en-US" altLang="en-US">
              <a:cs typeface="Arial" panose="020B0604020202020204" pitchFamily="34" charset="0"/>
            </a:endParaRPr>
          </a:p>
          <a:p>
            <a:pPr eaLnBrk="1" hangingPunct="1"/>
            <a:r>
              <a:rPr lang="en-US" altLang="en-US">
                <a:ea typeface="ヒラギノ角ゴ Pro W3" pitchFamily="122" charset="-128"/>
              </a:rPr>
              <a:t>13:11 Minutes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A15C877C-7E29-417B-B539-FF323ABD80F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Smart Videos </a:t>
            </a:r>
            <a:r>
              <a:rPr lang="en-US" altLang="en-US" sz="2000">
                <a:cs typeface="Arial" panose="020B0604020202020204" pitchFamily="34" charset="0"/>
              </a:rPr>
              <a:t>(5 of 6)</a:t>
            </a:r>
            <a:endParaRPr lang="en-US" altLang="en-US" sz="3200">
              <a:cs typeface="Arial" panose="020B0604020202020204" pitchFamily="34" charset="0"/>
            </a:endParaRPr>
          </a:p>
        </p:txBody>
      </p:sp>
      <p:sp>
        <p:nvSpPr>
          <p:cNvPr id="3" name="Content Placeholder 2">
            <a:extLst>
              <a:ext uri="{FF2B5EF4-FFF2-40B4-BE49-F238E27FC236}">
                <a16:creationId xmlns:a16="http://schemas.microsoft.com/office/drawing/2014/main" id="{510A913B-0E77-479A-A269-521595767DE5}"/>
              </a:ext>
            </a:extLst>
          </p:cNvPr>
          <p:cNvSpPr>
            <a:spLocks noGrp="1"/>
          </p:cNvSpPr>
          <p:nvPr>
            <p:ph idx="1"/>
          </p:nvPr>
        </p:nvSpPr>
        <p:spPr/>
        <p:txBody>
          <a:bodyPr/>
          <a:lstStyle/>
          <a:p>
            <a:pPr eaLnBrk="1" hangingPunct="1">
              <a:buFont typeface="Arial" charset="0"/>
              <a:buChar char="•"/>
              <a:defRPr/>
            </a:pPr>
            <a:r>
              <a:rPr lang="en-US" dirty="0">
                <a:ea typeface="Arial" charset="0"/>
              </a:rPr>
              <a:t>How to Create a Strategic Group Map in Excel</a:t>
            </a:r>
          </a:p>
          <a:p>
            <a:pPr eaLnBrk="1" hangingPunct="1">
              <a:buFont typeface="Arial" charset="0"/>
              <a:buChar char="•"/>
              <a:defRPr/>
            </a:pPr>
            <a:r>
              <a:rPr lang="en-US" dirty="0">
                <a:ea typeface="Arial" charset="0"/>
              </a:rPr>
              <a:t>Link: </a:t>
            </a:r>
          </a:p>
          <a:p>
            <a:pPr marL="971550" lvl="1" indent="-457200" eaLnBrk="1" hangingPunct="1">
              <a:buFont typeface="Arial" charset="0"/>
              <a:buChar char="–"/>
              <a:defRPr/>
            </a:pPr>
            <a:r>
              <a:rPr lang="en-US" dirty="0">
                <a:hlinkClick r:id="rId2"/>
              </a:rPr>
              <a:t>https://www.youtube.com/watch?v=FQ2XGgbNXWY</a:t>
            </a:r>
            <a:r>
              <a:rPr lang="en-US" dirty="0"/>
              <a:t> </a:t>
            </a:r>
          </a:p>
          <a:p>
            <a:pPr marL="571500" indent="-457200" eaLnBrk="1" hangingPunct="1">
              <a:buFont typeface="Arial" charset="0"/>
              <a:buChar char="•"/>
              <a:defRPr/>
            </a:pPr>
            <a:r>
              <a:rPr lang="en-US" dirty="0">
                <a:ea typeface="Arial" charset="0"/>
              </a:rPr>
              <a:t>8:46 minutes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a:extLst>
              <a:ext uri="{FF2B5EF4-FFF2-40B4-BE49-F238E27FC236}">
                <a16:creationId xmlns:a16="http://schemas.microsoft.com/office/drawing/2014/main" id="{8803BE3C-833A-4B57-86CB-94A72A709C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Smart Videos </a:t>
            </a:r>
            <a:r>
              <a:rPr lang="en-US" altLang="en-US" sz="2000">
                <a:cs typeface="Arial" panose="020B0604020202020204" pitchFamily="34" charset="0"/>
              </a:rPr>
              <a:t>(6 of 6)</a:t>
            </a:r>
            <a:endParaRPr lang="en-US" altLang="en-US" sz="3200">
              <a:cs typeface="Arial" panose="020B0604020202020204" pitchFamily="34" charset="0"/>
            </a:endParaRPr>
          </a:p>
        </p:txBody>
      </p:sp>
      <p:sp>
        <p:nvSpPr>
          <p:cNvPr id="96258" name="Content Placeholder 2">
            <a:extLst>
              <a:ext uri="{FF2B5EF4-FFF2-40B4-BE49-F238E27FC236}">
                <a16:creationId xmlns:a16="http://schemas.microsoft.com/office/drawing/2014/main" id="{2524E30C-2777-4132-ADE6-34496796AD81}"/>
              </a:ext>
            </a:extLst>
          </p:cNvPr>
          <p:cNvSpPr>
            <a:spLocks noGrp="1"/>
          </p:cNvSpPr>
          <p:nvPr>
            <p:ph idx="1"/>
          </p:nvPr>
        </p:nvSpPr>
        <p:spPr bwMode="auto">
          <a:xfrm>
            <a:off x="457200" y="1417638"/>
            <a:ext cx="8229600" cy="4068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Professor Michael Porter discusses the five forces as applied to the Airline industry.</a:t>
            </a:r>
          </a:p>
          <a:p>
            <a:pPr eaLnBrk="1" hangingPunct="1"/>
            <a:r>
              <a:rPr lang="en-US" altLang="en-US">
                <a:cs typeface="Arial" panose="020B0604020202020204" pitchFamily="34" charset="0"/>
              </a:rPr>
              <a:t>This is a section of the longer video link in slide 33</a:t>
            </a:r>
          </a:p>
          <a:p>
            <a:pPr eaLnBrk="1" hangingPunct="1"/>
            <a:r>
              <a:rPr lang="en-US" altLang="en-US">
                <a:cs typeface="Arial" panose="020B0604020202020204" pitchFamily="34" charset="0"/>
              </a:rPr>
              <a:t>Link: </a:t>
            </a:r>
          </a:p>
          <a:p>
            <a:pPr lvl="1" eaLnBrk="1" hangingPunct="1">
              <a:buFont typeface="Arial" panose="020B0604020202020204" pitchFamily="34" charset="0"/>
              <a:buChar char="•"/>
            </a:pPr>
            <a:r>
              <a:rPr lang="en-US" altLang="en-US">
                <a:cs typeface="Arial" panose="020B0604020202020204" pitchFamily="34" charset="0"/>
                <a:hlinkClick r:id="rId3"/>
              </a:rPr>
              <a:t>https://www.youtube.com/watch?v=tQ8xdLGJPLE</a:t>
            </a:r>
            <a:endParaRPr lang="en-US" altLang="en-US">
              <a:cs typeface="Arial" panose="020B0604020202020204" pitchFamily="34" charset="0"/>
            </a:endParaRPr>
          </a:p>
          <a:p>
            <a:pPr eaLnBrk="1" hangingPunct="1"/>
            <a:r>
              <a:rPr lang="en-US" altLang="en-US">
                <a:cs typeface="Arial" panose="020B0604020202020204" pitchFamily="34" charset="0"/>
              </a:rPr>
              <a:t>2:20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AEBF9EAE-E5BF-4958-8846-C21FE0B347D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ea typeface="ヒラギノ角ゴ Pro W3" pitchFamily="122" charset="-128"/>
              </a:rPr>
              <a:t>Chapter Case 3: Airbnb </a:t>
            </a:r>
            <a:r>
              <a:rPr lang="en-US" altLang="en-US" sz="2000">
                <a:ea typeface="ヒラギノ角ゴ Pro W3" pitchFamily="122" charset="-128"/>
              </a:rPr>
              <a:t>(2 of 3)</a:t>
            </a:r>
            <a:endParaRPr lang="en-US" altLang="en-US" sz="3200">
              <a:ea typeface="ヒラギノ角ゴ Pro W3" pitchFamily="122" charset="-128"/>
            </a:endParaRPr>
          </a:p>
        </p:txBody>
      </p:sp>
      <p:sp>
        <p:nvSpPr>
          <p:cNvPr id="57347" name="Content Placeholder 2">
            <a:extLst>
              <a:ext uri="{FF2B5EF4-FFF2-40B4-BE49-F238E27FC236}">
                <a16:creationId xmlns:a16="http://schemas.microsoft.com/office/drawing/2014/main" id="{AEC5A40B-C11E-4369-8D25-D59BD278063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Offers more accommodations than the three largest hotel chains combined!</a:t>
            </a:r>
          </a:p>
          <a:p>
            <a:pPr lvl="1" eaLnBrk="1" hangingPunct="1"/>
            <a:r>
              <a:rPr lang="en-US" altLang="en-US">
                <a:ea typeface="ヒラギノ角ゴ Pro W3" pitchFamily="122" charset="-128"/>
              </a:rPr>
              <a:t>Marriott, Hilton, and Intercontinental</a:t>
            </a:r>
          </a:p>
          <a:p>
            <a:pPr eaLnBrk="1" hangingPunct="1"/>
            <a:r>
              <a:rPr lang="en-US" altLang="en-US">
                <a:ea typeface="ヒラギノ角ゴ Pro W3" pitchFamily="122" charset="-128"/>
              </a:rPr>
              <a:t>PESTEL factors are affecting Airbnb</a:t>
            </a:r>
          </a:p>
          <a:p>
            <a:pPr lvl="1" eaLnBrk="1" hangingPunct="1"/>
            <a:r>
              <a:rPr lang="en-US" altLang="en-US">
                <a:ea typeface="ヒラギノ角ゴ Pro W3" pitchFamily="122" charset="-128"/>
              </a:rPr>
              <a:t>Illegal in New York to rent out entire apartments in residential blocks for less than 30 days</a:t>
            </a:r>
          </a:p>
          <a:p>
            <a:pPr lvl="1" eaLnBrk="1" hangingPunct="1"/>
            <a:r>
              <a:rPr lang="en-US" altLang="en-US">
                <a:ea typeface="ヒラギノ角ゴ Pro W3" pitchFamily="122" charset="-128"/>
              </a:rPr>
              <a:t>Drives out affordable rental space in many metropolitan cities where apartments are already scarce</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88CF61BA-0CA8-4C20-B7E8-36C8BA61B319}"/>
              </a:ext>
            </a:extLst>
          </p:cNvPr>
          <p:cNvSpPr>
            <a:spLocks noGrp="1"/>
          </p:cNvSpPr>
          <p:nvPr>
            <p:ph type="title"/>
          </p:nvPr>
        </p:nvSpPr>
        <p:spPr/>
        <p:txBody>
          <a:bodyPr>
            <a:normAutofit fontScale="90000"/>
          </a:bodyPr>
          <a:lstStyle/>
          <a:p>
            <a:pPr eaLnBrk="1" hangingPunct="1">
              <a:defRPr/>
            </a:pPr>
            <a:r>
              <a:rPr lang="en-US" altLang="en-US" dirty="0">
                <a:ea typeface="Arial" charset="0"/>
              </a:rPr>
              <a:t>Chapter Case 3: Airbnb </a:t>
            </a:r>
            <a:r>
              <a:rPr lang="en-US" altLang="en-US" sz="2200" dirty="0">
                <a:ea typeface="Arial" charset="0"/>
              </a:rPr>
              <a:t>(3 of 3)</a:t>
            </a:r>
          </a:p>
        </p:txBody>
      </p:sp>
      <p:sp>
        <p:nvSpPr>
          <p:cNvPr id="58371" name="Content Placeholder 2">
            <a:extLst>
              <a:ext uri="{FF2B5EF4-FFF2-40B4-BE49-F238E27FC236}">
                <a16:creationId xmlns:a16="http://schemas.microsoft.com/office/drawing/2014/main" id="{2AAD82B9-DAB4-47EF-9E50-3E4F9EF5EEF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000">
                <a:ea typeface="ヒラギノ角ゴ Pro W3" pitchFamily="122" charset="-128"/>
              </a:rPr>
              <a:t>Have you ever used Airbnb, either as a renter or a host? What were some of the positives and some of the negatives of your experience? </a:t>
            </a:r>
          </a:p>
          <a:p>
            <a:pPr eaLnBrk="1" hangingPunct="1"/>
            <a:r>
              <a:rPr lang="en-US" altLang="en-US" sz="2000">
                <a:ea typeface="ヒラギノ角ゴ Pro W3" pitchFamily="122" charset="-128"/>
              </a:rPr>
              <a:t>How was an internet startup able to disrupt the hotel industry?</a:t>
            </a:r>
          </a:p>
          <a:p>
            <a:pPr eaLnBrk="1" hangingPunct="1"/>
            <a:r>
              <a:rPr lang="en-US" altLang="en-US" sz="2000">
                <a:ea typeface="ヒラギノ角ゴ Pro W3" pitchFamily="122" charset="-128"/>
              </a:rPr>
              <a:t>Do you support legislation such as that passed in New York (and elsewhere), or do you think it has more to do with protecting vested interests such as the hotel industry? </a:t>
            </a:r>
          </a:p>
          <a:p>
            <a:pPr eaLnBrk="1" hangingPunct="1"/>
            <a:r>
              <a:rPr lang="en-US" altLang="en-US" sz="2000">
                <a:ea typeface="ヒラギノ角ゴ Pro W3" pitchFamily="122" charset="-128"/>
              </a:rPr>
              <a:t>Airbnb is challenging the New York law, arguing that it merely operates a digital marketplace, and thus is not responsible for the content that users place on its site. Do you think Airbnb has a strong argument? </a:t>
            </a:r>
          </a:p>
          <a:p>
            <a:pPr eaLnBrk="1" hangingPunct="1"/>
            <a:r>
              <a:rPr lang="en-US" altLang="en-US" sz="2000">
                <a:ea typeface="ヒラギノ角ゴ Pro W3" pitchFamily="122" charset="-128"/>
              </a:rPr>
              <a:t>Are you concerned that the concept of the sharing economy could be abused by unscrupulous “entrepreneurs” and thus give the entire novel concept a bad reputation? </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a:extLst>
              <a:ext uri="{FF2B5EF4-FFF2-40B4-BE49-F238E27FC236}">
                <a16:creationId xmlns:a16="http://schemas.microsoft.com/office/drawing/2014/main" id="{3A6FF1B5-0DFC-4263-8191-9C6A700A45FF}"/>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pic>
        <p:nvPicPr>
          <p:cNvPr id="60420" name="Picture 1">
            <a:extLst>
              <a:ext uri="{FF2B5EF4-FFF2-40B4-BE49-F238E27FC236}">
                <a16:creationId xmlns:a16="http://schemas.microsoft.com/office/drawing/2014/main" id="{A0D0AB38-4975-4BE7-BEE6-86D40007455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60020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B29A3F5D-3F49-4324-A9C1-249E19853822}"/>
              </a:ext>
            </a:extLst>
          </p:cNvPr>
          <p:cNvSpPr>
            <a:spLocks noGrp="1"/>
          </p:cNvSpPr>
          <p:nvPr>
            <p:ph type="title"/>
          </p:nvPr>
        </p:nvSpPr>
        <p:spPr/>
        <p:txBody>
          <a:bodyPr>
            <a:normAutofit fontScale="90000"/>
          </a:bodyPr>
          <a:lstStyle/>
          <a:p>
            <a:pPr eaLnBrk="1" hangingPunct="1">
              <a:defRPr/>
            </a:pPr>
            <a:r>
              <a:rPr lang="en-US" altLang="en-US" dirty="0">
                <a:ea typeface="Arial" charset="0"/>
              </a:rPr>
              <a:t>Strategy Highlight 3.1 - BlackBerry </a:t>
            </a:r>
            <a:r>
              <a:rPr lang="en-US" altLang="en-US" sz="2200" dirty="0">
                <a:ea typeface="Arial" charset="0"/>
              </a:rPr>
              <a:t>(1 of 2)</a:t>
            </a:r>
          </a:p>
        </p:txBody>
      </p:sp>
      <p:sp>
        <p:nvSpPr>
          <p:cNvPr id="61443" name="Content Placeholder 2">
            <a:extLst>
              <a:ext uri="{FF2B5EF4-FFF2-40B4-BE49-F238E27FC236}">
                <a16:creationId xmlns:a16="http://schemas.microsoft.com/office/drawing/2014/main" id="{B38E180F-D4A1-4DB8-98EE-CDE02B7E617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Blackberry</a:t>
            </a:r>
          </a:p>
          <a:p>
            <a:pPr lvl="1" eaLnBrk="1" hangingPunct="1"/>
            <a:r>
              <a:rPr lang="en-US" altLang="en-US">
                <a:cs typeface="Arial" panose="020B0604020202020204" pitchFamily="34" charset="0"/>
              </a:rPr>
              <a:t>Pioneer in smartphones</a:t>
            </a:r>
          </a:p>
          <a:p>
            <a:pPr lvl="1" eaLnBrk="1" hangingPunct="1"/>
            <a:r>
              <a:rPr lang="en-US" altLang="en-US">
                <a:cs typeface="Arial" panose="020B0604020202020204" pitchFamily="34" charset="0"/>
              </a:rPr>
              <a:t>Increased productivity</a:t>
            </a:r>
          </a:p>
          <a:p>
            <a:pPr lvl="1" eaLnBrk="1" hangingPunct="1"/>
            <a:r>
              <a:rPr lang="en-US" altLang="en-US">
                <a:cs typeface="Arial" panose="020B0604020202020204" pitchFamily="34" charset="0"/>
              </a:rPr>
              <a:t>A status symbol</a:t>
            </a:r>
          </a:p>
          <a:p>
            <a:pPr eaLnBrk="1" hangingPunct="1"/>
            <a:r>
              <a:rPr lang="en-US" altLang="en-US">
                <a:ea typeface="ヒラギノ角ゴ Pro W3" pitchFamily="122" charset="-128"/>
              </a:rPr>
              <a:t>Market cap of Blackberry:</a:t>
            </a:r>
          </a:p>
          <a:p>
            <a:pPr lvl="1" eaLnBrk="1" hangingPunct="1"/>
            <a:r>
              <a:rPr lang="en-US" altLang="en-US">
                <a:cs typeface="Arial" panose="020B0604020202020204" pitchFamily="34" charset="0"/>
              </a:rPr>
              <a:t>In 2008: $75 Billion (peak)</a:t>
            </a:r>
          </a:p>
          <a:p>
            <a:pPr lvl="1" eaLnBrk="1" hangingPunct="1"/>
            <a:r>
              <a:rPr lang="en-US" altLang="en-US">
                <a:cs typeface="Arial" panose="020B0604020202020204" pitchFamily="34" charset="0"/>
              </a:rPr>
              <a:t>In 2017: $3.9 Billion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61873B87-CCF4-4DA0-995C-437F82BB3A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cs typeface="Arial" panose="020B0604020202020204" pitchFamily="34" charset="0"/>
              </a:rPr>
              <a:t>Strategy Highlight 3.1 - Blackberry </a:t>
            </a:r>
            <a:r>
              <a:rPr lang="en-US" altLang="en-US" sz="2000">
                <a:cs typeface="Arial" panose="020B0604020202020204" pitchFamily="34" charset="0"/>
              </a:rPr>
              <a:t>(2 of 2)</a:t>
            </a:r>
            <a:endParaRPr lang="en-US" altLang="en-US" sz="3200">
              <a:cs typeface="Arial" panose="020B0604020202020204" pitchFamily="34" charset="0"/>
            </a:endParaRPr>
          </a:p>
        </p:txBody>
      </p:sp>
      <p:sp>
        <p:nvSpPr>
          <p:cNvPr id="62467" name="Content Placeholder 2">
            <a:extLst>
              <a:ext uri="{FF2B5EF4-FFF2-40B4-BE49-F238E27FC236}">
                <a16:creationId xmlns:a16="http://schemas.microsoft.com/office/drawing/2014/main" id="{72701FE8-4143-42CB-BEEA-95704C1C1DF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Lacked awareness of Technological Factors</a:t>
            </a:r>
          </a:p>
          <a:p>
            <a:pPr lvl="1" eaLnBrk="1" hangingPunct="1"/>
            <a:r>
              <a:rPr lang="en-US" altLang="en-US">
                <a:cs typeface="Arial" panose="020B0604020202020204" pitchFamily="34" charset="0"/>
              </a:rPr>
              <a:t>Apple’s release in ‘07 included a camera, touch-screen, and had Wi-Fi.</a:t>
            </a:r>
          </a:p>
          <a:p>
            <a:pPr lvl="1" eaLnBrk="1" hangingPunct="1"/>
            <a:r>
              <a:rPr lang="en-US" altLang="en-US">
                <a:cs typeface="Arial" panose="020B0604020202020204" pitchFamily="34" charset="0"/>
              </a:rPr>
              <a:t>Was dismissed as a toy with poor security features</a:t>
            </a:r>
          </a:p>
          <a:p>
            <a:pPr eaLnBrk="1" hangingPunct="1"/>
            <a:r>
              <a:rPr lang="en-US" altLang="en-US">
                <a:ea typeface="ヒラギノ角ゴ Pro W3" pitchFamily="122" charset="-128"/>
              </a:rPr>
              <a:t>Lacked awareness of Sociocultural Factors</a:t>
            </a:r>
          </a:p>
          <a:p>
            <a:pPr lvl="1" eaLnBrk="1" hangingPunct="1"/>
            <a:r>
              <a:rPr lang="en-US" altLang="en-US">
                <a:cs typeface="Arial" panose="020B0604020202020204" pitchFamily="34" charset="0"/>
              </a:rPr>
              <a:t>People began to use their own phones at work for communication.</a:t>
            </a:r>
          </a:p>
          <a:p>
            <a:pPr lvl="1" eaLnBrk="1" hangingPunct="1"/>
            <a:r>
              <a:rPr lang="en-US" altLang="en-US">
                <a:cs typeface="Arial" panose="020B0604020202020204" pitchFamily="34" charset="0"/>
              </a:rPr>
              <a:t>IT departments had to incorporate other devices.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542D23A5-B89C-40B5-B341-D9C14D45892E}"/>
              </a:ext>
            </a:extLst>
          </p:cNvPr>
          <p:cNvSpPr>
            <a:spLocks noGrp="1"/>
          </p:cNvSpPr>
          <p:nvPr>
            <p:ph type="title"/>
          </p:nvPr>
        </p:nvSpPr>
        <p:spPr/>
        <p:txBody>
          <a:bodyPr>
            <a:normAutofit fontScale="90000"/>
          </a:bodyPr>
          <a:lstStyle/>
          <a:p>
            <a:pPr eaLnBrk="1" hangingPunct="1">
              <a:defRPr/>
            </a:pPr>
            <a:r>
              <a:rPr lang="en-US" altLang="en-US" dirty="0">
                <a:ea typeface="Arial" charset="0"/>
              </a:rPr>
              <a:t>Strategy Highlight 3.2 – Airline Industry</a:t>
            </a:r>
            <a:r>
              <a:rPr lang="en-US" altLang="en-US" sz="2200" dirty="0">
                <a:ea typeface="Arial" charset="0"/>
              </a:rPr>
              <a:t> (1 of 2)</a:t>
            </a:r>
          </a:p>
        </p:txBody>
      </p:sp>
      <p:sp>
        <p:nvSpPr>
          <p:cNvPr id="63491" name="Content Placeholder 2">
            <a:extLst>
              <a:ext uri="{FF2B5EF4-FFF2-40B4-BE49-F238E27FC236}">
                <a16:creationId xmlns:a16="http://schemas.microsoft.com/office/drawing/2014/main" id="{5418D08E-7820-4793-8BEC-0A4AAFF00F8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cs typeface="Arial" panose="020B0604020202020204" pitchFamily="34" charset="0"/>
              </a:rPr>
              <a:t>Competitive rivalry: intense</a:t>
            </a:r>
          </a:p>
          <a:p>
            <a:pPr lvl="1" eaLnBrk="1" hangingPunct="1">
              <a:spcBef>
                <a:spcPct val="0"/>
              </a:spcBef>
              <a:spcAft>
                <a:spcPts val="600"/>
              </a:spcAft>
            </a:pPr>
            <a:r>
              <a:rPr lang="en-US" altLang="en-US"/>
              <a:t>Consumers make decisions based on price</a:t>
            </a:r>
          </a:p>
          <a:p>
            <a:pPr lvl="1" eaLnBrk="1" hangingPunct="1">
              <a:spcBef>
                <a:spcPct val="0"/>
              </a:spcBef>
              <a:spcAft>
                <a:spcPts val="600"/>
              </a:spcAft>
            </a:pPr>
            <a:r>
              <a:rPr lang="en-US" altLang="en-US"/>
              <a:t>Price comparisons are easy</a:t>
            </a:r>
          </a:p>
          <a:p>
            <a:pPr eaLnBrk="1" hangingPunct="1">
              <a:spcBef>
                <a:spcPct val="0"/>
              </a:spcBef>
              <a:spcAft>
                <a:spcPts val="600"/>
              </a:spcAft>
            </a:pPr>
            <a:r>
              <a:rPr lang="en-US" altLang="en-US">
                <a:cs typeface="Arial" panose="020B0604020202020204" pitchFamily="34" charset="0"/>
              </a:rPr>
              <a:t>Power of buyers: high</a:t>
            </a:r>
          </a:p>
          <a:p>
            <a:pPr lvl="1" eaLnBrk="1" hangingPunct="1">
              <a:spcBef>
                <a:spcPct val="0"/>
              </a:spcBef>
              <a:spcAft>
                <a:spcPts val="600"/>
              </a:spcAft>
            </a:pPr>
            <a:r>
              <a:rPr lang="en-US" altLang="en-US"/>
              <a:t>Switching costs are low</a:t>
            </a:r>
          </a:p>
          <a:p>
            <a:pPr lvl="1" eaLnBrk="1" hangingPunct="1">
              <a:spcBef>
                <a:spcPct val="0"/>
              </a:spcBef>
              <a:spcAft>
                <a:spcPts val="600"/>
              </a:spcAft>
            </a:pPr>
            <a:r>
              <a:rPr lang="en-US" altLang="en-US"/>
              <a:t>Large corporate contracts</a:t>
            </a:r>
          </a:p>
          <a:p>
            <a:pPr eaLnBrk="1" hangingPunct="1">
              <a:spcBef>
                <a:spcPct val="0"/>
              </a:spcBef>
              <a:spcAft>
                <a:spcPts val="600"/>
              </a:spcAft>
            </a:pPr>
            <a:r>
              <a:rPr lang="en-US" altLang="en-US">
                <a:cs typeface="Arial" panose="020B0604020202020204" pitchFamily="34" charset="0"/>
              </a:rPr>
              <a:t>Entry barriers: low</a:t>
            </a:r>
          </a:p>
          <a:p>
            <a:pPr lvl="1" eaLnBrk="1" hangingPunct="1">
              <a:spcBef>
                <a:spcPct val="0"/>
              </a:spcBef>
              <a:spcAft>
                <a:spcPts val="600"/>
              </a:spcAft>
            </a:pPr>
            <a:r>
              <a:rPr lang="en-US" altLang="en-US"/>
              <a:t>Example: Virgin America entered in 2007</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14109</TotalTime>
  <Words>1352</Words>
  <Application>Microsoft Macintosh PowerPoint</Application>
  <PresentationFormat>On-screen Show (4:3)</PresentationFormat>
  <Paragraphs>234</Paragraphs>
  <Slides>35</Slides>
  <Notes>9</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35</vt:i4>
      </vt:variant>
    </vt:vector>
  </HeadingPairs>
  <TitlesOfParts>
    <vt:vector size="49"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1_Office Theme</vt:lpstr>
      <vt:lpstr>1_Plain BODY/MAIN CONTENT</vt:lpstr>
      <vt:lpstr>PowerPoint Presentation</vt:lpstr>
      <vt:lpstr>Chapter Case: Airbnb</vt:lpstr>
      <vt:lpstr>Chapter Case 3: Airbnb (1 of 3)</vt:lpstr>
      <vt:lpstr>Chapter Case 3: Airbnb (2 of 3)</vt:lpstr>
      <vt:lpstr>Chapter Case 3: Airbnb (3 of 3)</vt:lpstr>
      <vt:lpstr>Strategy Highlights</vt:lpstr>
      <vt:lpstr>Strategy Highlight 3.1 - BlackBerry (1 of 2)</vt:lpstr>
      <vt:lpstr>Strategy Highlight 3.1 - Blackberry (2 of 2)</vt:lpstr>
      <vt:lpstr>Strategy Highlight 3.2 – Airline Industry (1 of 2)</vt:lpstr>
      <vt:lpstr>Strategy Highlight 3.2 – Airline Industry (2 of 2)</vt:lpstr>
      <vt:lpstr>Implications for Strategic Leaders</vt:lpstr>
      <vt:lpstr>Analysis of the External Environment Is  Key to Strategic Management</vt:lpstr>
      <vt:lpstr>How to Apply the Five Forces Model</vt:lpstr>
      <vt:lpstr>Shortcomings of Models</vt:lpstr>
      <vt:lpstr>Exercises</vt:lpstr>
      <vt:lpstr>My Strategy Exercise Is My Job the Next One Being Outsourced?</vt:lpstr>
      <vt:lpstr>Small Group Exercise #1</vt:lpstr>
      <vt:lpstr>Small Group Exercise #2</vt:lpstr>
      <vt:lpstr>Chapter Summary</vt:lpstr>
      <vt:lpstr>Take Away Concepts (1 of 8)</vt:lpstr>
      <vt:lpstr>Take Away Concepts (2 of 8)</vt:lpstr>
      <vt:lpstr>Take Away Concepts (3 of 8)</vt:lpstr>
      <vt:lpstr>Take Away Concepts (4 of 8)</vt:lpstr>
      <vt:lpstr>Take Away Concepts (5 of 8)</vt:lpstr>
      <vt:lpstr>Take Away Concepts (6 of 8)</vt:lpstr>
      <vt:lpstr>Take Away Concepts (7 of 8)</vt:lpstr>
      <vt:lpstr>Take Away Concepts (8 of 8)</vt:lpstr>
      <vt:lpstr>Key Terms</vt:lpstr>
      <vt:lpstr>Strategy Smart Videos</vt:lpstr>
      <vt:lpstr>Strategy Smart Videos (1 of 6)</vt:lpstr>
      <vt:lpstr>Strategy Smart Videos (2 of 6)</vt:lpstr>
      <vt:lpstr>Strategy Smart Videos (3 of 6)</vt:lpstr>
      <vt:lpstr>Strategy Smart Videos (4 of 6)</vt:lpstr>
      <vt:lpstr>Strategy Smart Videos (5 of 6)</vt:lpstr>
      <vt:lpstr>Strategy Smart Videos (6 of 6)</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External Analysis: Industry Structure, Competitive Forces, and Strategic Groups</dc:title>
  <dc:subject>Chapter 03</dc:subject>
  <dc:creator>McGraw Hill Education</dc:creator>
  <cp:lastModifiedBy>Teresa Ward</cp:lastModifiedBy>
  <cp:revision>196</cp:revision>
  <dcterms:created xsi:type="dcterms:W3CDTF">2015-09-24T21:11:41Z</dcterms:created>
  <dcterms:modified xsi:type="dcterms:W3CDTF">2018-03-19T21:21:38Z</dcterms:modified>
</cp:coreProperties>
</file>