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059" r:id="rId1"/>
  </p:sldMasterIdLst>
  <p:notesMasterIdLst>
    <p:notesMasterId r:id="rId35"/>
  </p:notesMasterIdLst>
  <p:handoutMasterIdLst>
    <p:handoutMasterId r:id="rId36"/>
  </p:handoutMasterIdLst>
  <p:sldIdLst>
    <p:sldId id="260" r:id="rId2"/>
    <p:sldId id="443" r:id="rId3"/>
    <p:sldId id="444" r:id="rId4"/>
    <p:sldId id="445" r:id="rId5"/>
    <p:sldId id="446" r:id="rId6"/>
    <p:sldId id="448" r:id="rId7"/>
    <p:sldId id="449" r:id="rId8"/>
    <p:sldId id="450" r:id="rId9"/>
    <p:sldId id="452" r:id="rId10"/>
    <p:sldId id="453" r:id="rId11"/>
    <p:sldId id="454" r:id="rId12"/>
    <p:sldId id="439" r:id="rId13"/>
    <p:sldId id="440" r:id="rId14"/>
    <p:sldId id="441" r:id="rId15"/>
    <p:sldId id="442" r:id="rId16"/>
    <p:sldId id="455" r:id="rId17"/>
    <p:sldId id="456" r:id="rId18"/>
    <p:sldId id="457" r:id="rId19"/>
    <p:sldId id="458" r:id="rId20"/>
    <p:sldId id="431" r:id="rId21"/>
    <p:sldId id="432" r:id="rId22"/>
    <p:sldId id="433" r:id="rId23"/>
    <p:sldId id="434" r:id="rId24"/>
    <p:sldId id="435" r:id="rId25"/>
    <p:sldId id="436" r:id="rId26"/>
    <p:sldId id="437" r:id="rId27"/>
    <p:sldId id="438" r:id="rId28"/>
    <p:sldId id="459" r:id="rId29"/>
    <p:sldId id="460" r:id="rId30"/>
    <p:sldId id="463" r:id="rId31"/>
    <p:sldId id="462" r:id="rId32"/>
    <p:sldId id="465" r:id="rId33"/>
    <p:sldId id="464" r:id="rId3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5pPr>
    <a:lvl6pPr marL="22860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6pPr>
    <a:lvl7pPr marL="27432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7pPr>
    <a:lvl8pPr marL="32004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8pPr>
    <a:lvl9pPr marL="36576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EEFF"/>
    <a:srgbClr val="BDBCA7"/>
    <a:srgbClr val="336699"/>
    <a:srgbClr val="5F5F5F"/>
    <a:srgbClr val="395616"/>
    <a:srgbClr val="008000"/>
    <a:srgbClr val="4D4D4D"/>
    <a:srgbClr val="749BC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8039" autoAdjust="0"/>
    <p:restoredTop sz="86218" autoAdjust="0"/>
  </p:normalViewPr>
  <p:slideViewPr>
    <p:cSldViewPr>
      <p:cViewPr varScale="1">
        <p:scale>
          <a:sx n="92" d="100"/>
          <a:sy n="92" d="100"/>
        </p:scale>
        <p:origin x="520" y="17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p:cViewPr varScale="1">
        <p:scale>
          <a:sx n="80" d="100"/>
          <a:sy n="80" d="100"/>
        </p:scale>
        <p:origin x="2724" y="6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7BD3EB0-BC72-45F1-9400-ADFDBD314B0D}"/>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ea typeface="+mn-ea"/>
                <a:cs typeface="Arial" charset="0"/>
              </a:defRPr>
            </a:lvl1pPr>
          </a:lstStyle>
          <a:p>
            <a:pPr>
              <a:defRPr/>
            </a:pPr>
            <a:endParaRPr lang="en-US"/>
          </a:p>
        </p:txBody>
      </p:sp>
      <p:sp>
        <p:nvSpPr>
          <p:cNvPr id="3" name="Date Placeholder 2">
            <a:extLst>
              <a:ext uri="{FF2B5EF4-FFF2-40B4-BE49-F238E27FC236}">
                <a16:creationId xmlns:a16="http://schemas.microsoft.com/office/drawing/2014/main" id="{906145EF-0B7C-4456-83B1-E01134A71BB9}"/>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ea typeface="ヒラギノ角ゴ Pro W3" pitchFamily="122" charset="-128"/>
              </a:defRPr>
            </a:lvl1pPr>
          </a:lstStyle>
          <a:p>
            <a:pPr>
              <a:defRPr/>
            </a:pPr>
            <a:fld id="{16679AE6-03A7-4777-9527-BFB8FB1AA494}" type="datetimeFigureOut">
              <a:rPr lang="en-US" altLang="en-US"/>
              <a:pPr>
                <a:defRPr/>
              </a:pPr>
              <a:t>3/19/18</a:t>
            </a:fld>
            <a:endParaRPr lang="en-US" altLang="en-US" dirty="0"/>
          </a:p>
        </p:txBody>
      </p:sp>
      <p:sp>
        <p:nvSpPr>
          <p:cNvPr id="4" name="Footer Placeholder 3">
            <a:extLst>
              <a:ext uri="{FF2B5EF4-FFF2-40B4-BE49-F238E27FC236}">
                <a16:creationId xmlns:a16="http://schemas.microsoft.com/office/drawing/2014/main" id="{222DF12B-488A-4065-837F-BC3BAF821BBB}"/>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Calibri" pitchFamily="34" charset="0"/>
                <a:ea typeface="+mn-ea"/>
                <a:cs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AD3B3D76-2306-4634-B51A-B54D06762041}"/>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ea typeface="ヒラギノ角ゴ Pro W3" pitchFamily="122" charset="-128"/>
              </a:defRPr>
            </a:lvl1pPr>
          </a:lstStyle>
          <a:p>
            <a:pPr>
              <a:defRPr/>
            </a:pPr>
            <a:fld id="{CAFE16A2-A19A-4F0F-9600-75775EDE1443}"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C4FC453-ABC4-4112-8F76-A79D5519A8E4}"/>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a:p>
        </p:txBody>
      </p:sp>
      <p:sp>
        <p:nvSpPr>
          <p:cNvPr id="3" name="Date Placeholder 2">
            <a:extLst>
              <a:ext uri="{FF2B5EF4-FFF2-40B4-BE49-F238E27FC236}">
                <a16:creationId xmlns:a16="http://schemas.microsoft.com/office/drawing/2014/main" id="{E6B24BA2-9B64-439C-B6FE-016095D71BC2}"/>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defRPr>
            </a:lvl1pPr>
          </a:lstStyle>
          <a:p>
            <a:pPr>
              <a:defRPr/>
            </a:pPr>
            <a:fld id="{2BE70636-F65E-46F6-93E9-94CBD1A59124}" type="datetimeFigureOut">
              <a:rPr lang="en-US" altLang="en-US"/>
              <a:pPr>
                <a:defRPr/>
              </a:pPr>
              <a:t>3/19/18</a:t>
            </a:fld>
            <a:endParaRPr lang="en-US" altLang="en-US" dirty="0"/>
          </a:p>
        </p:txBody>
      </p:sp>
      <p:sp>
        <p:nvSpPr>
          <p:cNvPr id="4" name="Slide Image Placeholder 3">
            <a:extLst>
              <a:ext uri="{FF2B5EF4-FFF2-40B4-BE49-F238E27FC236}">
                <a16:creationId xmlns:a16="http://schemas.microsoft.com/office/drawing/2014/main" id="{0D8D0B6C-1976-4DF7-A5C5-D822583DA8EC}"/>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F8C4C555-19B0-43AC-89BC-2866232DFB1E}"/>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88CF9096-78AB-4DC8-A3A3-5DB9C0BB5BBE}"/>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a:p>
        </p:txBody>
      </p:sp>
      <p:sp>
        <p:nvSpPr>
          <p:cNvPr id="7" name="Slide Number Placeholder 6">
            <a:extLst>
              <a:ext uri="{FF2B5EF4-FFF2-40B4-BE49-F238E27FC236}">
                <a16:creationId xmlns:a16="http://schemas.microsoft.com/office/drawing/2014/main" id="{0276DDCE-8EE5-42AC-9DEB-CDCDAD50D2AE}"/>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defRPr>
            </a:lvl1pPr>
          </a:lstStyle>
          <a:p>
            <a:pPr>
              <a:defRPr/>
            </a:pPr>
            <a:fld id="{9E570148-9B1F-4AAF-B71B-A10D00FC215A}"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mn-lt"/>
        <a:ea typeface="ヒラギノ角ゴ Pro W3" charset="0"/>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charset="0"/>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charset="0"/>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bit.ly/1czSD6n"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71FCA692-6F77-461F-AEB2-9CA9FE2C586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a:extLst>
              <a:ext uri="{FF2B5EF4-FFF2-40B4-BE49-F238E27FC236}">
                <a16:creationId xmlns:a16="http://schemas.microsoft.com/office/drawing/2014/main" id="{D17405FB-3B18-47DB-9D67-D28BDD0621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latin typeface="Arial" panose="020B0604020202020204" pitchFamily="34" charset="0"/>
                <a:ea typeface="ヒラギノ角ゴ Pro W3" pitchFamily="122" charset="-128"/>
              </a:rPr>
              <a:t>Be sure to see the NEW Teacher’s Resource Manual </a:t>
            </a:r>
            <a:r>
              <a:rPr lang="en-US" altLang="ja-JP">
                <a:latin typeface="Arial" panose="020B0604020202020204" pitchFamily="34" charset="0"/>
                <a:ea typeface="ヒラギノ角ゴ Pro W3" pitchFamily="122" charset="-128"/>
              </a:rPr>
              <a:t>located in the Connect Library under Instructor’s Resources.</a:t>
            </a:r>
            <a:endParaRPr lang="en-US" altLang="ja-JP">
              <a:ea typeface="ヒラギノ角ゴ Pro W3" pitchFamily="122" charset="-128"/>
            </a:endParaRPr>
          </a:p>
          <a:p>
            <a:endParaRPr lang="en-US" altLang="en-US">
              <a:ea typeface="ヒラギノ角ゴ Pro W3" pitchFamily="122" charset="-128"/>
            </a:endParaRPr>
          </a:p>
        </p:txBody>
      </p:sp>
      <p:sp>
        <p:nvSpPr>
          <p:cNvPr id="15364" name="Slide Number Placeholder 3">
            <a:extLst>
              <a:ext uri="{FF2B5EF4-FFF2-40B4-BE49-F238E27FC236}">
                <a16:creationId xmlns:a16="http://schemas.microsoft.com/office/drawing/2014/main" id="{C78D1F7D-6E7B-4B2C-83BB-BC0B89FC1C3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F78DE5A-5D94-4E7B-8B66-451006DEC018}" type="slidenum">
              <a:rPr lang="en-US" altLang="en-US" smtClean="0"/>
              <a:pPr/>
              <a:t>1</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882B08A1-7FE9-401E-B80B-AE031E9CC34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B61F81E9-90B8-433E-85B7-88B657246CF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8436" name="Slide Number Placeholder 3">
            <a:extLst>
              <a:ext uri="{FF2B5EF4-FFF2-40B4-BE49-F238E27FC236}">
                <a16:creationId xmlns:a16="http://schemas.microsoft.com/office/drawing/2014/main" id="{0C507BD6-FF9D-4064-BFE2-E1989E034B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9DDC0BB-E3DA-4931-A4B3-D14AD449FD63}" type="slidenum">
              <a:rPr lang="en-US" altLang="en-US" smtClean="0"/>
              <a:pPr/>
              <a:t>3</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8982AE2C-A3FF-4C74-ABEF-FF383E99077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B918D232-9D8B-4EF1-9E86-2CC4391EB33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20484" name="Slide Number Placeholder 3">
            <a:extLst>
              <a:ext uri="{FF2B5EF4-FFF2-40B4-BE49-F238E27FC236}">
                <a16:creationId xmlns:a16="http://schemas.microsoft.com/office/drawing/2014/main" id="{5EF21FC1-5993-45A2-9BBE-BF30E0D027F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499622D-2936-448A-ABAB-436AEDDC3396}" type="slidenum">
              <a:rPr lang="en-US" altLang="en-US" smtClean="0"/>
              <a:pPr/>
              <a:t>4</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3964AE04-3CDB-41C4-909E-9099F6B3201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a:extLst>
              <a:ext uri="{FF2B5EF4-FFF2-40B4-BE49-F238E27FC236}">
                <a16:creationId xmlns:a16="http://schemas.microsoft.com/office/drawing/2014/main" id="{1FC53994-92F1-4377-81FC-71F76A31FB9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Sandberg’s 15-minute TED talk can be viewed here: </a:t>
            </a:r>
            <a:r>
              <a:rPr lang="en-US" altLang="en-US">
                <a:ea typeface="ヒラギノ角ゴ Pro W3" pitchFamily="122" charset="-128"/>
                <a:hlinkClick r:id="rId3"/>
              </a:rPr>
              <a:t>http://bit.ly/1czSD6n</a:t>
            </a:r>
            <a:r>
              <a:rPr lang="en-US" altLang="en-US">
                <a:ea typeface="ヒラギノ角ゴ Pro W3" pitchFamily="122" charset="-128"/>
              </a:rPr>
              <a:t>  </a:t>
            </a:r>
          </a:p>
        </p:txBody>
      </p:sp>
      <p:sp>
        <p:nvSpPr>
          <p:cNvPr id="23556" name="Slide Number Placeholder 3">
            <a:extLst>
              <a:ext uri="{FF2B5EF4-FFF2-40B4-BE49-F238E27FC236}">
                <a16:creationId xmlns:a16="http://schemas.microsoft.com/office/drawing/2014/main" id="{0C2287CF-B24C-4F52-B420-67D4F4394B8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32A8EED-2391-498E-8454-2B29872AC52A}" type="slidenum">
              <a:rPr lang="en-US" altLang="en-US" smtClean="0"/>
              <a:pPr/>
              <a:t>6</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E7351830-35D5-4D8A-952D-95F11008F0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D9BD52DF-736A-40C7-9AB0-D8CDE61334C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ヒラギノ角ゴ Pro W3" pitchFamily="122" charset="-128"/>
              </a:rPr>
              <a:t>In 2005, for example, BP experienced a catastrophic accident at a Texas oil refinery, which killed 15 workers. A year later, a leaking BP pipeline caused the largest oil spill ever on Alaska’s North Slope. BP’s strategic focus on cost reductions, initiated a few years earlier, may have significantly compromised safety across the board. In a fall 2014 ruling, a Federal judge declared that BP’s measures to cut costs despite safety risks “evince an extreme deviation from the standard of care and a conscious disregard of known risks.”</a:t>
            </a:r>
          </a:p>
          <a:p>
            <a:pPr eaLnBrk="1" hangingPunct="1">
              <a:spcBef>
                <a:spcPct val="0"/>
              </a:spcBef>
            </a:pPr>
            <a:endParaRPr lang="en-US" altLang="en-US">
              <a:ea typeface="ヒラギノ角ゴ Pro W3" pitchFamily="122" charset="-128"/>
            </a:endParaRPr>
          </a:p>
        </p:txBody>
      </p:sp>
      <p:sp>
        <p:nvSpPr>
          <p:cNvPr id="28676" name="Slide Number Placeholder 3">
            <a:extLst>
              <a:ext uri="{FF2B5EF4-FFF2-40B4-BE49-F238E27FC236}">
                <a16:creationId xmlns:a16="http://schemas.microsoft.com/office/drawing/2014/main" id="{885D9335-570F-4547-A207-BFB5A1C684A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DE6F861-ED99-4F75-9E65-84F1AEF8BB27}" type="slidenum">
              <a:rPr lang="en-US" altLang="en-US" smtClean="0"/>
              <a:pPr/>
              <a:t>10</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EA423B90-7A61-438B-ACF0-46481D220B3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8D22CBF0-AEF1-4433-8701-FB8BC7A01E4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36868" name="Slide Number Placeholder 3">
            <a:extLst>
              <a:ext uri="{FF2B5EF4-FFF2-40B4-BE49-F238E27FC236}">
                <a16:creationId xmlns:a16="http://schemas.microsoft.com/office/drawing/2014/main" id="{8B30B81F-A029-4D49-8B4A-685F5A16805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D0EF8FF-41E3-4C9E-BF13-7FE9ECA2080F}" type="slidenum">
              <a:rPr lang="en-US" altLang="en-US" smtClean="0"/>
              <a:pPr/>
              <a:t>17</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0B027864-F650-4890-A0F3-963F39C3CDC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a:extLst>
              <a:ext uri="{FF2B5EF4-FFF2-40B4-BE49-F238E27FC236}">
                <a16:creationId xmlns:a16="http://schemas.microsoft.com/office/drawing/2014/main" id="{ECC08D34-024F-408D-A37F-C9E9A4498C9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38916" name="Slide Number Placeholder 3">
            <a:extLst>
              <a:ext uri="{FF2B5EF4-FFF2-40B4-BE49-F238E27FC236}">
                <a16:creationId xmlns:a16="http://schemas.microsoft.com/office/drawing/2014/main" id="{0AB7776C-6D12-40C7-873A-1A69533530F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7207EDB-510B-4C0D-B2E8-AD70FC570237}" type="slidenum">
              <a:rPr lang="en-US" altLang="en-US" smtClean="0"/>
              <a:pPr/>
              <a:t>18</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D5A85B7A-A14E-408D-B2AF-0AF2EFEE35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a:extLst>
              <a:ext uri="{FF2B5EF4-FFF2-40B4-BE49-F238E27FC236}">
                <a16:creationId xmlns:a16="http://schemas.microsoft.com/office/drawing/2014/main" id="{4BDBCBBB-507E-4582-8C24-1916A4F1858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51204" name="Slide Number Placeholder 3">
            <a:extLst>
              <a:ext uri="{FF2B5EF4-FFF2-40B4-BE49-F238E27FC236}">
                <a16:creationId xmlns:a16="http://schemas.microsoft.com/office/drawing/2014/main" id="{90CA5B06-06E7-478A-A2FF-A048CD5B987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6B4E00F-5BCF-4340-89C1-EC5200ED717B}" type="slidenum">
              <a:rPr lang="en-US" altLang="en-US" smtClean="0"/>
              <a:pPr/>
              <a:t>29</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2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310577"/>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2955322"/>
            <a:ext cx="3733800" cy="1616678"/>
          </a:xfrm>
          <a:prstGeom prst="rect">
            <a:avLst/>
          </a:prstGeom>
        </p:spPr>
        <p:txBody>
          <a:bodyPr/>
          <a:lstStyle>
            <a:lvl1pPr marL="0" indent="0" algn="ctr">
              <a:buNone/>
              <a:defRPr sz="28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1">
            <a:extLst>
              <a:ext uri="{FF2B5EF4-FFF2-40B4-BE49-F238E27FC236}">
                <a16:creationId xmlns:a16="http://schemas.microsoft.com/office/drawing/2014/main" id="{82F46299-58AA-9A45-8F77-BFF776A0C74A}"/>
              </a:ext>
            </a:extLst>
          </p:cNvPr>
          <p:cNvSpPr>
            <a:spLocks noGrp="1"/>
          </p:cNvSpPr>
          <p:nvPr>
            <p:ph type="body" sz="quarter" idx="13"/>
          </p:nvPr>
        </p:nvSpPr>
        <p:spPr>
          <a:xfrm>
            <a:off x="5334000" y="4648200"/>
            <a:ext cx="3733800" cy="1371600"/>
          </a:xfrm>
          <a:prstGeom prst="rect">
            <a:avLst/>
          </a:prstGeom>
        </p:spPr>
        <p:txBody>
          <a:bodyPr/>
          <a:lstStyle>
            <a:lvl1pPr marL="0" indent="0" algn="ctr">
              <a:buNone/>
              <a:defRPr sz="28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Tree>
    <p:extLst>
      <p:ext uri="{BB962C8B-B14F-4D97-AF65-F5344CB8AC3E}">
        <p14:creationId xmlns:p14="http://schemas.microsoft.com/office/powerpoint/2010/main" val="8348667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BF4EB089-498A-4E35-88E5-6E185463ADC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120994895"/>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5B9A1FD4-64A1-4642-A7FC-773A37F01FA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433010590"/>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6F35709A-5CFC-424F-B8BB-9C76F17A4B2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180123113"/>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769269"/>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3505200"/>
            <a:ext cx="3733800" cy="26042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8368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C39F213D-E535-43CC-ACC3-980933B999CC}"/>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AF1D4E3C-9372-4734-A7EB-5E7BBFAD967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71C70AF3-82AE-49CE-9E10-C36F8FC8FC0C}"/>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46225" y="333375"/>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4FBFB73D-E2A2-437A-B21B-C735C3501512}"/>
              </a:ext>
            </a:extLst>
          </p:cNvPr>
          <p:cNvSpPr>
            <a:spLocks noGrp="1"/>
          </p:cNvSpPr>
          <p:nvPr>
            <p:ph type="title"/>
          </p:nvPr>
        </p:nvSpPr>
        <p:spPr>
          <a:xfrm>
            <a:off x="609600" y="3962400"/>
            <a:ext cx="78867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390568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CCF79704-CF14-4B1E-BE31-9B61E391F13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84675281"/>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BD803B8-D3EB-4684-8EC4-D65BF221751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1912111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E2113D93-02FA-43EA-993D-1588E2C100D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570033511"/>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5CE4D041-3F56-4600-B537-6EB4242BB51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212226634"/>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F7286DE7-C0A0-462D-B2AE-769EFAC0184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293621257"/>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4DBC1D6C-59BE-4C22-9FB5-1A474080A34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617667041"/>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84FB9865-8513-4DF9-B3D2-7606F4CB9F01}"/>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271" r:id="rId1"/>
    <p:sldLayoutId id="2147485270" r:id="rId2"/>
    <p:sldLayoutId id="2147485260" r:id="rId3"/>
    <p:sldLayoutId id="2147485261" r:id="rId4"/>
    <p:sldLayoutId id="2147485262" r:id="rId5"/>
    <p:sldLayoutId id="2147485263" r:id="rId6"/>
    <p:sldLayoutId id="2147485264" r:id="rId7"/>
    <p:sldLayoutId id="2147485265" r:id="rId8"/>
    <p:sldLayoutId id="2147485266" r:id="rId9"/>
    <p:sldLayoutId id="2147485267" r:id="rId10"/>
    <p:sldLayoutId id="2147485268" r:id="rId11"/>
    <p:sldLayoutId id="2147485269" r:id="rId12"/>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https://www.youtube.com/watch?v=nVfqKEM0cmA"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hyperlink" Target="https://www.youtube.com/watch?v=q-KyQ90XByY" TargetMode="Externa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hyperlink" Target="https://www.ted.com/talks/sheryl_sandberg_why_we_have_too_few_women_leaders" TargetMode="Externa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hyperlink" Target="https://www.bloomberg.com/news/articles/2017-06-19/sandberg-says-it-s-facebook-s-responsibility-to-boost-jobs" TargetMode="Externa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hyperlink" Target="https://www.youtube.com/watch?v=zcZ9MLDuIl0"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646074C-4C83-CC4F-B88C-83A78829A0EF}"/>
              </a:ext>
            </a:extLst>
          </p:cNvPr>
          <p:cNvSpPr>
            <a:spLocks noGrp="1"/>
          </p:cNvSpPr>
          <p:nvPr>
            <p:ph type="body" sz="quarter" idx="10"/>
          </p:nvPr>
        </p:nvSpPr>
        <p:spPr/>
        <p:txBody>
          <a:bodyPr/>
          <a:lstStyle/>
          <a:p>
            <a:r>
              <a:rPr lang="en-US" dirty="0"/>
              <a:t>CHAPTER 2</a:t>
            </a:r>
          </a:p>
        </p:txBody>
      </p:sp>
      <p:sp>
        <p:nvSpPr>
          <p:cNvPr id="8" name="Text Placeholder 7">
            <a:extLst>
              <a:ext uri="{FF2B5EF4-FFF2-40B4-BE49-F238E27FC236}">
                <a16:creationId xmlns:a16="http://schemas.microsoft.com/office/drawing/2014/main" id="{93E655F5-E763-5C43-84B9-15E8D77E62B0}"/>
              </a:ext>
            </a:extLst>
          </p:cNvPr>
          <p:cNvSpPr>
            <a:spLocks noGrp="1"/>
          </p:cNvSpPr>
          <p:nvPr>
            <p:ph type="body" sz="quarter" idx="12"/>
          </p:nvPr>
        </p:nvSpPr>
        <p:spPr/>
        <p:txBody>
          <a:bodyPr/>
          <a:lstStyle/>
          <a:p>
            <a:r>
              <a:rPr lang="en-US" dirty="0"/>
              <a:t>Strategic Leadership: Managing the Strategy Process</a:t>
            </a:r>
          </a:p>
        </p:txBody>
      </p:sp>
      <p:sp>
        <p:nvSpPr>
          <p:cNvPr id="9" name="Text Placeholder 8">
            <a:extLst>
              <a:ext uri="{FF2B5EF4-FFF2-40B4-BE49-F238E27FC236}">
                <a16:creationId xmlns:a16="http://schemas.microsoft.com/office/drawing/2014/main" id="{78CA0C2B-A77A-1845-A8A3-FADA69DFCED9}"/>
              </a:ext>
            </a:extLst>
          </p:cNvPr>
          <p:cNvSpPr>
            <a:spLocks noGrp="1"/>
          </p:cNvSpPr>
          <p:nvPr>
            <p:ph type="body" sz="quarter" idx="13"/>
          </p:nvPr>
        </p:nvSpPr>
        <p:spPr/>
        <p:txBody>
          <a:bodyPr/>
          <a:lstStyle/>
          <a:p>
            <a:r>
              <a:rPr lang="en-US" dirty="0"/>
              <a:t>SUPPLEMENTAL LECTURE SLIDES</a:t>
            </a:r>
          </a:p>
        </p:txBody>
      </p:sp>
      <p:pic>
        <p:nvPicPr>
          <p:cNvPr id="10" name="Picture 9">
            <a:extLst>
              <a:ext uri="{FF2B5EF4-FFF2-40B4-BE49-F238E27FC236}">
                <a16:creationId xmlns:a16="http://schemas.microsoft.com/office/drawing/2014/main" id="{E87742CF-66C9-1344-AEB1-B63452860C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050"/>
            <a:ext cx="5175504" cy="6514621"/>
          </a:xfrm>
          <a:prstGeom prst="rect">
            <a:avLst/>
          </a:prstGeom>
        </p:spPr>
      </p:pic>
      <p:sp>
        <p:nvSpPr>
          <p:cNvPr id="7" name="Text Placeholder 6">
            <a:extLst>
              <a:ext uri="{FF2B5EF4-FFF2-40B4-BE49-F238E27FC236}">
                <a16:creationId xmlns:a16="http://schemas.microsoft.com/office/drawing/2014/main" id="{88204E1D-3BEC-6048-B439-A437FFDA7644}"/>
              </a:ext>
            </a:extLst>
          </p:cNvPr>
          <p:cNvSpPr>
            <a:spLocks noGrp="1"/>
          </p:cNvSpPr>
          <p:nvPr>
            <p:ph type="body" sz="quarter" idx="11"/>
          </p:nvPr>
        </p:nvSpPr>
        <p:spPr>
          <a:xfrm>
            <a:off x="5410200" y="6477000"/>
            <a:ext cx="3657600" cy="152400"/>
          </a:xfrm>
        </p:spPr>
        <p:txBody>
          <a:bodyPr/>
          <a:lstStyle/>
          <a:p>
            <a:r>
              <a:rPr lang="en-US" dirty="0"/>
              <a:t>©</a:t>
            </a:r>
            <a:r>
              <a:rPr lang="en-US" dirty="0" err="1"/>
              <a:t>ISerg</a:t>
            </a:r>
            <a:r>
              <a:rPr lang="en-US" dirty="0"/>
              <a:t>/</a:t>
            </a:r>
            <a:r>
              <a:rPr lang="en-US" dirty="0" err="1"/>
              <a:t>iStock</a:t>
            </a:r>
            <a:r>
              <a:rPr lang="en-US" dirty="0"/>
              <a:t>/Getty Images RF</a:t>
            </a:r>
          </a:p>
          <a:p>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33B25F94-9D86-4C5B-B398-4205081A860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2.2 BP </a:t>
            </a:r>
            <a:r>
              <a:rPr lang="en-US" altLang="en-US" sz="1800">
                <a:ea typeface="ヒラギノ角ゴ Pro W3" pitchFamily="122" charset="-128"/>
              </a:rPr>
              <a:t>(2 of 3)</a:t>
            </a:r>
          </a:p>
        </p:txBody>
      </p:sp>
      <p:sp>
        <p:nvSpPr>
          <p:cNvPr id="27651" name="Content Placeholder 2">
            <a:extLst>
              <a:ext uri="{FF2B5EF4-FFF2-40B4-BE49-F238E27FC236}">
                <a16:creationId xmlns:a16="http://schemas.microsoft.com/office/drawing/2014/main" id="{E91B0FAB-18B2-4A69-B210-F1FDFDE0D35F}"/>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The cleanup cost was $14 billion.</a:t>
            </a:r>
          </a:p>
          <a:p>
            <a:pPr eaLnBrk="1" hangingPunct="1"/>
            <a:r>
              <a:rPr lang="en-US" altLang="en-US">
                <a:ea typeface="ヒラギノ角ゴ Pro W3" pitchFamily="122" charset="-128"/>
              </a:rPr>
              <a:t>Tony Hayward, BP’s CEO at the time, was fired.</a:t>
            </a:r>
          </a:p>
          <a:p>
            <a:pPr eaLnBrk="1" hangingPunct="1"/>
            <a:r>
              <a:rPr lang="en-US" altLang="en-US">
                <a:ea typeface="ヒラギノ角ゴ Pro W3" pitchFamily="122" charset="-128"/>
              </a:rPr>
              <a:t>Experts said BP’s problems were systemic:</a:t>
            </a:r>
          </a:p>
          <a:p>
            <a:pPr lvl="1" eaLnBrk="1" hangingPunct="1"/>
            <a:r>
              <a:rPr lang="en-US" altLang="en-US">
                <a:cs typeface="Arial" panose="020B0604020202020204" pitchFamily="34" charset="0"/>
              </a:rPr>
              <a:t>Management repeatedly failed to put a safety culture in place.</a:t>
            </a:r>
          </a:p>
          <a:p>
            <a:pPr eaLnBrk="1" hangingPunct="1"/>
            <a:r>
              <a:rPr lang="en-US" altLang="en-US">
                <a:ea typeface="ヒラギノ角ゴ Pro W3" pitchFamily="122" charset="-128"/>
              </a:rPr>
              <a:t>BP faced thousands of claims by many small business owners. </a:t>
            </a:r>
          </a:p>
          <a:p>
            <a:pPr lvl="1" eaLnBrk="1" hangingPunct="1"/>
            <a:r>
              <a:rPr lang="en-US" altLang="en-US">
                <a:cs typeface="Arial" panose="020B0604020202020204" pitchFamily="34" charset="0"/>
              </a:rPr>
              <a:t>Mainly in the tourism and seafood industries</a:t>
            </a:r>
          </a:p>
          <a:p>
            <a:pPr lvl="1" eaLnBrk="1" hangingPunct="1"/>
            <a:r>
              <a:rPr lang="en-US" altLang="en-US">
                <a:ea typeface="ヒラギノ角ゴ Pro W3" pitchFamily="122" charset="-128"/>
              </a:rPr>
              <a:t>Small business owners became powerful BP stakeholders.</a:t>
            </a:r>
          </a:p>
          <a:p>
            <a:pPr eaLnBrk="1" hangingPunct="1"/>
            <a:r>
              <a:rPr lang="en-US" altLang="en-US">
                <a:ea typeface="ヒラギノ角ゴ Pro W3" pitchFamily="122" charset="-128"/>
              </a:rPr>
              <a:t>BP paid out over $25 billion to settle their claims.</a:t>
            </a:r>
          </a:p>
          <a:p>
            <a:pPr eaLnBrk="1" hangingPunct="1"/>
            <a:endParaRPr lang="en-US" altLang="en-US">
              <a:cs typeface="Arial" panose="020B0604020202020204" pitchFamily="34"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A6287A51-6ABB-4294-B0A5-70671230E36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2.2 BP </a:t>
            </a:r>
            <a:r>
              <a:rPr lang="en-US" altLang="en-US" sz="1800">
                <a:ea typeface="ヒラギノ角ゴ Pro W3" pitchFamily="122" charset="-128"/>
              </a:rPr>
              <a:t>(3 of 3)</a:t>
            </a:r>
          </a:p>
        </p:txBody>
      </p:sp>
      <p:sp>
        <p:nvSpPr>
          <p:cNvPr id="29699" name="Content Placeholder 2">
            <a:extLst>
              <a:ext uri="{FF2B5EF4-FFF2-40B4-BE49-F238E27FC236}">
                <a16:creationId xmlns:a16="http://schemas.microsoft.com/office/drawing/2014/main" id="{A4BD9322-899A-4940-93FF-0C58B2F4BF2E}"/>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Total cost for this incident was $60 billion.</a:t>
            </a:r>
          </a:p>
          <a:p>
            <a:pPr eaLnBrk="1" hangingPunct="1"/>
            <a:r>
              <a:rPr lang="en-US" altLang="en-US" dirty="0">
                <a:ea typeface="ヒラギノ角ゴ Pro W3" pitchFamily="122" charset="-128"/>
              </a:rPr>
              <a:t>The Environmental Protection Agency (EPA) banned BP from any new contracts with the U.S. government.</a:t>
            </a:r>
          </a:p>
          <a:p>
            <a:pPr eaLnBrk="1" hangingPunct="1"/>
            <a:r>
              <a:rPr lang="en-US" altLang="en-US" dirty="0">
                <a:ea typeface="ヒラギノ角ゴ Pro W3" pitchFamily="122" charset="-128"/>
              </a:rPr>
              <a:t>This ban puts BP at a major competitive disadvantage.</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E9F739C1-696C-4250-9A7E-0932E074B7FD}"/>
              </a:ext>
            </a:extLst>
          </p:cNvPr>
          <p:cNvSpPr>
            <a:spLocks noGrp="1"/>
          </p:cNvSpPr>
          <p:nvPr>
            <p:ph type="title"/>
          </p:nvPr>
        </p:nvSpPr>
        <p:spPr bwMode="auto">
          <a:xfrm>
            <a:off x="0" y="4343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Implications for Strategic Leaders</a:t>
            </a:r>
          </a:p>
        </p:txBody>
      </p:sp>
      <p:pic>
        <p:nvPicPr>
          <p:cNvPr id="30725" name="Picture 1">
            <a:extLst>
              <a:ext uri="{FF2B5EF4-FFF2-40B4-BE49-F238E27FC236}">
                <a16:creationId xmlns:a16="http://schemas.microsoft.com/office/drawing/2014/main" id="{2D6F51F7-8C72-4EAC-960D-98D544F64A3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65238" y="1444625"/>
            <a:ext cx="6049962"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D3E089AD-ABBD-433F-B98C-A254931E72F5}"/>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Demonstrating Strategic Leadership</a:t>
            </a:r>
          </a:p>
        </p:txBody>
      </p:sp>
      <p:sp>
        <p:nvSpPr>
          <p:cNvPr id="31747" name="Content Placeholder 2">
            <a:extLst>
              <a:ext uri="{FF2B5EF4-FFF2-40B4-BE49-F238E27FC236}">
                <a16:creationId xmlns:a16="http://schemas.microsoft.com/office/drawing/2014/main" id="{90197637-0E92-48FB-93A8-E684F49A8B4B}"/>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Use position and informal power and influence to direct the activities of others.</a:t>
            </a:r>
          </a:p>
          <a:p>
            <a:pPr eaLnBrk="1" hangingPunct="1"/>
            <a:r>
              <a:rPr lang="en-US" altLang="en-US" dirty="0">
                <a:ea typeface="ヒラギノ角ゴ Pro W3" pitchFamily="122" charset="-128"/>
              </a:rPr>
              <a:t>Put an effective strategic management process in place.</a:t>
            </a:r>
          </a:p>
          <a:p>
            <a:pPr eaLnBrk="1" hangingPunct="1"/>
            <a:r>
              <a:rPr lang="en-US" altLang="en-US" dirty="0">
                <a:ea typeface="ヒラギノ角ゴ Pro W3" pitchFamily="122" charset="-128"/>
              </a:rPr>
              <a:t>Design a process that supports strategy formulation and implementation.</a:t>
            </a:r>
          </a:p>
          <a:p>
            <a:pPr eaLnBrk="1" hangingPunct="1"/>
            <a:r>
              <a:rPr lang="en-US" altLang="en-US" dirty="0">
                <a:ea typeface="ヒラギノ角ゴ Pro W3" pitchFamily="122" charset="-128"/>
              </a:rPr>
              <a:t>Three options in their strategic toolkit: top-down strategic planning, scenario planning, and strategy as planned emergence.</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83C11460-24F0-4F78-A324-BABC407A735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Considerations for a Chosen Strategy</a:t>
            </a:r>
          </a:p>
        </p:txBody>
      </p:sp>
      <p:sp>
        <p:nvSpPr>
          <p:cNvPr id="32771" name="Content Placeholder 2">
            <a:extLst>
              <a:ext uri="{FF2B5EF4-FFF2-40B4-BE49-F238E27FC236}">
                <a16:creationId xmlns:a16="http://schemas.microsoft.com/office/drawing/2014/main" id="{622D6E9B-45C2-4EFE-A8D6-E34CCDE46019}"/>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The rate of change:</a:t>
            </a:r>
          </a:p>
          <a:p>
            <a:pPr lvl="1" eaLnBrk="1" hangingPunct="1"/>
            <a:r>
              <a:rPr lang="en-US" altLang="en-US">
                <a:ea typeface="ヒラギノ角ゴ Pro W3" pitchFamily="122" charset="-128"/>
              </a:rPr>
              <a:t>In a slow-moving and stable environment, top-down strategic planning might be the most effective. </a:t>
            </a:r>
          </a:p>
          <a:p>
            <a:pPr lvl="1" eaLnBrk="1" hangingPunct="1"/>
            <a:r>
              <a:rPr lang="en-US" altLang="en-US">
                <a:ea typeface="ヒラギノ角ゴ Pro W3" pitchFamily="122" charset="-128"/>
              </a:rPr>
              <a:t>In a fast-moving and changeable environment, strategy as planned emergence might be the most effective. </a:t>
            </a:r>
          </a:p>
          <a:p>
            <a:pPr eaLnBrk="1" hangingPunct="1"/>
            <a:r>
              <a:rPr lang="en-US" altLang="en-US">
                <a:ea typeface="ヒラギノ角ゴ Pro W3" pitchFamily="122" charset="-128"/>
              </a:rPr>
              <a:t>Firm size:</a:t>
            </a:r>
          </a:p>
          <a:p>
            <a:pPr lvl="1" eaLnBrk="1" hangingPunct="1"/>
            <a:r>
              <a:rPr lang="en-US" altLang="en-US">
                <a:ea typeface="ヒラギノ角ゴ Pro W3" pitchFamily="122" charset="-128"/>
              </a:rPr>
              <a:t>Larger firms tend to use either a top-down strategic planning process or scenario planning</a:t>
            </a:r>
          </a:p>
          <a:p>
            <a:pPr lvl="1" eaLnBrk="1" hangingPunct="1"/>
            <a:r>
              <a:rPr lang="en-US" altLang="en-US">
                <a:ea typeface="ヒラギノ角ゴ Pro W3" pitchFamily="122" charset="-128"/>
              </a:rPr>
              <a:t>Smaller firms may find it easier to implement strategy as planned emergence when feedback loops are short and the ability to respond quickly is keen.</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CCA95FCE-E5C1-4B7C-99D4-9FF52597569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Be Mindful of Your Stakeholders</a:t>
            </a:r>
          </a:p>
        </p:txBody>
      </p:sp>
      <p:sp>
        <p:nvSpPr>
          <p:cNvPr id="33795" name="Content Placeholder 2">
            <a:extLst>
              <a:ext uri="{FF2B5EF4-FFF2-40B4-BE49-F238E27FC236}">
                <a16:creationId xmlns:a16="http://schemas.microsoft.com/office/drawing/2014/main" id="{B04E80C9-315E-45B4-B20A-C9D2998D4B0A}"/>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Internal and external stakeholders have a vested claim or interest in the performance and continued survival of the firm.</a:t>
            </a:r>
          </a:p>
          <a:p>
            <a:pPr eaLnBrk="1" hangingPunct="1"/>
            <a:r>
              <a:rPr lang="en-US" altLang="en-US">
                <a:ea typeface="ヒラギノ角ゴ Pro W3" pitchFamily="122" charset="-128"/>
              </a:rPr>
              <a:t>Using a stakeholder strategy approach enables strategic leaders to manage a diverse set of stakeholders.</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C34F8F6F-0A54-4E5C-98A1-91B110DCB7D5}"/>
              </a:ext>
            </a:extLst>
          </p:cNvPr>
          <p:cNvSpPr>
            <a:spLocks noGrp="1"/>
          </p:cNvSpPr>
          <p:nvPr>
            <p:ph type="title"/>
          </p:nvPr>
        </p:nvSpPr>
        <p:spPr bwMode="auto">
          <a:xfrm>
            <a:off x="0" y="4238625"/>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Exercises</a:t>
            </a:r>
          </a:p>
        </p:txBody>
      </p:sp>
      <p:pic>
        <p:nvPicPr>
          <p:cNvPr id="34821" name="Picture 1">
            <a:extLst>
              <a:ext uri="{FF2B5EF4-FFF2-40B4-BE49-F238E27FC236}">
                <a16:creationId xmlns:a16="http://schemas.microsoft.com/office/drawing/2014/main" id="{FD681094-A1C5-4EE0-91D6-7D971B936C4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46225" y="1695450"/>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B1658FCD-1347-4097-A97D-4C802CDE88FA}"/>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My Strategy Exercise: Who Are Your Stakeholders?</a:t>
            </a:r>
          </a:p>
        </p:txBody>
      </p:sp>
      <p:sp>
        <p:nvSpPr>
          <p:cNvPr id="35843" name="Content Placeholder 2">
            <a:extLst>
              <a:ext uri="{FF2B5EF4-FFF2-40B4-BE49-F238E27FC236}">
                <a16:creationId xmlns:a16="http://schemas.microsoft.com/office/drawing/2014/main" id="{69096B52-D776-47D3-AFEB-17D2BFAE42BF}"/>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14350" indent="-514350" eaLnBrk="1" hangingPunct="1">
              <a:buFont typeface="Calibri" panose="020F0502020204030204" pitchFamily="34" charset="0"/>
              <a:buAutoNum type="arabicPeriod"/>
            </a:pPr>
            <a:r>
              <a:rPr lang="en-US" altLang="en-US">
                <a:ea typeface="ヒラギノ角ゴ Pro W3" pitchFamily="122" charset="-128"/>
              </a:rPr>
              <a:t>List your personal goals. Which stakeholders are supportive of these goals? Which are likely to try to block these goals?</a:t>
            </a:r>
          </a:p>
          <a:p>
            <a:pPr marL="514350" indent="-514350" eaLnBrk="1" hangingPunct="1">
              <a:buFont typeface="Calibri" panose="020F0502020204030204" pitchFamily="34" charset="0"/>
              <a:buAutoNum type="arabicPeriod"/>
            </a:pPr>
            <a:r>
              <a:rPr lang="en-US" altLang="en-US">
                <a:ea typeface="ヒラギノ角ゴ Pro W3" pitchFamily="122" charset="-128"/>
              </a:rPr>
              <a:t>Develop a plan to address key stakeholder concerns from each perspective. Can you find a pathway in the stakeholder analysis to build support for your key goals?</a:t>
            </a:r>
          </a:p>
          <a:p>
            <a:pPr marL="514350" indent="-514350" eaLnBrk="1" hangingPunct="1">
              <a:buFont typeface="Calibri" panose="020F0502020204030204" pitchFamily="34" charset="0"/>
              <a:buAutoNum type="arabicPeriod"/>
            </a:pPr>
            <a:r>
              <a:rPr lang="en-US" altLang="en-US">
                <a:ea typeface="ヒラギノ角ゴ Pro W3" pitchFamily="122" charset="-128"/>
              </a:rPr>
              <a:t>What would it take to implement your ideas/plans to move forward with these goals?</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E8CBCC28-75E1-45F8-895E-BBC49DE7BF6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Small Group Exercise #1</a:t>
            </a:r>
          </a:p>
        </p:txBody>
      </p:sp>
      <p:sp>
        <p:nvSpPr>
          <p:cNvPr id="37891" name="Content Placeholder 2">
            <a:extLst>
              <a:ext uri="{FF2B5EF4-FFF2-40B4-BE49-F238E27FC236}">
                <a16:creationId xmlns:a16="http://schemas.microsoft.com/office/drawing/2014/main" id="{73BE3FE5-18B1-4039-BD61-CA12B3B7FB2F}"/>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Idea emergence within an organization</a:t>
            </a:r>
          </a:p>
          <a:p>
            <a:pPr lvl="1" eaLnBrk="1" hangingPunct="1"/>
            <a:r>
              <a:rPr lang="en-US" altLang="en-US">
                <a:cs typeface="Arial" panose="020B0604020202020204" pitchFamily="34" charset="0"/>
              </a:rPr>
              <a:t>Can be difficult when originating from a lower level</a:t>
            </a:r>
          </a:p>
          <a:p>
            <a:pPr lvl="1" eaLnBrk="1" hangingPunct="1"/>
            <a:r>
              <a:rPr lang="en-US" altLang="en-US">
                <a:cs typeface="Arial" panose="020B0604020202020204" pitchFamily="34" charset="0"/>
              </a:rPr>
              <a:t>Managers can set aside a % of money to invest in new ideas</a:t>
            </a:r>
          </a:p>
          <a:p>
            <a:pPr lvl="1" eaLnBrk="1" hangingPunct="1"/>
            <a:r>
              <a:rPr lang="en-US" altLang="en-US">
                <a:cs typeface="Arial" panose="020B0604020202020204" pitchFamily="34" charset="0"/>
              </a:rPr>
              <a:t>Managers can combine funds into pool for bigger projects</a:t>
            </a:r>
          </a:p>
          <a:p>
            <a:pPr eaLnBrk="1" hangingPunct="1"/>
            <a:r>
              <a:rPr lang="en-US" altLang="en-US">
                <a:ea typeface="ヒラギノ角ゴ Pro W3" pitchFamily="122" charset="-128"/>
              </a:rPr>
              <a:t>Group task</a:t>
            </a:r>
          </a:p>
          <a:p>
            <a:pPr lvl="1" eaLnBrk="1" hangingPunct="1"/>
            <a:r>
              <a:rPr lang="en-US" altLang="en-US">
                <a:cs typeface="Arial" panose="020B0604020202020204" pitchFamily="34" charset="0"/>
              </a:rPr>
              <a:t>What problems would need to be addressed to introduce this angel-network idea into a firm? </a:t>
            </a:r>
          </a:p>
          <a:p>
            <a:pPr lvl="1" eaLnBrk="1" hangingPunct="1"/>
            <a:r>
              <a:rPr lang="en-US" altLang="en-US">
                <a:cs typeface="Arial" panose="020B0604020202020204" pitchFamily="34" charset="0"/>
              </a:rPr>
              <a:t>Discuss possible issues of widely distributing small funding level approvals across a firm.</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2834EF01-7195-40CF-9B74-E3637AED0E5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Small Group Exercise #2</a:t>
            </a:r>
          </a:p>
        </p:txBody>
      </p:sp>
      <p:sp>
        <p:nvSpPr>
          <p:cNvPr id="39939" name="Content Placeholder 2">
            <a:extLst>
              <a:ext uri="{FF2B5EF4-FFF2-40B4-BE49-F238E27FC236}">
                <a16:creationId xmlns:a16="http://schemas.microsoft.com/office/drawing/2014/main" id="{0E88F53F-3A7B-427A-9EF9-623C97165A4C}"/>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Author of The Black Swan, has argued that policy makers need to focus on building more robust organizations or systems rather than on improving predictions of events. This notion is reflected in the response to the predicted increase in powerful storms and storm surges. </a:t>
            </a:r>
          </a:p>
          <a:p>
            <a:pPr eaLnBrk="1" hangingPunct="1"/>
            <a:r>
              <a:rPr lang="en-US" altLang="en-US">
                <a:ea typeface="ヒラギノ角ゴ Pro W3" pitchFamily="122" charset="-128"/>
              </a:rPr>
              <a:t>Research options and plans to </a:t>
            </a:r>
          </a:p>
          <a:p>
            <a:pPr lvl="1" eaLnBrk="1" hangingPunct="1"/>
            <a:r>
              <a:rPr lang="en-US" altLang="en-US">
                <a:ea typeface="ヒラギノ角ゴ Pro W3" pitchFamily="122" charset="-128"/>
              </a:rPr>
              <a:t>(1) build more sustainable communities that would help areas cope with superstorms, or droughts, and 	</a:t>
            </a:r>
          </a:p>
          <a:p>
            <a:pPr lvl="1" eaLnBrk="1" hangingPunct="1"/>
            <a:r>
              <a:rPr lang="en-US" altLang="en-US">
                <a:ea typeface="ヒラギノ角ゴ Pro W3" pitchFamily="122" charset="-128"/>
              </a:rPr>
              <a:t>(2) organize responses to black swan events more effectively. Brainstorm additional recommendations that you might make to policy makers.</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C16144F-89D4-4968-9C01-249D637616AE}"/>
              </a:ext>
            </a:extLst>
          </p:cNvPr>
          <p:cNvSpPr>
            <a:spLocks noGrp="1"/>
          </p:cNvSpPr>
          <p:nvPr>
            <p:ph type="title"/>
          </p:nvPr>
        </p:nvSpPr>
        <p:spPr bwMode="auto">
          <a:xfrm>
            <a:off x="0" y="4343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Chapter Case: Facebook</a:t>
            </a:r>
          </a:p>
        </p:txBody>
      </p:sp>
      <p:pic>
        <p:nvPicPr>
          <p:cNvPr id="16389" name="Picture 1">
            <a:extLst>
              <a:ext uri="{FF2B5EF4-FFF2-40B4-BE49-F238E27FC236}">
                <a16:creationId xmlns:a16="http://schemas.microsoft.com/office/drawing/2014/main" id="{F1EA1DAF-FF69-4DD1-9ED0-7AAE3EE2484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46225" y="1444625"/>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5FFBE18D-9157-4EB2-AED4-C54D343E6CD0}"/>
              </a:ext>
            </a:extLst>
          </p:cNvPr>
          <p:cNvSpPr>
            <a:spLocks noGrp="1"/>
          </p:cNvSpPr>
          <p:nvPr>
            <p:ph type="title"/>
          </p:nvPr>
        </p:nvSpPr>
        <p:spPr bwMode="auto">
          <a:xfrm>
            <a:off x="0" y="411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Chapter Summary</a:t>
            </a:r>
          </a:p>
        </p:txBody>
      </p:sp>
      <p:pic>
        <p:nvPicPr>
          <p:cNvPr id="40965" name="Picture 1">
            <a:extLst>
              <a:ext uri="{FF2B5EF4-FFF2-40B4-BE49-F238E27FC236}">
                <a16:creationId xmlns:a16="http://schemas.microsoft.com/office/drawing/2014/main" id="{97B61AF7-BFEF-4A90-A091-97EC9DAA1D3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46225" y="1535113"/>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945ED791-B162-438B-8C47-5E1C3E068E0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Take Away Concepts </a:t>
            </a:r>
            <a:r>
              <a:rPr lang="en-US" altLang="en-US" sz="1800">
                <a:cs typeface="Arial" panose="020B0604020202020204" pitchFamily="34" charset="0"/>
              </a:rPr>
              <a:t>(1 of 6)</a:t>
            </a:r>
          </a:p>
        </p:txBody>
      </p:sp>
      <p:sp>
        <p:nvSpPr>
          <p:cNvPr id="47107" name="Content Placeholder 2">
            <a:extLst>
              <a:ext uri="{FF2B5EF4-FFF2-40B4-BE49-F238E27FC236}">
                <a16:creationId xmlns:a16="http://schemas.microsoft.com/office/drawing/2014/main" id="{814F59FD-E8EA-410D-A99F-2C5776E0907C}"/>
              </a:ext>
            </a:extLst>
          </p:cNvPr>
          <p:cNvSpPr>
            <a:spLocks noGrp="1"/>
          </p:cNvSpPr>
          <p:nvPr>
            <p:ph idx="1"/>
          </p:nvPr>
        </p:nvSpPr>
        <p:spPr bwMode="auto">
          <a:xfrm>
            <a:off x="457200" y="1316038"/>
            <a:ext cx="8229600" cy="523716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defRPr/>
            </a:pPr>
            <a:r>
              <a:rPr lang="en-US" altLang="en-US" sz="2000" b="1" dirty="0">
                <a:ea typeface="ヒラギノ角ゴ Pro W3" pitchFamily="122" charset="-128"/>
              </a:rPr>
              <a:t>LO 2-1	Explain the role of strategic leaders and what they do.</a:t>
            </a:r>
          </a:p>
          <a:p>
            <a:pPr marL="173038" indent="-173038" eaLnBrk="1" fontAlgn="auto" hangingPunct="1">
              <a:buFont typeface="Arial" charset="0"/>
              <a:buChar char="•"/>
              <a:defRPr/>
            </a:pPr>
            <a:r>
              <a:rPr lang="en-US" altLang="en-US" sz="1800" dirty="0">
                <a:latin typeface="Arial" charset="0"/>
                <a:ea typeface="Arial" charset="0"/>
                <a:cs typeface="Arial" charset="0"/>
              </a:rPr>
              <a:t>Executives whose vision and decisions enable their organizations to achieve competitive advantage demonstrate strategic leadership.</a:t>
            </a:r>
          </a:p>
          <a:p>
            <a:pPr marL="173038" indent="-173038" eaLnBrk="1" fontAlgn="auto" hangingPunct="1">
              <a:buFont typeface="Arial" charset="0"/>
              <a:buChar char="•"/>
              <a:defRPr/>
            </a:pPr>
            <a:r>
              <a:rPr lang="en-US" altLang="en-US" sz="1800" dirty="0">
                <a:latin typeface="Arial" charset="0"/>
                <a:ea typeface="Arial" charset="0"/>
                <a:cs typeface="Arial" charset="0"/>
              </a:rPr>
              <a:t>Strategic leaders use formal and informal power to influence the behavior of other organizational members to do things, including things they would not do otherwise. </a:t>
            </a:r>
          </a:p>
          <a:p>
            <a:pPr marL="173038" indent="-173038" eaLnBrk="1" fontAlgn="auto" hangingPunct="1">
              <a:buFont typeface="Arial" charset="0"/>
              <a:buChar char="•"/>
              <a:defRPr/>
            </a:pPr>
            <a:r>
              <a:rPr lang="en-US" altLang="en-US" sz="1800" dirty="0">
                <a:latin typeface="Arial" charset="0"/>
                <a:ea typeface="Arial" charset="0"/>
                <a:cs typeface="Arial" charset="0"/>
              </a:rPr>
              <a:t>Strategic leaders can have a strong (positive or negative) performance impact on the organizations they lead.</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CBB360C5-BBDF-470D-9A8E-A5709012A47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Take Away Concepts </a:t>
            </a:r>
            <a:r>
              <a:rPr lang="en-US" altLang="en-US" sz="1800">
                <a:cs typeface="Arial" panose="020B0604020202020204" pitchFamily="34" charset="0"/>
              </a:rPr>
              <a:t>(2 of 6)</a:t>
            </a:r>
          </a:p>
        </p:txBody>
      </p:sp>
      <p:sp>
        <p:nvSpPr>
          <p:cNvPr id="3" name="Content Placeholder 2">
            <a:extLst>
              <a:ext uri="{FF2B5EF4-FFF2-40B4-BE49-F238E27FC236}">
                <a16:creationId xmlns:a16="http://schemas.microsoft.com/office/drawing/2014/main" id="{4BA1913B-49E3-4A53-A951-EF73DEB31A82}"/>
              </a:ext>
            </a:extLst>
          </p:cNvPr>
          <p:cNvSpPr>
            <a:spLocks noGrp="1"/>
          </p:cNvSpPr>
          <p:nvPr>
            <p:ph idx="1"/>
          </p:nvPr>
        </p:nvSpPr>
        <p:spPr>
          <a:xfrm>
            <a:off x="457200" y="1316038"/>
            <a:ext cx="8229600" cy="5237162"/>
          </a:xfrm>
        </p:spPr>
        <p:txBody>
          <a:bodyPr/>
          <a:lstStyle/>
          <a:p>
            <a:pPr marL="0" indent="0" algn="ctr" eaLnBrk="1" fontAlgn="auto" hangingPunct="1">
              <a:buFont typeface="Arial" charset="0"/>
              <a:buNone/>
              <a:defRPr/>
            </a:pPr>
            <a:r>
              <a:rPr lang="en-US" sz="2000" b="1" dirty="0">
                <a:ea typeface="Arial" charset="0"/>
              </a:rPr>
              <a:t>LO 2-2	Outline how you can become a strategic leader.</a:t>
            </a:r>
          </a:p>
          <a:p>
            <a:pPr marL="228600" indent="-228600" eaLnBrk="1" fontAlgn="auto" hangingPunct="1">
              <a:buFont typeface="Arial" charset="0"/>
              <a:buChar char="•"/>
              <a:defRPr/>
            </a:pPr>
            <a:r>
              <a:rPr lang="en-US" altLang="en-US" sz="1800" dirty="0">
                <a:latin typeface="Arial" charset="0"/>
                <a:ea typeface="Arial" charset="0"/>
                <a:cs typeface="Arial" charset="0"/>
              </a:rPr>
              <a:t>To become an effective strategic leader, you need to develop skills to move sequentially through five different leadership levels: highly capable individual, contributing team member, competent manager, effective leader, and executive.</a:t>
            </a:r>
          </a:p>
          <a:p>
            <a:pPr marL="228600" indent="-228600" eaLnBrk="1" fontAlgn="auto" hangingPunct="1">
              <a:buFont typeface="Arial" charset="0"/>
              <a:buChar char="•"/>
              <a:defRPr/>
            </a:pPr>
            <a:r>
              <a:rPr lang="en-US" altLang="en-US" sz="1800" dirty="0">
                <a:latin typeface="Arial" charset="0"/>
                <a:ea typeface="Arial" charset="0"/>
                <a:cs typeface="Arial" charset="0"/>
              </a:rPr>
              <a:t>The Level-5 strategic leadership pyramid applies to both distinct corporate positions and personal growth.</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3B3D9895-45C7-477B-89DD-9BF0B2FDF00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Take Away Concepts </a:t>
            </a:r>
            <a:r>
              <a:rPr lang="en-US" altLang="en-US" sz="1800">
                <a:cs typeface="Arial" panose="020B0604020202020204" pitchFamily="34" charset="0"/>
              </a:rPr>
              <a:t>(3 of 6)</a:t>
            </a:r>
          </a:p>
        </p:txBody>
      </p:sp>
      <p:sp>
        <p:nvSpPr>
          <p:cNvPr id="3" name="Content Placeholder 2">
            <a:extLst>
              <a:ext uri="{FF2B5EF4-FFF2-40B4-BE49-F238E27FC236}">
                <a16:creationId xmlns:a16="http://schemas.microsoft.com/office/drawing/2014/main" id="{90F56408-F1D8-4C8D-A2DE-D69362D1876A}"/>
              </a:ext>
            </a:extLst>
          </p:cNvPr>
          <p:cNvSpPr>
            <a:spLocks noGrp="1"/>
          </p:cNvSpPr>
          <p:nvPr>
            <p:ph idx="1"/>
          </p:nvPr>
        </p:nvSpPr>
        <p:spPr>
          <a:xfrm>
            <a:off x="457200" y="1316038"/>
            <a:ext cx="8229600" cy="5237162"/>
          </a:xfrm>
        </p:spPr>
        <p:txBody>
          <a:bodyPr/>
          <a:lstStyle/>
          <a:p>
            <a:pPr marL="0" indent="0" algn="ctr" eaLnBrk="1" fontAlgn="auto" hangingPunct="1">
              <a:buFont typeface="Arial" charset="0"/>
              <a:buNone/>
              <a:defRPr/>
            </a:pPr>
            <a:r>
              <a:rPr lang="en-US" sz="2000" b="1" dirty="0">
                <a:ea typeface="Arial" charset="0"/>
              </a:rPr>
              <a:t>LO 2-3	Describe the roles of corporate, business, and functional managers in strategy formulation and implementation.</a:t>
            </a:r>
          </a:p>
          <a:p>
            <a:pPr marL="228600" indent="-228600" eaLnBrk="1" fontAlgn="auto" hangingPunct="1">
              <a:buFont typeface="Arial" charset="0"/>
              <a:buChar char="•"/>
              <a:defRPr/>
            </a:pPr>
            <a:r>
              <a:rPr lang="en-US" altLang="en-US" sz="2000" dirty="0">
                <a:latin typeface="Arial" charset="0"/>
                <a:ea typeface="Arial" charset="0"/>
                <a:cs typeface="Arial" charset="0"/>
              </a:rPr>
              <a:t>Corporate executives must provide answers to the question of where to compete, whether in industries, markets, or geographies, and how to create synergies among different business units. </a:t>
            </a:r>
          </a:p>
          <a:p>
            <a:pPr marL="228600" indent="-228600" eaLnBrk="1" fontAlgn="auto" hangingPunct="1">
              <a:buFont typeface="Arial" charset="0"/>
              <a:buChar char="•"/>
              <a:defRPr/>
            </a:pPr>
            <a:r>
              <a:rPr lang="en-US" altLang="en-US" sz="2000" dirty="0">
                <a:latin typeface="Arial" charset="0"/>
                <a:ea typeface="Arial" charset="0"/>
                <a:cs typeface="Arial" charset="0"/>
              </a:rPr>
              <a:t>General managers in strategic business units must answer the strategic question of how to compete in order to achieve superior performance. They must manage and align the firm’s different functional areas for competitive advantage. </a:t>
            </a:r>
          </a:p>
          <a:p>
            <a:pPr marL="228600" indent="-228600" eaLnBrk="1" fontAlgn="auto" hangingPunct="1">
              <a:buFont typeface="Arial" charset="0"/>
              <a:buChar char="•"/>
              <a:defRPr/>
            </a:pPr>
            <a:r>
              <a:rPr lang="en-US" altLang="en-US" sz="2000" dirty="0">
                <a:latin typeface="Arial" charset="0"/>
                <a:ea typeface="Arial" charset="0"/>
                <a:cs typeface="Arial" charset="0"/>
              </a:rPr>
              <a:t>Functional managers are responsible for implementing business strategy within a single functional area.</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B7400C31-5598-43AA-A189-4BCD7529B60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Take Away Concepts </a:t>
            </a:r>
            <a:r>
              <a:rPr lang="en-US" altLang="en-US" sz="1800">
                <a:cs typeface="Arial" panose="020B0604020202020204" pitchFamily="34" charset="0"/>
              </a:rPr>
              <a:t>(4 of 6)</a:t>
            </a:r>
          </a:p>
        </p:txBody>
      </p:sp>
      <p:sp>
        <p:nvSpPr>
          <p:cNvPr id="3" name="Content Placeholder 2">
            <a:extLst>
              <a:ext uri="{FF2B5EF4-FFF2-40B4-BE49-F238E27FC236}">
                <a16:creationId xmlns:a16="http://schemas.microsoft.com/office/drawing/2014/main" id="{A40CCFDA-69A3-497A-B1C5-0FF4018F6B53}"/>
              </a:ext>
            </a:extLst>
          </p:cNvPr>
          <p:cNvSpPr>
            <a:spLocks noGrp="1"/>
          </p:cNvSpPr>
          <p:nvPr>
            <p:ph idx="1"/>
          </p:nvPr>
        </p:nvSpPr>
        <p:spPr>
          <a:xfrm>
            <a:off x="457200" y="1316038"/>
            <a:ext cx="8229600" cy="5237162"/>
          </a:xfrm>
        </p:spPr>
        <p:txBody>
          <a:bodyPr/>
          <a:lstStyle/>
          <a:p>
            <a:pPr marL="0" indent="0" algn="ctr" eaLnBrk="1" fontAlgn="auto" hangingPunct="1">
              <a:buFont typeface="Arial" charset="0"/>
              <a:buNone/>
              <a:defRPr/>
            </a:pPr>
            <a:r>
              <a:rPr lang="en-US" sz="2000" b="1" dirty="0">
                <a:latin typeface="Arial" charset="0"/>
                <a:cs typeface="Arial" charset="0"/>
              </a:rPr>
              <a:t>LO 2-4	Evaluate top-down strategic planning, scenario planning, and strategy as planned emergence.</a:t>
            </a:r>
          </a:p>
          <a:p>
            <a:pPr marL="228600" indent="-228600" eaLnBrk="1" fontAlgn="auto" hangingPunct="1">
              <a:buFont typeface="Arial" charset="0"/>
              <a:buChar char="•"/>
              <a:defRPr/>
            </a:pPr>
            <a:r>
              <a:rPr lang="en-US" sz="2000" dirty="0">
                <a:latin typeface="Arial" charset="0"/>
                <a:cs typeface="Arial" charset="0"/>
              </a:rPr>
              <a:t>Top-down strategic planning is a sequential, linear process that works reasonably well when the environment does not change much. </a:t>
            </a:r>
          </a:p>
          <a:p>
            <a:pPr marL="228600" indent="-228600" eaLnBrk="1" fontAlgn="auto" hangingPunct="1">
              <a:buFont typeface="Arial" charset="0"/>
              <a:buChar char="•"/>
              <a:defRPr/>
            </a:pPr>
            <a:r>
              <a:rPr lang="en-US" sz="2000" dirty="0">
                <a:latin typeface="Arial" charset="0"/>
                <a:cs typeface="Arial" charset="0"/>
              </a:rPr>
              <a:t>In scenario planning, managers envision what-if scenarios and prepare contingency plans that can be called upon when necessary. </a:t>
            </a:r>
          </a:p>
          <a:p>
            <a:pPr marL="228600" indent="-228600" eaLnBrk="1" fontAlgn="auto" hangingPunct="1">
              <a:buFont typeface="Arial" charset="0"/>
              <a:buChar char="•"/>
              <a:defRPr/>
            </a:pPr>
            <a:r>
              <a:rPr lang="en-US" sz="2000" dirty="0">
                <a:latin typeface="Arial" charset="0"/>
                <a:cs typeface="Arial" charset="0"/>
              </a:rPr>
              <a:t>Strategic initiatives can be the result of top-down planning or can emerge through a bottom-up process from deep within the organization. They have the potential to shape a firm’s strategy. </a:t>
            </a:r>
          </a:p>
          <a:p>
            <a:pPr marL="228600" indent="-228600" eaLnBrk="1" fontAlgn="auto" hangingPunct="1">
              <a:buFont typeface="Arial" charset="0"/>
              <a:buChar char="•"/>
              <a:defRPr/>
            </a:pPr>
            <a:r>
              <a:rPr lang="en-US" sz="2000" dirty="0">
                <a:latin typeface="Arial" charset="0"/>
                <a:cs typeface="Arial" charset="0"/>
              </a:rPr>
              <a:t>A firm’s realized strategy is generally a combination of its top-down intended strategy and bottom-up emergent strategy, resulting in planned emergence.</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a:extLst>
              <a:ext uri="{FF2B5EF4-FFF2-40B4-BE49-F238E27FC236}">
                <a16:creationId xmlns:a16="http://schemas.microsoft.com/office/drawing/2014/main" id="{C6AEA405-CB88-45AF-950B-EB93563FE8B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Take Away Concepts </a:t>
            </a:r>
            <a:r>
              <a:rPr lang="en-US" altLang="en-US" sz="1800">
                <a:cs typeface="Arial" panose="020B0604020202020204" pitchFamily="34" charset="0"/>
              </a:rPr>
              <a:t>(5 of 6)</a:t>
            </a:r>
          </a:p>
        </p:txBody>
      </p:sp>
      <p:sp>
        <p:nvSpPr>
          <p:cNvPr id="46083" name="Content Placeholder 2">
            <a:extLst>
              <a:ext uri="{FF2B5EF4-FFF2-40B4-BE49-F238E27FC236}">
                <a16:creationId xmlns:a16="http://schemas.microsoft.com/office/drawing/2014/main" id="{CD3B6086-D539-400A-AD67-72B67C9B864C}"/>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2-5	Assess the relationship between stakeholder strategy and sustainable competitive advantage.</a:t>
            </a:r>
            <a:endParaRPr lang="en-US" altLang="en-US" sz="800" b="1" dirty="0">
              <a:ea typeface="ヒラギノ角ゴ Pro W3" pitchFamily="122" charset="-128"/>
            </a:endParaRPr>
          </a:p>
          <a:p>
            <a:pPr marL="285750" indent="-285750" eaLnBrk="1" hangingPunct="1">
              <a:buFont typeface="Arial" panose="020B0604020202020204" pitchFamily="34" charset="0"/>
              <a:buChar char="•"/>
            </a:pPr>
            <a:r>
              <a:rPr lang="en-US" altLang="en-US" sz="1800" dirty="0">
                <a:latin typeface="Arial" panose="020B0604020202020204" pitchFamily="34" charset="0"/>
                <a:cs typeface="Arial" panose="020B0604020202020204" pitchFamily="34" charset="0"/>
              </a:rPr>
              <a:t>Stakeholders are individuals or groups that have a claim or interest in the performance and continued survival of the firm. They make specific contributions for which they expect rewards in return. </a:t>
            </a:r>
          </a:p>
          <a:p>
            <a:pPr marL="285750" indent="-285750" eaLnBrk="1" hangingPunct="1">
              <a:buFont typeface="Arial" panose="020B0604020202020204" pitchFamily="34" charset="0"/>
              <a:buChar char="•"/>
            </a:pPr>
            <a:r>
              <a:rPr lang="en-US" altLang="en-US" sz="1800" dirty="0">
                <a:latin typeface="Arial" panose="020B0604020202020204" pitchFamily="34" charset="0"/>
                <a:cs typeface="Arial" panose="020B0604020202020204" pitchFamily="34" charset="0"/>
              </a:rPr>
              <a:t>Internal stakeholders include stockholders, employees (for instance, executives, managers, and workers), and board members. </a:t>
            </a:r>
          </a:p>
          <a:p>
            <a:pPr marL="285750" indent="-285750" eaLnBrk="1" hangingPunct="1">
              <a:buFont typeface="Arial" panose="020B0604020202020204" pitchFamily="34" charset="0"/>
              <a:buChar char="•"/>
            </a:pPr>
            <a:r>
              <a:rPr lang="en-US" altLang="en-US" sz="1800" dirty="0">
                <a:latin typeface="Arial" panose="020B0604020202020204" pitchFamily="34" charset="0"/>
                <a:cs typeface="Arial" panose="020B0604020202020204" pitchFamily="34" charset="0"/>
              </a:rPr>
              <a:t>External stakeholders include customers, suppliers, alliance partners, creditors, unions, communities, governments at various levels, and the media. </a:t>
            </a:r>
          </a:p>
          <a:p>
            <a:pPr marL="285750" indent="-285750" eaLnBrk="1" hangingPunct="1">
              <a:buFont typeface="Arial" panose="020B0604020202020204" pitchFamily="34" charset="0"/>
              <a:buChar char="•"/>
            </a:pPr>
            <a:r>
              <a:rPr lang="en-US" altLang="en-US" sz="1800" dirty="0">
                <a:latin typeface="Arial" panose="020B0604020202020204" pitchFamily="34" charset="0"/>
                <a:cs typeface="Arial" panose="020B0604020202020204" pitchFamily="34" charset="0"/>
              </a:rPr>
              <a:t>Several recent black swan events eroded the public’s trust in business as an institution and in free market capitalism as an economic system. </a:t>
            </a:r>
          </a:p>
          <a:p>
            <a:pPr marL="285750" indent="-285750" eaLnBrk="1" hangingPunct="1">
              <a:buFont typeface="Arial" panose="020B0604020202020204" pitchFamily="34" charset="0"/>
              <a:buChar char="•"/>
            </a:pPr>
            <a:r>
              <a:rPr lang="en-US" altLang="en-US" sz="1800" dirty="0">
                <a:latin typeface="Arial" panose="020B0604020202020204" pitchFamily="34" charset="0"/>
                <a:cs typeface="Arial" panose="020B0604020202020204" pitchFamily="34" charset="0"/>
              </a:rPr>
              <a:t>The effective management of stakeholders is necessary to ensure the continued survival of the firm and to sustain any competitive advantage. This is achieved through stakeholder strategy.</a:t>
            </a:r>
            <a:endParaRPr lang="en-US" altLang="en-US" sz="2000" dirty="0">
              <a:latin typeface="Arial" panose="020B0604020202020204" pitchFamily="34" charset="0"/>
              <a:cs typeface="Arial" panose="020B0604020202020204" pitchFamily="34"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0D72D26E-3A24-4E07-BA0C-E29789F7F7F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Take Away Concepts </a:t>
            </a:r>
            <a:r>
              <a:rPr lang="en-US" altLang="en-US" sz="1800">
                <a:cs typeface="Arial" panose="020B0604020202020204" pitchFamily="34" charset="0"/>
              </a:rPr>
              <a:t>(6 of 6)</a:t>
            </a:r>
          </a:p>
        </p:txBody>
      </p:sp>
      <p:sp>
        <p:nvSpPr>
          <p:cNvPr id="52227" name="Content Placeholder 2">
            <a:extLst>
              <a:ext uri="{FF2B5EF4-FFF2-40B4-BE49-F238E27FC236}">
                <a16:creationId xmlns:a16="http://schemas.microsoft.com/office/drawing/2014/main" id="{5D80E8FC-CD9C-4424-A69C-A18B86A6E478}"/>
              </a:ext>
            </a:extLst>
          </p:cNvPr>
          <p:cNvSpPr>
            <a:spLocks noGrp="1"/>
          </p:cNvSpPr>
          <p:nvPr>
            <p:ph idx="1"/>
          </p:nvPr>
        </p:nvSpPr>
        <p:spPr bwMode="auto">
          <a:xfrm>
            <a:off x="457200" y="1316038"/>
            <a:ext cx="8229600" cy="523716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defRPr/>
            </a:pPr>
            <a:r>
              <a:rPr lang="en-US" altLang="en-US" sz="2000" b="1" dirty="0">
                <a:ea typeface="ヒラギノ角ゴ Pro W3" pitchFamily="122" charset="-128"/>
              </a:rPr>
              <a:t>LO 2-6	Conduct a stakeholder impact analysis.</a:t>
            </a:r>
            <a:endParaRPr lang="en-US" altLang="en-US" sz="800" b="1" dirty="0">
              <a:ea typeface="ヒラギノ角ゴ Pro W3" pitchFamily="122" charset="-128"/>
            </a:endParaRPr>
          </a:p>
          <a:p>
            <a:pPr marL="228600" indent="-228600" eaLnBrk="1" fontAlgn="auto" hangingPunct="1">
              <a:buFont typeface="Arial" charset="0"/>
              <a:buChar char="•"/>
              <a:defRPr/>
            </a:pPr>
            <a:r>
              <a:rPr lang="en-US" altLang="en-US" sz="1800" dirty="0">
                <a:latin typeface="Arial" charset="0"/>
                <a:cs typeface="Arial" charset="0"/>
              </a:rPr>
              <a:t>Stakeholder impact analysis considers the needs of different stakeholders, which enables the firm to perform optimally and to live up to the expectations of good citizenship. </a:t>
            </a:r>
          </a:p>
          <a:p>
            <a:pPr marL="228600" indent="-228600" eaLnBrk="1" fontAlgn="auto" hangingPunct="1">
              <a:buFont typeface="Arial" charset="0"/>
              <a:buChar char="•"/>
              <a:defRPr/>
            </a:pPr>
            <a:r>
              <a:rPr lang="en-US" altLang="en-US" sz="1800" dirty="0">
                <a:latin typeface="Arial" charset="0"/>
                <a:cs typeface="Arial" charset="0"/>
              </a:rPr>
              <a:t>In a stakeholder impact analysis, managers pay particular attention to three important stakeholder attributes: power, legitimacy, and urgency. </a:t>
            </a:r>
          </a:p>
          <a:p>
            <a:pPr marL="228600" indent="-228600" eaLnBrk="1" fontAlgn="auto" hangingPunct="1">
              <a:buFont typeface="Arial" charset="0"/>
              <a:buChar char="•"/>
              <a:defRPr/>
            </a:pPr>
            <a:r>
              <a:rPr lang="en-US" altLang="en-US" sz="1800" dirty="0">
                <a:latin typeface="Arial" charset="0"/>
                <a:cs typeface="Arial" charset="0"/>
              </a:rPr>
              <a:t>Stakeholder impact analysis is a five-step process that answers the following questions for the firm: </a:t>
            </a:r>
          </a:p>
          <a:p>
            <a:pPr marL="628650" lvl="1" indent="-228600" eaLnBrk="1" fontAlgn="auto" hangingPunct="1">
              <a:buFont typeface="Arial" charset="0"/>
              <a:buChar char="•"/>
              <a:defRPr/>
            </a:pPr>
            <a:r>
              <a:rPr lang="en-US" altLang="en-US" sz="1400" dirty="0">
                <a:latin typeface="Arial" charset="0"/>
                <a:cs typeface="Arial" charset="0"/>
              </a:rPr>
              <a:t>Who are our stakeholders? </a:t>
            </a:r>
          </a:p>
          <a:p>
            <a:pPr marL="628650" lvl="1" indent="-228600" eaLnBrk="1" fontAlgn="auto" hangingPunct="1">
              <a:buFont typeface="Arial" charset="0"/>
              <a:buChar char="•"/>
              <a:defRPr/>
            </a:pPr>
            <a:r>
              <a:rPr lang="en-US" altLang="en-US" sz="1400" dirty="0">
                <a:latin typeface="Arial" charset="0"/>
                <a:cs typeface="Arial" charset="0"/>
              </a:rPr>
              <a:t>What are our stakeholders’ interests and claims? </a:t>
            </a:r>
          </a:p>
          <a:p>
            <a:pPr marL="628650" lvl="1" indent="-228600" eaLnBrk="1" fontAlgn="auto" hangingPunct="1">
              <a:buFont typeface="Arial" charset="0"/>
              <a:buChar char="•"/>
              <a:defRPr/>
            </a:pPr>
            <a:r>
              <a:rPr lang="en-US" altLang="en-US" sz="1400" dirty="0">
                <a:latin typeface="Arial" charset="0"/>
                <a:cs typeface="Arial" charset="0"/>
              </a:rPr>
              <a:t>What opportunities and threats do our stakeholders present? </a:t>
            </a:r>
          </a:p>
          <a:p>
            <a:pPr marL="628650" lvl="1" indent="-228600" eaLnBrk="1" fontAlgn="auto" hangingPunct="1">
              <a:buFont typeface="Arial" charset="0"/>
              <a:buChar char="•"/>
              <a:defRPr/>
            </a:pPr>
            <a:r>
              <a:rPr lang="en-US" altLang="en-US" sz="1400" dirty="0">
                <a:latin typeface="Arial" charset="0"/>
                <a:cs typeface="Arial" charset="0"/>
              </a:rPr>
              <a:t>What economic, legal, ethical, and philanthropic responsibilities do we have to our stakeholders? </a:t>
            </a:r>
          </a:p>
          <a:p>
            <a:pPr marL="628650" lvl="1" indent="-228600" eaLnBrk="1" fontAlgn="auto" hangingPunct="1">
              <a:buFont typeface="Arial" charset="0"/>
              <a:buChar char="•"/>
              <a:defRPr/>
            </a:pPr>
            <a:r>
              <a:rPr lang="en-US" altLang="en-US" sz="1400" dirty="0">
                <a:latin typeface="Arial" charset="0"/>
                <a:cs typeface="Arial" charset="0"/>
              </a:rPr>
              <a:t>What should we do to effectively address the stakeholder concerns?</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8F3B0F3E-250F-49B6-A1FD-5B46B28CB1B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latin typeface="Arial" panose="020B0604020202020204" pitchFamily="34" charset="0"/>
                <a:cs typeface="Arial" panose="020B0604020202020204" pitchFamily="34" charset="0"/>
              </a:rPr>
              <a:t>Key Terms</a:t>
            </a:r>
            <a:endParaRPr lang="en-US" altLang="en-US" sz="2400">
              <a:latin typeface="Arial" panose="020B0604020202020204" pitchFamily="34" charset="0"/>
              <a:cs typeface="Arial" panose="020B0604020202020204" pitchFamily="34" charset="0"/>
            </a:endParaRPr>
          </a:p>
        </p:txBody>
      </p:sp>
      <p:sp>
        <p:nvSpPr>
          <p:cNvPr id="48134" name="Content Placeholder 2">
            <a:extLst>
              <a:ext uri="{FF2B5EF4-FFF2-40B4-BE49-F238E27FC236}">
                <a16:creationId xmlns:a16="http://schemas.microsoft.com/office/drawing/2014/main" id="{BEB8BA1E-CE35-4F48-A695-FBA646C173D0}"/>
              </a:ext>
            </a:extLst>
          </p:cNvPr>
          <p:cNvSpPr>
            <a:spLocks noGrp="1"/>
          </p:cNvSpPr>
          <p:nvPr>
            <p:ph sz="half" idx="1"/>
          </p:nvPr>
        </p:nvSpPr>
        <p:spPr bwMode="auto">
          <a:xfrm>
            <a:off x="457200" y="1295400"/>
            <a:ext cx="4038600" cy="5616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eaLnBrk="1" hangingPunct="1">
              <a:buFont typeface="Arial" panose="020B0604020202020204" pitchFamily="34" charset="0"/>
              <a:buChar char="•"/>
            </a:pPr>
            <a:r>
              <a:rPr lang="en-US" altLang="en-US" sz="2000" dirty="0">
                <a:ea typeface="ヒラギノ角ゴ Pro W3" pitchFamily="122" charset="-128"/>
              </a:rPr>
              <a:t>Autonomous actions </a:t>
            </a:r>
          </a:p>
          <a:p>
            <a:pPr marL="342900" indent="-342900" eaLnBrk="1" hangingPunct="1">
              <a:buFont typeface="Arial" panose="020B0604020202020204" pitchFamily="34" charset="0"/>
              <a:buChar char="•"/>
            </a:pPr>
            <a:r>
              <a:rPr lang="en-US" altLang="en-US" sz="2000" dirty="0">
                <a:ea typeface="ヒラギノ角ゴ Pro W3" pitchFamily="122" charset="-128"/>
              </a:rPr>
              <a:t>Black Swan Events</a:t>
            </a:r>
          </a:p>
          <a:p>
            <a:pPr marL="342900" indent="-342900" eaLnBrk="1" hangingPunct="1">
              <a:buFont typeface="Arial" panose="020B0604020202020204" pitchFamily="34" charset="0"/>
              <a:buChar char="•"/>
            </a:pPr>
            <a:r>
              <a:rPr lang="en-US" altLang="en-US" sz="2000" dirty="0">
                <a:ea typeface="ヒラギノ角ゴ Pro W3" pitchFamily="122" charset="-128"/>
              </a:rPr>
              <a:t>Dominant strategic plan </a:t>
            </a:r>
          </a:p>
          <a:p>
            <a:pPr marL="342900" indent="-342900" eaLnBrk="1" hangingPunct="1">
              <a:buFont typeface="Arial" panose="020B0604020202020204" pitchFamily="34" charset="0"/>
              <a:buChar char="•"/>
            </a:pPr>
            <a:r>
              <a:rPr lang="en-US" altLang="en-US" sz="2000" dirty="0">
                <a:ea typeface="ヒラギノ角ゴ Pro W3" pitchFamily="122" charset="-128"/>
              </a:rPr>
              <a:t>Emergent strategy </a:t>
            </a:r>
          </a:p>
          <a:p>
            <a:pPr marL="342900" indent="-342900" eaLnBrk="1" hangingPunct="1">
              <a:buFont typeface="Arial" panose="020B0604020202020204" pitchFamily="34" charset="0"/>
              <a:buChar char="•"/>
            </a:pPr>
            <a:r>
              <a:rPr lang="en-US" altLang="en-US" sz="2000" dirty="0">
                <a:ea typeface="ヒラギノ角ゴ Pro W3" pitchFamily="122" charset="-128"/>
              </a:rPr>
              <a:t>Illusion of control </a:t>
            </a:r>
          </a:p>
          <a:p>
            <a:pPr marL="342900" indent="-342900" eaLnBrk="1" hangingPunct="1">
              <a:buFont typeface="Arial" panose="020B0604020202020204" pitchFamily="34" charset="0"/>
              <a:buChar char="•"/>
            </a:pPr>
            <a:r>
              <a:rPr lang="en-US" altLang="en-US" sz="2000" dirty="0">
                <a:ea typeface="ヒラギノ角ゴ Pro W3" pitchFamily="122" charset="-128"/>
              </a:rPr>
              <a:t>Intended strategy </a:t>
            </a:r>
          </a:p>
          <a:p>
            <a:pPr marL="342900" indent="-342900" eaLnBrk="1" hangingPunct="1">
              <a:buFont typeface="Arial" panose="020B0604020202020204" pitchFamily="34" charset="0"/>
              <a:buChar char="•"/>
            </a:pPr>
            <a:r>
              <a:rPr lang="en-US" altLang="en-US" sz="2000" dirty="0">
                <a:ea typeface="ヒラギノ角ゴ Pro W3" pitchFamily="122" charset="-128"/>
              </a:rPr>
              <a:t>Level-5 leadership pyramid </a:t>
            </a:r>
          </a:p>
          <a:p>
            <a:pPr marL="342900" indent="-342900" eaLnBrk="1" hangingPunct="1">
              <a:buFont typeface="Arial" panose="020B0604020202020204" pitchFamily="34" charset="0"/>
              <a:buChar char="•"/>
            </a:pPr>
            <a:r>
              <a:rPr lang="en-US" altLang="en-US" sz="2000" dirty="0">
                <a:ea typeface="ヒラギノ角ゴ Pro W3" pitchFamily="122" charset="-128"/>
              </a:rPr>
              <a:t>Planned emergence </a:t>
            </a:r>
          </a:p>
          <a:p>
            <a:pPr marL="342900" indent="-342900" eaLnBrk="1" hangingPunct="1">
              <a:buFont typeface="Arial" panose="020B0604020202020204" pitchFamily="34" charset="0"/>
              <a:buChar char="•"/>
            </a:pPr>
            <a:r>
              <a:rPr lang="en-US" altLang="en-US" sz="2000" dirty="0">
                <a:ea typeface="ヒラギノ角ゴ Pro W3" pitchFamily="122" charset="-128"/>
              </a:rPr>
              <a:t>Realized strategy </a:t>
            </a:r>
          </a:p>
          <a:p>
            <a:pPr marL="342900" indent="-342900" eaLnBrk="1" hangingPunct="1">
              <a:buFont typeface="Arial" panose="020B0604020202020204" pitchFamily="34" charset="0"/>
              <a:buChar char="•"/>
            </a:pPr>
            <a:r>
              <a:rPr lang="en-US" altLang="en-US" sz="2000" dirty="0">
                <a:ea typeface="ヒラギノ角ゴ Pro W3" pitchFamily="122" charset="-128"/>
              </a:rPr>
              <a:t>Resource-allocation process (RAP)</a:t>
            </a:r>
          </a:p>
          <a:p>
            <a:pPr marL="342900" indent="-342900" eaLnBrk="1" hangingPunct="1">
              <a:buFont typeface="Arial" panose="020B0604020202020204" pitchFamily="34" charset="0"/>
              <a:buChar char="•"/>
            </a:pPr>
            <a:r>
              <a:rPr lang="en-US" altLang="en-US" sz="2000" dirty="0">
                <a:ea typeface="ヒラギノ角ゴ Pro W3" pitchFamily="122" charset="-128"/>
              </a:rPr>
              <a:t>Scenario planning</a:t>
            </a:r>
          </a:p>
          <a:p>
            <a:pPr marL="342900" indent="-342900" eaLnBrk="1" hangingPunct="1">
              <a:buFont typeface="Arial" panose="020B0604020202020204" pitchFamily="34" charset="0"/>
              <a:buChar char="•"/>
            </a:pPr>
            <a:r>
              <a:rPr lang="en-US" altLang="en-US" sz="2000" dirty="0">
                <a:ea typeface="ヒラギノ角ゴ Pro W3" pitchFamily="122" charset="-128"/>
              </a:rPr>
              <a:t>Serendipity</a:t>
            </a:r>
          </a:p>
        </p:txBody>
      </p:sp>
      <p:sp>
        <p:nvSpPr>
          <p:cNvPr id="48135" name="Content Placeholder 2">
            <a:extLst>
              <a:ext uri="{FF2B5EF4-FFF2-40B4-BE49-F238E27FC236}">
                <a16:creationId xmlns:a16="http://schemas.microsoft.com/office/drawing/2014/main" id="{106C32A7-90CD-44F5-91D2-43A6E819FC06}"/>
              </a:ext>
            </a:extLst>
          </p:cNvPr>
          <p:cNvSpPr txBox="1">
            <a:spLocks/>
          </p:cNvSpPr>
          <p:nvPr/>
        </p:nvSpPr>
        <p:spPr bwMode="auto">
          <a:xfrm>
            <a:off x="4495800" y="1317625"/>
            <a:ext cx="4038600" cy="561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defRPr>
                <a:solidFill>
                  <a:schemeClr val="tx1"/>
                </a:solidFill>
                <a:latin typeface="Calibri" panose="020F0502020204030204" pitchFamily="34" charset="0"/>
                <a:ea typeface="ヒラギノ角ゴ Pro W3" pitchFamily="122" charset="-128"/>
              </a:defRPr>
            </a:lvl1pPr>
            <a:lvl2pPr marL="742950" indent="-285750" defTabSz="457200">
              <a:defRPr>
                <a:solidFill>
                  <a:schemeClr val="tx1"/>
                </a:solidFill>
                <a:latin typeface="Calibri" panose="020F0502020204030204" pitchFamily="34" charset="0"/>
                <a:ea typeface="ヒラギノ角ゴ Pro W3" pitchFamily="122" charset="-128"/>
              </a:defRPr>
            </a:lvl2pPr>
            <a:lvl3pPr marL="1143000" indent="-228600" defTabSz="457200">
              <a:defRPr>
                <a:solidFill>
                  <a:schemeClr val="tx1"/>
                </a:solidFill>
                <a:latin typeface="Calibri" panose="020F0502020204030204" pitchFamily="34" charset="0"/>
                <a:ea typeface="ヒラギノ角ゴ Pro W3" pitchFamily="122" charset="-128"/>
              </a:defRPr>
            </a:lvl3pPr>
            <a:lvl4pPr marL="1600200" indent="-228600" defTabSz="457200">
              <a:defRPr>
                <a:solidFill>
                  <a:schemeClr val="tx1"/>
                </a:solidFill>
                <a:latin typeface="Calibri" panose="020F0502020204030204" pitchFamily="34" charset="0"/>
                <a:ea typeface="ヒラギノ角ゴ Pro W3" pitchFamily="122" charset="-128"/>
              </a:defRPr>
            </a:lvl4pPr>
            <a:lvl5pPr marL="2057400" indent="-228600" defTabSz="457200">
              <a:defRPr>
                <a:solidFill>
                  <a:schemeClr val="tx1"/>
                </a:solidFill>
                <a:latin typeface="Calibri" panose="020F0502020204030204" pitchFamily="34" charset="0"/>
                <a:ea typeface="ヒラギノ角ゴ Pro W3" pitchFamily="122"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marL="342900" indent="-342900" eaLnBrk="1" hangingPunct="1">
              <a:spcBef>
                <a:spcPct val="20000"/>
              </a:spcBef>
              <a:spcAft>
                <a:spcPts val="800"/>
              </a:spcAft>
              <a:buFont typeface="Arial" panose="020B0604020202020204" pitchFamily="34" charset="0"/>
              <a:buChar char="•"/>
            </a:pPr>
            <a:r>
              <a:rPr lang="en-US" altLang="en-US" sz="2000" dirty="0">
                <a:solidFill>
                  <a:srgbClr val="5F5F5F"/>
                </a:solidFill>
              </a:rPr>
              <a:t>Stakeholders</a:t>
            </a:r>
          </a:p>
          <a:p>
            <a:pPr marL="342900" indent="-342900" eaLnBrk="1" hangingPunct="1">
              <a:spcBef>
                <a:spcPct val="20000"/>
              </a:spcBef>
              <a:spcAft>
                <a:spcPts val="800"/>
              </a:spcAft>
              <a:buFont typeface="Arial" panose="020B0604020202020204" pitchFamily="34" charset="0"/>
              <a:buChar char="•"/>
            </a:pPr>
            <a:r>
              <a:rPr lang="en-US" altLang="en-US" sz="2000" dirty="0">
                <a:solidFill>
                  <a:srgbClr val="5F5F5F"/>
                </a:solidFill>
              </a:rPr>
              <a:t>Stakeholder impact analysis</a:t>
            </a:r>
          </a:p>
          <a:p>
            <a:pPr marL="342900" indent="-342900" eaLnBrk="1" hangingPunct="1">
              <a:spcBef>
                <a:spcPct val="20000"/>
              </a:spcBef>
              <a:spcAft>
                <a:spcPts val="800"/>
              </a:spcAft>
              <a:buFont typeface="Arial" panose="020B0604020202020204" pitchFamily="34" charset="0"/>
              <a:buChar char="•"/>
            </a:pPr>
            <a:r>
              <a:rPr lang="en-US" altLang="en-US" sz="2000" dirty="0">
                <a:solidFill>
                  <a:srgbClr val="5F5F5F"/>
                </a:solidFill>
              </a:rPr>
              <a:t>Stakeholder strategy</a:t>
            </a:r>
          </a:p>
          <a:p>
            <a:pPr marL="342900" indent="-342900" eaLnBrk="1" hangingPunct="1">
              <a:spcBef>
                <a:spcPct val="20000"/>
              </a:spcBef>
              <a:spcAft>
                <a:spcPts val="800"/>
              </a:spcAft>
              <a:buFont typeface="Arial" panose="020B0604020202020204" pitchFamily="34" charset="0"/>
              <a:buChar char="•"/>
            </a:pPr>
            <a:r>
              <a:rPr lang="en-US" altLang="en-US" sz="2000" dirty="0">
                <a:solidFill>
                  <a:srgbClr val="5F5F5F"/>
                </a:solidFill>
              </a:rPr>
              <a:t>Strategic Business Unit (SBU)</a:t>
            </a:r>
          </a:p>
          <a:p>
            <a:pPr marL="342900" indent="-342900" eaLnBrk="1" hangingPunct="1">
              <a:spcBef>
                <a:spcPct val="20000"/>
              </a:spcBef>
              <a:spcAft>
                <a:spcPts val="800"/>
              </a:spcAft>
              <a:buFont typeface="Arial" panose="020B0604020202020204" pitchFamily="34" charset="0"/>
              <a:buChar char="•"/>
            </a:pPr>
            <a:r>
              <a:rPr lang="en-US" altLang="en-US" sz="2000" dirty="0">
                <a:solidFill>
                  <a:srgbClr val="5F5F5F"/>
                </a:solidFill>
              </a:rPr>
              <a:t>Strategy formulation</a:t>
            </a:r>
          </a:p>
          <a:p>
            <a:pPr marL="342900" indent="-342900" eaLnBrk="1" hangingPunct="1">
              <a:spcBef>
                <a:spcPct val="20000"/>
              </a:spcBef>
              <a:spcAft>
                <a:spcPts val="800"/>
              </a:spcAft>
              <a:buFont typeface="Arial" panose="020B0604020202020204" pitchFamily="34" charset="0"/>
              <a:buChar char="•"/>
            </a:pPr>
            <a:r>
              <a:rPr lang="en-US" altLang="en-US" sz="2000" dirty="0">
                <a:solidFill>
                  <a:srgbClr val="5F5F5F"/>
                </a:solidFill>
              </a:rPr>
              <a:t>Strategy implementation</a:t>
            </a:r>
          </a:p>
          <a:p>
            <a:pPr marL="342900" indent="-342900" eaLnBrk="1" hangingPunct="1">
              <a:spcBef>
                <a:spcPct val="20000"/>
              </a:spcBef>
              <a:spcAft>
                <a:spcPts val="800"/>
              </a:spcAft>
              <a:buFont typeface="Arial" panose="020B0604020202020204" pitchFamily="34" charset="0"/>
              <a:buChar char="•"/>
            </a:pPr>
            <a:r>
              <a:rPr lang="en-US" altLang="en-US" sz="2000" dirty="0">
                <a:solidFill>
                  <a:srgbClr val="5F5F5F"/>
                </a:solidFill>
              </a:rPr>
              <a:t>Strategic initiative</a:t>
            </a:r>
          </a:p>
          <a:p>
            <a:pPr marL="342900" indent="-342900" eaLnBrk="1" hangingPunct="1">
              <a:spcBef>
                <a:spcPct val="20000"/>
              </a:spcBef>
              <a:spcAft>
                <a:spcPts val="800"/>
              </a:spcAft>
              <a:buFont typeface="Arial" panose="020B0604020202020204" pitchFamily="34" charset="0"/>
              <a:buChar char="•"/>
            </a:pPr>
            <a:r>
              <a:rPr lang="en-US" altLang="en-US" sz="2000" dirty="0">
                <a:solidFill>
                  <a:srgbClr val="5F5F5F"/>
                </a:solidFill>
              </a:rPr>
              <a:t>Strategic leadership</a:t>
            </a:r>
          </a:p>
          <a:p>
            <a:pPr marL="342900" indent="-342900" eaLnBrk="1" hangingPunct="1">
              <a:spcBef>
                <a:spcPct val="20000"/>
              </a:spcBef>
              <a:spcAft>
                <a:spcPts val="800"/>
              </a:spcAft>
              <a:buFont typeface="Arial" panose="020B0604020202020204" pitchFamily="34" charset="0"/>
              <a:buChar char="•"/>
            </a:pPr>
            <a:r>
              <a:rPr lang="en-US" altLang="en-US" sz="2000" dirty="0">
                <a:solidFill>
                  <a:srgbClr val="5F5F5F"/>
                </a:solidFill>
              </a:rPr>
              <a:t>Strategic management process</a:t>
            </a:r>
          </a:p>
          <a:p>
            <a:pPr marL="342900" indent="-342900" eaLnBrk="1" hangingPunct="1">
              <a:spcBef>
                <a:spcPct val="20000"/>
              </a:spcBef>
              <a:spcAft>
                <a:spcPts val="800"/>
              </a:spcAft>
              <a:buFont typeface="Arial" panose="020B0604020202020204" pitchFamily="34" charset="0"/>
              <a:buChar char="•"/>
            </a:pPr>
            <a:r>
              <a:rPr lang="en-US" altLang="en-US" sz="2000" dirty="0">
                <a:solidFill>
                  <a:srgbClr val="5F5F5F"/>
                </a:solidFill>
              </a:rPr>
              <a:t>Top-down strategic planning</a:t>
            </a:r>
          </a:p>
          <a:p>
            <a:pPr marL="342900" indent="-342900" eaLnBrk="1" hangingPunct="1">
              <a:spcBef>
                <a:spcPct val="20000"/>
              </a:spcBef>
              <a:spcAft>
                <a:spcPts val="800"/>
              </a:spcAft>
              <a:buFont typeface="Arial" panose="020B0604020202020204" pitchFamily="34" charset="0"/>
              <a:buChar char="•"/>
            </a:pPr>
            <a:r>
              <a:rPr lang="en-US" altLang="en-US" sz="2000" dirty="0">
                <a:solidFill>
                  <a:srgbClr val="5F5F5F"/>
                </a:solidFill>
              </a:rPr>
              <a:t>Upper-echelons theory</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a:extLst>
              <a:ext uri="{FF2B5EF4-FFF2-40B4-BE49-F238E27FC236}">
                <a16:creationId xmlns:a16="http://schemas.microsoft.com/office/drawing/2014/main" id="{81BD3F16-4D1B-4D12-B777-E658D82BA7D1}"/>
              </a:ext>
            </a:extLst>
          </p:cNvPr>
          <p:cNvSpPr>
            <a:spLocks noGrp="1"/>
          </p:cNvSpPr>
          <p:nvPr>
            <p:ph type="title"/>
          </p:nvPr>
        </p:nvSpPr>
        <p:spPr bwMode="auto">
          <a:xfrm>
            <a:off x="0" y="4343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Strategy Smart Videos</a:t>
            </a:r>
          </a:p>
        </p:txBody>
      </p:sp>
      <p:pic>
        <p:nvPicPr>
          <p:cNvPr id="49157" name="Picture 1">
            <a:extLst>
              <a:ext uri="{FF2B5EF4-FFF2-40B4-BE49-F238E27FC236}">
                <a16:creationId xmlns:a16="http://schemas.microsoft.com/office/drawing/2014/main" id="{DA9391E8-8F03-4060-AF62-27B072C512B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444625"/>
            <a:ext cx="6049963"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a:extLst>
              <a:ext uri="{FF2B5EF4-FFF2-40B4-BE49-F238E27FC236}">
                <a16:creationId xmlns:a16="http://schemas.microsoft.com/office/drawing/2014/main" id="{56F43ED0-60CC-4FC4-8FCB-6DD2E3DDEC6B}"/>
              </a:ext>
            </a:extLst>
          </p:cNvPr>
          <p:cNvSpPr>
            <a:spLocks noGrp="1"/>
          </p:cNvSpPr>
          <p:nvPr>
            <p:ph type="title"/>
          </p:nvPr>
        </p:nvSpPr>
        <p:spPr/>
        <p:txBody>
          <a:bodyPr>
            <a:normAutofit fontScale="90000"/>
          </a:bodyPr>
          <a:lstStyle/>
          <a:p>
            <a:pPr eaLnBrk="1" fontAlgn="auto" hangingPunct="1">
              <a:spcAft>
                <a:spcPts val="0"/>
              </a:spcAft>
              <a:defRPr/>
            </a:pPr>
            <a:r>
              <a:rPr lang="en-US" altLang="en-US" sz="4000" dirty="0">
                <a:ea typeface="Arial" charset="0"/>
              </a:rPr>
              <a:t>Strategy Smart Videos </a:t>
            </a:r>
            <a:r>
              <a:rPr lang="en-US" altLang="en-US" sz="2200" dirty="0">
                <a:ea typeface="Arial" charset="0"/>
              </a:rPr>
              <a:t>(1 of 5)</a:t>
            </a:r>
          </a:p>
        </p:txBody>
      </p:sp>
      <p:sp>
        <p:nvSpPr>
          <p:cNvPr id="50179" name="Content Placeholder 2">
            <a:extLst>
              <a:ext uri="{FF2B5EF4-FFF2-40B4-BE49-F238E27FC236}">
                <a16:creationId xmlns:a16="http://schemas.microsoft.com/office/drawing/2014/main" id="{580117A8-1FB0-46F8-90EB-CC3AC56D17D1}"/>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Jim Collins – Good to Great</a:t>
            </a:r>
          </a:p>
          <a:p>
            <a:pPr eaLnBrk="1" hangingPunct="1"/>
            <a:r>
              <a:rPr lang="en-US" altLang="en-US" dirty="0">
                <a:ea typeface="ヒラギノ角ゴ Pro W3" pitchFamily="122" charset="-128"/>
              </a:rPr>
              <a:t>Jim Collins summarizes key points from his research about what makes companies great.</a:t>
            </a:r>
          </a:p>
          <a:p>
            <a:pPr eaLnBrk="1" hangingPunct="1"/>
            <a:r>
              <a:rPr lang="en-US" altLang="en-US" dirty="0">
                <a:ea typeface="ヒラギノ角ゴ Pro W3" pitchFamily="122" charset="-128"/>
              </a:rPr>
              <a:t>Link:</a:t>
            </a:r>
          </a:p>
          <a:p>
            <a:pPr marL="457200" lvl="1" indent="0" eaLnBrk="1" hangingPunct="1">
              <a:buNone/>
            </a:pPr>
            <a:r>
              <a:rPr lang="en-US" altLang="en-US" dirty="0">
                <a:cs typeface="Arial" panose="020B0604020202020204" pitchFamily="34" charset="0"/>
                <a:hlinkClick r:id="rId3"/>
              </a:rPr>
              <a:t>https://www.youtube.com/watch?v=nVfqKEM0cmA</a:t>
            </a:r>
            <a:endParaRPr lang="en-US" altLang="en-US" dirty="0">
              <a:cs typeface="Arial" panose="020B0604020202020204" pitchFamily="34" charset="0"/>
            </a:endParaRPr>
          </a:p>
          <a:p>
            <a:pPr eaLnBrk="1" hangingPunct="1"/>
            <a:r>
              <a:rPr lang="en-US" altLang="en-US" dirty="0">
                <a:ea typeface="ヒラギノ角ゴ Pro W3" pitchFamily="122" charset="-128"/>
              </a:rPr>
              <a:t>2:12 Minutes</a:t>
            </a:r>
          </a:p>
          <a:p>
            <a:pPr eaLnBrk="1" hangingPunct="1"/>
            <a:endParaRPr lang="en-US" altLang="en-US" dirty="0">
              <a:ea typeface="ヒラギノ角ゴ Pro W3" pitchFamily="122" charset="-128"/>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B4F8C878-8D01-4B57-945F-95CD1778EF4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Sheryl Sandberg at Facebook</a:t>
            </a:r>
            <a:endParaRPr lang="en-US" altLang="en-US" sz="2400">
              <a:cs typeface="Arial" panose="020B0604020202020204" pitchFamily="34" charset="0"/>
            </a:endParaRPr>
          </a:p>
        </p:txBody>
      </p:sp>
      <p:sp>
        <p:nvSpPr>
          <p:cNvPr id="17411" name="Content Placeholder 2">
            <a:extLst>
              <a:ext uri="{FF2B5EF4-FFF2-40B4-BE49-F238E27FC236}">
                <a16:creationId xmlns:a16="http://schemas.microsoft.com/office/drawing/2014/main" id="{524182B5-F822-4516-934B-41CAFC89AB55}"/>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cs typeface="Arial" panose="020B0604020202020204" pitchFamily="34" charset="0"/>
              </a:rPr>
              <a:t>In 2008, Facebook was an underdog</a:t>
            </a:r>
          </a:p>
          <a:p>
            <a:pPr lvl="1" eaLnBrk="1" hangingPunct="1"/>
            <a:r>
              <a:rPr lang="en-US" altLang="en-US">
                <a:ea typeface="ヒラギノ角ゴ Pro W3" pitchFamily="122" charset="-128"/>
                <a:cs typeface="Arial" panose="020B0604020202020204" pitchFamily="34" charset="0"/>
              </a:rPr>
              <a:t>MySpace was the dominant player</a:t>
            </a:r>
          </a:p>
          <a:p>
            <a:pPr lvl="1" eaLnBrk="1" hangingPunct="1"/>
            <a:r>
              <a:rPr lang="en-US" altLang="en-US">
                <a:ea typeface="ヒラギノ角ゴ Pro W3" pitchFamily="122" charset="-128"/>
                <a:cs typeface="Arial" panose="020B0604020202020204" pitchFamily="34" charset="0"/>
              </a:rPr>
              <a:t>Zuckerberg hired Sheryl Sandberg from Google</a:t>
            </a:r>
          </a:p>
          <a:p>
            <a:pPr lvl="1" eaLnBrk="1" hangingPunct="1"/>
            <a:r>
              <a:rPr lang="en-US" altLang="en-US">
                <a:ea typeface="ヒラギノ角ゴ Pro W3" pitchFamily="122" charset="-128"/>
                <a:cs typeface="Arial" panose="020B0604020202020204" pitchFamily="34" charset="0"/>
              </a:rPr>
              <a:t>She brought the business skills that Zuckerberg lacked.</a:t>
            </a:r>
          </a:p>
          <a:p>
            <a:pPr eaLnBrk="1" hangingPunct="1"/>
            <a:r>
              <a:rPr lang="en-US" altLang="en-US">
                <a:ea typeface="ヒラギノ角ゴ Pro W3" pitchFamily="122" charset="-128"/>
                <a:cs typeface="Arial" panose="020B0604020202020204" pitchFamily="34" charset="0"/>
              </a:rPr>
              <a:t>Sandberg’s current focus at Facebook:</a:t>
            </a:r>
          </a:p>
          <a:p>
            <a:pPr lvl="1" eaLnBrk="1" hangingPunct="1"/>
            <a:r>
              <a:rPr lang="en-US" altLang="en-US">
                <a:ea typeface="ヒラギノ角ゴ Pro W3" pitchFamily="122" charset="-128"/>
                <a:cs typeface="Arial" panose="020B0604020202020204" pitchFamily="34" charset="0"/>
              </a:rPr>
              <a:t>Operations</a:t>
            </a:r>
          </a:p>
          <a:p>
            <a:pPr lvl="1" eaLnBrk="1" hangingPunct="1"/>
            <a:r>
              <a:rPr lang="en-US" altLang="en-US">
                <a:ea typeface="ヒラギノ角ゴ Pro W3" pitchFamily="122" charset="-128"/>
                <a:cs typeface="Arial" panose="020B0604020202020204" pitchFamily="34" charset="0"/>
              </a:rPr>
              <a:t>Revenue</a:t>
            </a:r>
          </a:p>
          <a:p>
            <a:pPr lvl="1" eaLnBrk="1" hangingPunct="1"/>
            <a:r>
              <a:rPr lang="en-US" altLang="en-US">
                <a:ea typeface="ヒラギノ角ゴ Pro W3" pitchFamily="122" charset="-128"/>
                <a:cs typeface="Arial" panose="020B0604020202020204" pitchFamily="34" charset="0"/>
              </a:rPr>
              <a:t>International reach</a:t>
            </a:r>
          </a:p>
          <a:p>
            <a:pPr lvl="1" eaLnBrk="1" hangingPunct="1"/>
            <a:r>
              <a:rPr lang="en-US" altLang="en-US">
                <a:ea typeface="ヒラギノ角ゴ Pro W3" pitchFamily="122" charset="-128"/>
                <a:cs typeface="Arial" panose="020B0604020202020204" pitchFamily="34" charset="0"/>
              </a:rPr>
              <a:t>Helps with PR &amp; financial challenges</a:t>
            </a:r>
            <a:endParaRPr lang="en-US" altLang="en-US">
              <a:cs typeface="Arial" panose="020B0604020202020204" pitchFamily="34" charset="0"/>
            </a:endParaRPr>
          </a:p>
          <a:p>
            <a:pPr lvl="2" eaLnBrk="1" hangingPunct="1"/>
            <a:endParaRPr lang="en-US" altLang="en-US">
              <a:cs typeface="Arial" panose="020B0604020202020204" pitchFamily="34" charset="0"/>
            </a:endParaRPr>
          </a:p>
          <a:p>
            <a:pPr eaLnBrk="1" hangingPunct="1"/>
            <a:endParaRPr lang="en-US" altLang="en-US">
              <a:ea typeface="ヒラギノ角ゴ Pro W3" pitchFamily="122" charset="-128"/>
            </a:endParaRPr>
          </a:p>
        </p:txBody>
      </p:sp>
      <p:sp>
        <p:nvSpPr>
          <p:cNvPr id="17412" name="Text Placeholder 2">
            <a:extLst>
              <a:ext uri="{FF2B5EF4-FFF2-40B4-BE49-F238E27FC236}">
                <a16:creationId xmlns:a16="http://schemas.microsoft.com/office/drawing/2014/main" id="{F5E22F8D-B2C3-40BD-946A-64CDC23F7FE5}"/>
              </a:ext>
            </a:extLst>
          </p:cNvPr>
          <p:cNvSpPr>
            <a:spLocks noGrp="1"/>
          </p:cNvSpPr>
          <p:nvPr>
            <p:ph type="body" sz="quarter" idx="4294967295"/>
          </p:nvPr>
        </p:nvSpPr>
        <p:spPr bwMode="auto">
          <a:xfrm>
            <a:off x="3886200" y="6553200"/>
            <a:ext cx="1371600" cy="1000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endParaRPr lang="en-US" altLang="en-US"/>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9CE64E39-61DD-437C-BA3A-A059EEEF549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Strategy Smart Videos </a:t>
            </a:r>
            <a:r>
              <a:rPr lang="en-US" altLang="en-US" sz="2000">
                <a:cs typeface="Arial" panose="020B0604020202020204" pitchFamily="34" charset="0"/>
              </a:rPr>
              <a:t>(2 of 5)</a:t>
            </a:r>
            <a:endParaRPr lang="en-US" altLang="en-US" sz="3200">
              <a:cs typeface="Arial" panose="020B0604020202020204" pitchFamily="34" charset="0"/>
            </a:endParaRPr>
          </a:p>
        </p:txBody>
      </p:sp>
      <p:sp>
        <p:nvSpPr>
          <p:cNvPr id="52227" name="Content Placeholder 2">
            <a:extLst>
              <a:ext uri="{FF2B5EF4-FFF2-40B4-BE49-F238E27FC236}">
                <a16:creationId xmlns:a16="http://schemas.microsoft.com/office/drawing/2014/main" id="{938AEF61-F681-425B-8260-E48167FB7BE8}"/>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Jim Collins</a:t>
            </a:r>
          </a:p>
          <a:p>
            <a:pPr eaLnBrk="1" hangingPunct="1"/>
            <a:r>
              <a:rPr lang="en-US" altLang="en-US" dirty="0">
                <a:ea typeface="ヒラギノ角ゴ Pro W3" pitchFamily="122" charset="-128"/>
              </a:rPr>
              <a:t>From Good to Great: What Defines a Level V Leader?</a:t>
            </a:r>
          </a:p>
          <a:p>
            <a:pPr eaLnBrk="1" hangingPunct="1"/>
            <a:r>
              <a:rPr lang="en-US" altLang="en-US" dirty="0">
                <a:ea typeface="ヒラギノ角ゴ Pro W3" pitchFamily="122" charset="-128"/>
              </a:rPr>
              <a:t>Link: </a:t>
            </a:r>
          </a:p>
          <a:p>
            <a:pPr marL="514350" lvl="1" indent="0" eaLnBrk="1" hangingPunct="1">
              <a:buNone/>
            </a:pPr>
            <a:r>
              <a:rPr lang="en-US" altLang="en-US" dirty="0">
                <a:cs typeface="Arial" panose="020B0604020202020204" pitchFamily="34" charset="0"/>
                <a:hlinkClick r:id="rId2"/>
              </a:rPr>
              <a:t>https://www.youtube.com/watch?v=q-KyQ90XByY</a:t>
            </a:r>
            <a:endParaRPr lang="en-US" altLang="en-US" dirty="0">
              <a:cs typeface="Arial" panose="020B0604020202020204" pitchFamily="34" charset="0"/>
            </a:endParaRPr>
          </a:p>
          <a:p>
            <a:pPr eaLnBrk="1" hangingPunct="1"/>
            <a:r>
              <a:rPr lang="en-US" altLang="en-US" dirty="0">
                <a:ea typeface="ヒラギノ角ゴ Pro W3" pitchFamily="122" charset="-128"/>
              </a:rPr>
              <a:t>2:34 Minutes</a:t>
            </a:r>
          </a:p>
          <a:p>
            <a:pPr eaLnBrk="1" hangingPunct="1"/>
            <a:endParaRPr lang="en-US" altLang="en-US" dirty="0">
              <a:ea typeface="ヒラギノ角ゴ Pro W3" pitchFamily="122" charset="-128"/>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46AB074C-2EF9-41BA-9DA3-FF033F1EA71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Strategy Smart Videos </a:t>
            </a:r>
            <a:r>
              <a:rPr lang="en-US" altLang="en-US" sz="2000">
                <a:cs typeface="Arial" panose="020B0604020202020204" pitchFamily="34" charset="0"/>
              </a:rPr>
              <a:t>(3 of 5)</a:t>
            </a:r>
            <a:endParaRPr lang="en-US" altLang="en-US" sz="3200">
              <a:cs typeface="Arial" panose="020B0604020202020204" pitchFamily="34" charset="0"/>
            </a:endParaRPr>
          </a:p>
        </p:txBody>
      </p:sp>
      <p:sp>
        <p:nvSpPr>
          <p:cNvPr id="53251" name="Content Placeholder 2">
            <a:extLst>
              <a:ext uri="{FF2B5EF4-FFF2-40B4-BE49-F238E27FC236}">
                <a16:creationId xmlns:a16="http://schemas.microsoft.com/office/drawing/2014/main" id="{836E615D-61B8-4721-83A4-09EFF16394BC}"/>
              </a:ext>
            </a:extLst>
          </p:cNvPr>
          <p:cNvSpPr>
            <a:spLocks noGrp="1"/>
          </p:cNvSpPr>
          <p:nvPr>
            <p:ph idx="1"/>
          </p:nvPr>
        </p:nvSpPr>
        <p:spPr bwMode="auto">
          <a:xfrm>
            <a:off x="457200" y="1316038"/>
            <a:ext cx="84582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Sheryl Sandberg Ted Talk</a:t>
            </a:r>
          </a:p>
          <a:p>
            <a:pPr eaLnBrk="1" hangingPunct="1"/>
            <a:r>
              <a:rPr lang="en-US" altLang="en-US">
                <a:ea typeface="ヒラギノ角ゴ Pro W3" pitchFamily="122" charset="-128"/>
              </a:rPr>
              <a:t>This video is the presentation that launched Ms. Sandberg into a highly visible role on women in leadership. </a:t>
            </a:r>
          </a:p>
          <a:p>
            <a:pPr eaLnBrk="1" hangingPunct="1"/>
            <a:r>
              <a:rPr lang="en-US" altLang="en-US">
                <a:ea typeface="ヒラギノ角ゴ Pro W3" pitchFamily="122" charset="-128"/>
              </a:rPr>
              <a:t>She has since stated, it was the overwhelming response to this TED talk that convinced her to write the 2013 book </a:t>
            </a:r>
            <a:r>
              <a:rPr lang="en-US" altLang="en-US" u="sng">
                <a:ea typeface="ヒラギノ角ゴ Pro W3" pitchFamily="122" charset="-128"/>
              </a:rPr>
              <a:t>Lean In </a:t>
            </a:r>
            <a:endParaRPr lang="en-US" altLang="en-US">
              <a:ea typeface="ヒラギノ角ゴ Pro W3" pitchFamily="122" charset="-128"/>
            </a:endParaRPr>
          </a:p>
          <a:p>
            <a:pPr eaLnBrk="1" hangingPunct="1"/>
            <a:r>
              <a:rPr lang="en-US" altLang="en-US">
                <a:ea typeface="ヒラギノ角ゴ Pro W3" pitchFamily="122" charset="-128"/>
              </a:rPr>
              <a:t>Link: </a:t>
            </a:r>
          </a:p>
          <a:p>
            <a:pPr marL="971550" lvl="1" indent="-457200" eaLnBrk="1" hangingPunct="1"/>
            <a:r>
              <a:rPr lang="en-US" altLang="en-US">
                <a:cs typeface="Arial" panose="020B0604020202020204" pitchFamily="34" charset="0"/>
                <a:hlinkClick r:id="rId2"/>
              </a:rPr>
              <a:t>https://www.ted.com/talks/sheryl_sandberg_why_we_have_too_few_women_leaders</a:t>
            </a:r>
            <a:endParaRPr lang="en-US" altLang="en-US">
              <a:cs typeface="Arial" panose="020B0604020202020204" pitchFamily="34" charset="0"/>
            </a:endParaRPr>
          </a:p>
          <a:p>
            <a:pPr marL="971550" lvl="1" indent="-457200" eaLnBrk="1" hangingPunct="1"/>
            <a:r>
              <a:rPr lang="en-US" altLang="en-US">
                <a:ea typeface="ヒラギノ角ゴ Pro W3" pitchFamily="122" charset="-128"/>
                <a:cs typeface="Arial" panose="020B0604020202020204" pitchFamily="34" charset="0"/>
              </a:rPr>
              <a:t>1</a:t>
            </a:r>
            <a:r>
              <a:rPr lang="en-US" altLang="en-US">
                <a:ea typeface="ヒラギノ角ゴ Pro W3" pitchFamily="122" charset="-128"/>
              </a:rPr>
              <a:t>4:58 Minutes</a:t>
            </a:r>
          </a:p>
          <a:p>
            <a:pPr eaLnBrk="1" hangingPunct="1"/>
            <a:endParaRPr lang="en-US" altLang="en-US">
              <a:ea typeface="ヒラギノ角ゴ Pro W3" pitchFamily="122" charset="-128"/>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1B971892-E950-4DD3-A83B-D67E9D552FD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Strategy Smart Videos </a:t>
            </a:r>
            <a:r>
              <a:rPr lang="en-US" altLang="en-US" sz="2000">
                <a:cs typeface="Arial" panose="020B0604020202020204" pitchFamily="34" charset="0"/>
              </a:rPr>
              <a:t>(4 of 5)</a:t>
            </a:r>
            <a:endParaRPr lang="en-US" altLang="en-US" sz="3200">
              <a:cs typeface="Arial" panose="020B0604020202020204" pitchFamily="34" charset="0"/>
            </a:endParaRPr>
          </a:p>
        </p:txBody>
      </p:sp>
      <p:sp>
        <p:nvSpPr>
          <p:cNvPr id="54275" name="Content Placeholder 2">
            <a:extLst>
              <a:ext uri="{FF2B5EF4-FFF2-40B4-BE49-F238E27FC236}">
                <a16:creationId xmlns:a16="http://schemas.microsoft.com/office/drawing/2014/main" id="{99A9E206-CE66-4733-9A49-09B3E0741597}"/>
              </a:ext>
            </a:extLst>
          </p:cNvPr>
          <p:cNvSpPr>
            <a:spLocks noGrp="1"/>
          </p:cNvSpPr>
          <p:nvPr>
            <p:ph idx="1"/>
          </p:nvPr>
        </p:nvSpPr>
        <p:spPr bwMode="auto">
          <a:xfrm>
            <a:off x="457200" y="1981200"/>
            <a:ext cx="8229600" cy="457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Sheryl Sandberg discusses how Facebook (&amp; sister brand Instagram) are used to grow jobs especially in small businesses globally.</a:t>
            </a:r>
          </a:p>
          <a:p>
            <a:pPr eaLnBrk="1" hangingPunct="1"/>
            <a:r>
              <a:rPr lang="en-US" altLang="en-US">
                <a:ea typeface="ヒラギノ角ゴ Pro W3" pitchFamily="122" charset="-128"/>
              </a:rPr>
              <a:t>Link: </a:t>
            </a:r>
          </a:p>
          <a:p>
            <a:pPr marL="971550" lvl="1" indent="-457200" eaLnBrk="1" hangingPunct="1"/>
            <a:r>
              <a:rPr lang="en-US" altLang="en-US">
                <a:cs typeface="Arial" panose="020B0604020202020204" pitchFamily="34" charset="0"/>
                <a:hlinkClick r:id="rId2"/>
              </a:rPr>
              <a:t>https://www.bloomberg.com/news/articles/2017-06-19/sandberg-says-it-s-facebook-s-responsibility-to-boost-jobs</a:t>
            </a:r>
            <a:endParaRPr lang="en-US" altLang="en-US">
              <a:cs typeface="Arial" panose="020B0604020202020204" pitchFamily="34" charset="0"/>
            </a:endParaRPr>
          </a:p>
          <a:p>
            <a:pPr marL="971550" lvl="1" indent="-457200" eaLnBrk="1" hangingPunct="1"/>
            <a:r>
              <a:rPr lang="en-US" altLang="en-US">
                <a:ea typeface="ヒラギノ角ゴ Pro W3" pitchFamily="122" charset="-128"/>
                <a:cs typeface="Arial" panose="020B0604020202020204" pitchFamily="34" charset="0"/>
              </a:rPr>
              <a:t>3</a:t>
            </a:r>
            <a:r>
              <a:rPr lang="en-US" altLang="en-US">
                <a:ea typeface="ヒラギノ角ゴ Pro W3" pitchFamily="122" charset="-128"/>
              </a:rPr>
              <a:t>:00 Minutes</a:t>
            </a:r>
          </a:p>
          <a:p>
            <a:pPr eaLnBrk="1" hangingPunct="1"/>
            <a:endParaRPr lang="en-US" altLang="en-US">
              <a:ea typeface="ヒラギノ角ゴ Pro W3" pitchFamily="122" charset="-128"/>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a:extLst>
              <a:ext uri="{FF2B5EF4-FFF2-40B4-BE49-F238E27FC236}">
                <a16:creationId xmlns:a16="http://schemas.microsoft.com/office/drawing/2014/main" id="{E3DE1B22-3814-43D3-93F7-383646E4BB9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Strategy Smart Videos </a:t>
            </a:r>
            <a:r>
              <a:rPr lang="en-US" altLang="en-US" sz="2000">
                <a:cs typeface="Arial" panose="020B0604020202020204" pitchFamily="34" charset="0"/>
              </a:rPr>
              <a:t>(5 of 5)</a:t>
            </a:r>
            <a:endParaRPr lang="en-US" altLang="en-US" sz="3200">
              <a:cs typeface="Arial" panose="020B0604020202020204" pitchFamily="34" charset="0"/>
            </a:endParaRPr>
          </a:p>
        </p:txBody>
      </p:sp>
      <p:sp>
        <p:nvSpPr>
          <p:cNvPr id="55299" name="Content Placeholder 2">
            <a:extLst>
              <a:ext uri="{FF2B5EF4-FFF2-40B4-BE49-F238E27FC236}">
                <a16:creationId xmlns:a16="http://schemas.microsoft.com/office/drawing/2014/main" id="{A7EF3359-EC94-4909-A4BF-7886801DA9BF}"/>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BP Oil Spill – 5 Years Later</a:t>
            </a:r>
          </a:p>
          <a:p>
            <a:pPr eaLnBrk="1" hangingPunct="1"/>
            <a:r>
              <a:rPr lang="en-US" altLang="en-US" dirty="0">
                <a:ea typeface="ヒラギノ角ゴ Pro W3" pitchFamily="122" charset="-128"/>
              </a:rPr>
              <a:t>Describes the effects from the BP Oil Spill, as featured in Strategy Highlight 2.2</a:t>
            </a:r>
          </a:p>
          <a:p>
            <a:pPr eaLnBrk="1" hangingPunct="1"/>
            <a:r>
              <a:rPr lang="en-US" altLang="en-US" dirty="0">
                <a:ea typeface="ヒラギノ角ゴ Pro W3" pitchFamily="122" charset="-128"/>
              </a:rPr>
              <a:t>Great example for a discussion on Corporate Social Responsibility</a:t>
            </a:r>
          </a:p>
          <a:p>
            <a:pPr eaLnBrk="1" hangingPunct="1"/>
            <a:r>
              <a:rPr lang="en-US" altLang="en-US" dirty="0">
                <a:ea typeface="ヒラギノ角ゴ Pro W3" pitchFamily="122" charset="-128"/>
              </a:rPr>
              <a:t>Link: </a:t>
            </a:r>
          </a:p>
          <a:p>
            <a:pPr marL="514350" lvl="1" indent="0" eaLnBrk="1" hangingPunct="1">
              <a:buNone/>
            </a:pPr>
            <a:r>
              <a:rPr lang="en-US" altLang="en-US" dirty="0">
                <a:cs typeface="Arial" panose="020B0604020202020204" pitchFamily="34" charset="0"/>
                <a:hlinkClick r:id="rId2"/>
              </a:rPr>
              <a:t>https://www.youtube.com/watch?v=zcZ9MLDuIl0</a:t>
            </a:r>
            <a:endParaRPr lang="en-US" altLang="en-US" dirty="0">
              <a:cs typeface="Arial" panose="020B0604020202020204" pitchFamily="34" charset="0"/>
            </a:endParaRPr>
          </a:p>
          <a:p>
            <a:pPr eaLnBrk="1" hangingPunct="1"/>
            <a:r>
              <a:rPr lang="en-US" altLang="en-US" dirty="0">
                <a:ea typeface="ヒラギノ角ゴ Pro W3" pitchFamily="122" charset="-128"/>
              </a:rPr>
              <a:t>5:52 minutes</a:t>
            </a:r>
          </a:p>
          <a:p>
            <a:pPr eaLnBrk="1" hangingPunct="1"/>
            <a:endParaRPr lang="en-US" altLang="en-US" dirty="0">
              <a:ea typeface="ヒラギノ角ゴ Pro W3" pitchFamily="122" charset="-128"/>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8443D8E5-9903-4FA5-83B2-DE5120A57D3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Leaning In</a:t>
            </a:r>
          </a:p>
        </p:txBody>
      </p:sp>
      <p:sp>
        <p:nvSpPr>
          <p:cNvPr id="19459" name="Content Placeholder 2">
            <a:extLst>
              <a:ext uri="{FF2B5EF4-FFF2-40B4-BE49-F238E27FC236}">
                <a16:creationId xmlns:a16="http://schemas.microsoft.com/office/drawing/2014/main" id="{FF91A3FD-E020-4C1E-9D91-3CEBD2353635}"/>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Sandberg is an advocate for women in leadership</a:t>
            </a:r>
          </a:p>
          <a:p>
            <a:pPr eaLnBrk="1" hangingPunct="1"/>
            <a:r>
              <a:rPr lang="en-US" altLang="en-US">
                <a:ea typeface="ヒラギノ角ゴ Pro W3" pitchFamily="122" charset="-128"/>
              </a:rPr>
              <a:t>Bestselling book:</a:t>
            </a:r>
          </a:p>
          <a:p>
            <a:pPr lvl="1" eaLnBrk="1" hangingPunct="1"/>
            <a:r>
              <a:rPr lang="en-US" altLang="en-US">
                <a:ea typeface="ヒラギノ角ゴ Pro W3" pitchFamily="122" charset="-128"/>
              </a:rPr>
              <a:t>Lean In: Women, Work, and the Will to Lead</a:t>
            </a:r>
          </a:p>
          <a:p>
            <a:pPr lvl="1" eaLnBrk="1" hangingPunct="1"/>
            <a:endParaRPr lang="en-US" altLang="en-US">
              <a:ea typeface="ヒラギノ角ゴ Pro W3" pitchFamily="122" charset="-128"/>
            </a:endParaRPr>
          </a:p>
          <a:p>
            <a:pPr eaLnBrk="1" hangingPunct="1"/>
            <a:r>
              <a:rPr lang="en-US" altLang="en-US">
                <a:ea typeface="ヒラギノ角ゴ Pro W3" pitchFamily="122" charset="-128"/>
              </a:rPr>
              <a:t>Sandberg is herself a leader:</a:t>
            </a:r>
          </a:p>
          <a:p>
            <a:pPr lvl="1" eaLnBrk="1" hangingPunct="1"/>
            <a:r>
              <a:rPr lang="en-US" altLang="en-US">
                <a:ea typeface="ヒラギノ角ゴ Pro W3" pitchFamily="122" charset="-128"/>
              </a:rPr>
              <a:t>First female on Facebook’s board of directors</a:t>
            </a:r>
          </a:p>
          <a:p>
            <a:pPr lvl="1" eaLnBrk="1" hangingPunct="1"/>
            <a:r>
              <a:rPr lang="en-US" altLang="en-US">
                <a:ea typeface="ヒラギノ角ゴ Pro W3" pitchFamily="122" charset="-128"/>
              </a:rPr>
              <a:t>Time magazine - 100 Most Influential People</a:t>
            </a:r>
          </a:p>
          <a:p>
            <a:pPr lvl="1" eaLnBrk="1" hangingPunct="1"/>
            <a:r>
              <a:rPr lang="en-US" altLang="en-US">
                <a:ea typeface="ヒラギノ角ゴ Pro W3" pitchFamily="122" charset="-128"/>
              </a:rPr>
              <a:t>Forbes magazine - Most Powerful Woman in Tech (2016)</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30F6C8F3-1403-4CA4-99AC-EA1F38836BC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Facebook Faces New Challenges</a:t>
            </a:r>
            <a:endParaRPr lang="en-US" altLang="en-US" sz="2000">
              <a:ea typeface="ヒラギノ角ゴ Pro W3" pitchFamily="122" charset="-128"/>
            </a:endParaRPr>
          </a:p>
        </p:txBody>
      </p:sp>
      <p:sp>
        <p:nvSpPr>
          <p:cNvPr id="21507" name="Content Placeholder 2">
            <a:extLst>
              <a:ext uri="{FF2B5EF4-FFF2-40B4-BE49-F238E27FC236}">
                <a16:creationId xmlns:a16="http://schemas.microsoft.com/office/drawing/2014/main" id="{1CAAC96E-42E5-4E34-B0E1-449A9344D58E}"/>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Share price drops (2016 and 2017)</a:t>
            </a:r>
          </a:p>
          <a:p>
            <a:pPr eaLnBrk="1" hangingPunct="1"/>
            <a:r>
              <a:rPr lang="en-US" altLang="en-US">
                <a:ea typeface="ヒラギノ角ゴ Pro W3" pitchFamily="122" charset="-128"/>
                <a:cs typeface="Arial" panose="020B0604020202020204" pitchFamily="34" charset="0"/>
              </a:rPr>
              <a:t>User concerns about privacy</a:t>
            </a:r>
          </a:p>
          <a:p>
            <a:pPr eaLnBrk="1" hangingPunct="1"/>
            <a:r>
              <a:rPr lang="en-US" altLang="en-US">
                <a:ea typeface="ヒラギノ角ゴ Pro W3" pitchFamily="122" charset="-128"/>
                <a:cs typeface="Arial" panose="020B0604020202020204" pitchFamily="34" charset="0"/>
              </a:rPr>
              <a:t>The rise of fake news</a:t>
            </a:r>
            <a:endParaRPr lang="en-US" altLang="en-US">
              <a:cs typeface="Arial" panose="020B0604020202020204" pitchFamily="34" charset="0"/>
            </a:endParaRPr>
          </a:p>
          <a:p>
            <a:pPr eaLnBrk="1" hangingPunct="1"/>
            <a:endParaRPr lang="en-US" altLang="en-US">
              <a:ea typeface="ヒラギノ角ゴ Pro W3" pitchFamily="122" charset="-128"/>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8FD3C0E6-BA8B-439A-9DD3-9F44254B590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i="1">
                <a:ea typeface="ヒラギノ角ゴ Pro W3" pitchFamily="122" charset="-128"/>
              </a:rPr>
              <a:t>Consider This</a:t>
            </a:r>
            <a:r>
              <a:rPr lang="en-US" altLang="en-US">
                <a:ea typeface="ヒラギノ角ゴ Pro W3" pitchFamily="122" charset="-128"/>
              </a:rPr>
              <a:t>… Questions</a:t>
            </a:r>
            <a:endParaRPr lang="en-US" altLang="en-US" sz="2400">
              <a:ea typeface="ヒラギノ角ゴ Pro W3" pitchFamily="122" charset="-128"/>
            </a:endParaRPr>
          </a:p>
        </p:txBody>
      </p:sp>
      <p:sp>
        <p:nvSpPr>
          <p:cNvPr id="22531" name="Content Placeholder 2">
            <a:extLst>
              <a:ext uri="{FF2B5EF4-FFF2-40B4-BE49-F238E27FC236}">
                <a16:creationId xmlns:a16="http://schemas.microsoft.com/office/drawing/2014/main" id="{244D82C3-492A-4225-BE69-0595A83BE773}"/>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Describe Sheryl Sandberg’s strategic leadership. Which qualities stand out to you, and why? </a:t>
            </a:r>
          </a:p>
          <a:p>
            <a:pPr eaLnBrk="1" hangingPunct="1"/>
            <a:r>
              <a:rPr lang="en-US" altLang="en-US">
                <a:ea typeface="ヒラギノ角ゴ Pro W3" pitchFamily="122" charset="-128"/>
              </a:rPr>
              <a:t>What are the current challenges that Facebook is facing? How should Sandberg deal with each of them? </a:t>
            </a:r>
          </a:p>
          <a:p>
            <a:pPr eaLnBrk="1" hangingPunct="1"/>
            <a:r>
              <a:rPr lang="en-US" altLang="en-US">
                <a:ea typeface="ヒラギノ角ゴ Pro W3" pitchFamily="122" charset="-128"/>
              </a:rPr>
              <a:t>What are the main issues Sandberg brings to the fore in her TED talk, titled “Why We Have Too Few Women Leaders”? </a:t>
            </a:r>
          </a:p>
          <a:p>
            <a:pPr eaLnBrk="1" hangingPunct="1"/>
            <a:r>
              <a:rPr lang="en-US" altLang="en-US">
                <a:ea typeface="ヒラギノ角ゴ Pro W3" pitchFamily="122" charset="-128"/>
              </a:rPr>
              <a:t>Rumors persist that Sandberg might pursue a political career in the future. Do you think Sheryl Sandberg would make a good politician? </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E617C6BA-2F6E-4445-903A-4A3EA83D380D}"/>
              </a:ext>
            </a:extLst>
          </p:cNvPr>
          <p:cNvSpPr>
            <a:spLocks noGrp="1"/>
          </p:cNvSpPr>
          <p:nvPr>
            <p:ph type="title"/>
          </p:nvPr>
        </p:nvSpPr>
        <p:spPr bwMode="auto">
          <a:xfrm>
            <a:off x="0" y="4343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Strategy Highlights</a:t>
            </a:r>
          </a:p>
        </p:txBody>
      </p:sp>
      <p:pic>
        <p:nvPicPr>
          <p:cNvPr id="24581" name="Picture 1">
            <a:extLst>
              <a:ext uri="{FF2B5EF4-FFF2-40B4-BE49-F238E27FC236}">
                <a16:creationId xmlns:a16="http://schemas.microsoft.com/office/drawing/2014/main" id="{CE633D04-FE96-4FB1-ABE8-C279E4D6680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46225" y="1444625"/>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6E76F1B-A4AB-47D6-BB13-C086D5EA280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2.1 Starbucks </a:t>
            </a:r>
            <a:endParaRPr lang="en-US" altLang="en-US" sz="1800">
              <a:cs typeface="Arial" panose="020B0604020202020204" pitchFamily="34" charset="0"/>
            </a:endParaRPr>
          </a:p>
        </p:txBody>
      </p:sp>
      <p:sp>
        <p:nvSpPr>
          <p:cNvPr id="25603" name="Content Placeholder 2">
            <a:extLst>
              <a:ext uri="{FF2B5EF4-FFF2-40B4-BE49-F238E27FC236}">
                <a16:creationId xmlns:a16="http://schemas.microsoft.com/office/drawing/2014/main" id="{4A02F17F-9890-41BA-B0B7-7363A52D22FF}"/>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Diana – Starbucks manager in California</a:t>
            </a:r>
          </a:p>
          <a:p>
            <a:pPr lvl="1" eaLnBrk="1" hangingPunct="1"/>
            <a:r>
              <a:rPr lang="en-US" altLang="en-US">
                <a:cs typeface="Arial" panose="020B0604020202020204" pitchFamily="34" charset="0"/>
              </a:rPr>
              <a:t>Received requests for iced beverage</a:t>
            </a:r>
          </a:p>
          <a:p>
            <a:pPr lvl="1" eaLnBrk="1" hangingPunct="1"/>
            <a:r>
              <a:rPr lang="en-US" altLang="en-US">
                <a:cs typeface="Arial" panose="020B0604020202020204" pitchFamily="34" charset="0"/>
              </a:rPr>
              <a:t>Tried the beverage, and liked it</a:t>
            </a:r>
          </a:p>
          <a:p>
            <a:pPr eaLnBrk="1" hangingPunct="1"/>
            <a:r>
              <a:rPr lang="en-US" altLang="en-US">
                <a:ea typeface="ヒラギノ角ゴ Pro W3" pitchFamily="122" charset="-128"/>
              </a:rPr>
              <a:t>Requested Starbucks HQ offer the drink</a:t>
            </a:r>
          </a:p>
          <a:p>
            <a:pPr lvl="1" eaLnBrk="1" hangingPunct="1"/>
            <a:r>
              <a:rPr lang="en-US" altLang="en-US">
                <a:cs typeface="Arial" panose="020B0604020202020204" pitchFamily="34" charset="0"/>
              </a:rPr>
              <a:t>Request denied</a:t>
            </a:r>
          </a:p>
          <a:p>
            <a:pPr lvl="1" eaLnBrk="1" hangingPunct="1"/>
            <a:r>
              <a:rPr lang="en-US" altLang="en-US">
                <a:cs typeface="Arial" panose="020B0604020202020204" pitchFamily="34" charset="0"/>
              </a:rPr>
              <a:t>She did it anyway</a:t>
            </a:r>
          </a:p>
          <a:p>
            <a:pPr eaLnBrk="1" hangingPunct="1"/>
            <a:r>
              <a:rPr lang="en-US" altLang="en-US">
                <a:ea typeface="ヒラギノ角ゴ Pro W3" pitchFamily="122" charset="-128"/>
              </a:rPr>
              <a:t>Sales skyrocketed</a:t>
            </a:r>
          </a:p>
          <a:p>
            <a:pPr lvl="1" eaLnBrk="1" hangingPunct="1"/>
            <a:r>
              <a:rPr lang="en-US" altLang="en-US">
                <a:cs typeface="Arial" panose="020B0604020202020204" pitchFamily="34" charset="0"/>
              </a:rPr>
              <a:t>Was eventually adopted by Starbucks Execs</a:t>
            </a:r>
          </a:p>
          <a:p>
            <a:pPr eaLnBrk="1" hangingPunct="1"/>
            <a:r>
              <a:rPr lang="en-US" altLang="en-US">
                <a:ea typeface="ヒラギノ角ゴ Pro W3" pitchFamily="122" charset="-128"/>
              </a:rPr>
              <a:t>This is now the Starbucks Frappuccino</a:t>
            </a:r>
          </a:p>
          <a:p>
            <a:pPr lvl="1" eaLnBrk="1" hangingPunct="1"/>
            <a:r>
              <a:rPr lang="en-US" altLang="en-US">
                <a:cs typeface="Arial" panose="020B0604020202020204" pitchFamily="34" charset="0"/>
              </a:rPr>
              <a:t>At one point, was 20% of Starbucks revenues</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2EDD4CFB-C15E-4527-9811-D25E8E29648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2.2 BP </a:t>
            </a:r>
            <a:r>
              <a:rPr lang="en-US" altLang="en-US" sz="1800">
                <a:ea typeface="ヒラギノ角ゴ Pro W3" pitchFamily="122" charset="-128"/>
              </a:rPr>
              <a:t>(1 of 3)</a:t>
            </a:r>
          </a:p>
        </p:txBody>
      </p:sp>
      <p:sp>
        <p:nvSpPr>
          <p:cNvPr id="26627" name="Content Placeholder 2">
            <a:extLst>
              <a:ext uri="{FF2B5EF4-FFF2-40B4-BE49-F238E27FC236}">
                <a16:creationId xmlns:a16="http://schemas.microsoft.com/office/drawing/2014/main" id="{DBB9F41D-32E6-4CBE-AA0E-62102AF31B0A}"/>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On April 20, 2010, an explosion occurred.</a:t>
            </a:r>
          </a:p>
          <a:p>
            <a:pPr lvl="1" eaLnBrk="1" hangingPunct="1"/>
            <a:r>
              <a:rPr lang="en-US" altLang="en-US">
                <a:cs typeface="Arial" panose="020B0604020202020204" pitchFamily="34" charset="0"/>
              </a:rPr>
              <a:t>At a drilling rig off the Louisiana coastline</a:t>
            </a:r>
          </a:p>
          <a:p>
            <a:pPr lvl="1" eaLnBrk="1" hangingPunct="1"/>
            <a:r>
              <a:rPr lang="en-US" altLang="en-US">
                <a:cs typeface="Arial" panose="020B0604020202020204" pitchFamily="34" charset="0"/>
              </a:rPr>
              <a:t>Killed 11 workers</a:t>
            </a:r>
          </a:p>
          <a:p>
            <a:pPr eaLnBrk="1" hangingPunct="1"/>
            <a:r>
              <a:rPr lang="en-US" altLang="en-US">
                <a:ea typeface="ヒラギノ角ゴ Pro W3" pitchFamily="122" charset="-128"/>
              </a:rPr>
              <a:t>The oil spill continued for over three months.</a:t>
            </a:r>
          </a:p>
          <a:p>
            <a:pPr eaLnBrk="1" hangingPunct="1"/>
            <a:r>
              <a:rPr lang="en-US" altLang="en-US">
                <a:ea typeface="ヒラギノ角ゴ Pro W3" pitchFamily="122" charset="-128"/>
              </a:rPr>
              <a:t>It released an estimated 5 million barrels of crude oil into the Gulf of Mexico.</a:t>
            </a:r>
          </a:p>
          <a:p>
            <a:pPr lvl="1" eaLnBrk="1" hangingPunct="1"/>
            <a:r>
              <a:rPr lang="en-US" altLang="en-US">
                <a:cs typeface="Arial" panose="020B0604020202020204" pitchFamily="34" charset="0"/>
              </a:rPr>
              <a:t>The largest environmental disaster in U.S. history</a:t>
            </a:r>
          </a:p>
        </p:txBody>
      </p:sp>
    </p:spTree>
  </p:cSld>
  <p:clrMapOvr>
    <a:masterClrMapping/>
  </p:clrMapOvr>
  <p:transition/>
</p:sld>
</file>

<file path=ppt/theme/theme1.xml><?xml version="1.0" encoding="utf-8"?>
<a:theme xmlns:a="http://schemas.openxmlformats.org/drawingml/2006/main" name="1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6998</TotalTime>
  <Words>1438</Words>
  <Application>Microsoft Macintosh PowerPoint</Application>
  <PresentationFormat>On-screen Show (4:3)</PresentationFormat>
  <Paragraphs>204</Paragraphs>
  <Slides>33</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ヒラギノ角ゴ Pro W3</vt:lpstr>
      <vt:lpstr>Arial</vt:lpstr>
      <vt:lpstr>ArumSans Bold</vt:lpstr>
      <vt:lpstr>Calibri</vt:lpstr>
      <vt:lpstr>1_Plain BODY/MAIN CONTENT</vt:lpstr>
      <vt:lpstr>PowerPoint Presentation</vt:lpstr>
      <vt:lpstr>Chapter Case: Facebook</vt:lpstr>
      <vt:lpstr>Sheryl Sandberg at Facebook</vt:lpstr>
      <vt:lpstr>Leaning In</vt:lpstr>
      <vt:lpstr>Facebook Faces New Challenges</vt:lpstr>
      <vt:lpstr>Consider This… Questions</vt:lpstr>
      <vt:lpstr>Strategy Highlights</vt:lpstr>
      <vt:lpstr>2.1 Starbucks </vt:lpstr>
      <vt:lpstr>2.2 BP (1 of 3)</vt:lpstr>
      <vt:lpstr>2.2 BP (2 of 3)</vt:lpstr>
      <vt:lpstr>2.2 BP (3 of 3)</vt:lpstr>
      <vt:lpstr>Implications for Strategic Leaders</vt:lpstr>
      <vt:lpstr>Demonstrating Strategic Leadership</vt:lpstr>
      <vt:lpstr>Considerations for a Chosen Strategy</vt:lpstr>
      <vt:lpstr>Be Mindful of Your Stakeholders</vt:lpstr>
      <vt:lpstr>Exercises</vt:lpstr>
      <vt:lpstr>My Strategy Exercise: Who Are Your Stakeholders?</vt:lpstr>
      <vt:lpstr>Small Group Exercise #1</vt:lpstr>
      <vt:lpstr>Small Group Exercise #2</vt:lpstr>
      <vt:lpstr>Chapter Summary</vt:lpstr>
      <vt:lpstr>Take Away Concepts (1 of 6)</vt:lpstr>
      <vt:lpstr>Take Away Concepts (2 of 6)</vt:lpstr>
      <vt:lpstr>Take Away Concepts (3 of 6)</vt:lpstr>
      <vt:lpstr>Take Away Concepts (4 of 6)</vt:lpstr>
      <vt:lpstr>Take Away Concepts (5 of 6)</vt:lpstr>
      <vt:lpstr>Take Away Concepts (6 of 6)</vt:lpstr>
      <vt:lpstr>Key Terms</vt:lpstr>
      <vt:lpstr>Strategy Smart Videos</vt:lpstr>
      <vt:lpstr>Strategy Smart Videos (1 of 5)</vt:lpstr>
      <vt:lpstr>Strategy Smart Videos (2 of 5)</vt:lpstr>
      <vt:lpstr>Strategy Smart Videos (3 of 5)</vt:lpstr>
      <vt:lpstr>Strategy Smart Videos (4 of 5)</vt:lpstr>
      <vt:lpstr>Strategy Smart Videos (5 of 5)</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02</dc:title>
  <dc:subject>Chapter 02</dc:subject>
  <dc:creator>McGraw Hill Education</dc:creator>
  <cp:lastModifiedBy>Teresa Ward</cp:lastModifiedBy>
  <cp:revision>183</cp:revision>
  <dcterms:created xsi:type="dcterms:W3CDTF">2015-09-24T21:11:41Z</dcterms:created>
  <dcterms:modified xsi:type="dcterms:W3CDTF">2018-03-19T21:22:20Z</dcterms:modified>
</cp:coreProperties>
</file>