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78" r:id="rId1"/>
    <p:sldMasterId id="2147483962" r:id="rId2"/>
    <p:sldMasterId id="2147483970" r:id="rId3"/>
    <p:sldMasterId id="2147483978" r:id="rId4"/>
    <p:sldMasterId id="2147483988" r:id="rId5"/>
    <p:sldMasterId id="2147483998" r:id="rId6"/>
    <p:sldMasterId id="2147484006" r:id="rId7"/>
  </p:sldMasterIdLst>
  <p:notesMasterIdLst>
    <p:notesMasterId r:id="rId45"/>
  </p:notesMasterIdLst>
  <p:handoutMasterIdLst>
    <p:handoutMasterId r:id="rId46"/>
  </p:handoutMasterIdLst>
  <p:sldIdLst>
    <p:sldId id="260" r:id="rId8"/>
    <p:sldId id="414" r:id="rId9"/>
    <p:sldId id="415" r:id="rId10"/>
    <p:sldId id="416" r:id="rId11"/>
    <p:sldId id="403" r:id="rId12"/>
    <p:sldId id="404" r:id="rId13"/>
    <p:sldId id="432" r:id="rId14"/>
    <p:sldId id="430" r:id="rId15"/>
    <p:sldId id="431" r:id="rId16"/>
    <p:sldId id="433" r:id="rId17"/>
    <p:sldId id="434" r:id="rId18"/>
    <p:sldId id="397" r:id="rId19"/>
    <p:sldId id="398" r:id="rId20"/>
    <p:sldId id="399" r:id="rId21"/>
    <p:sldId id="400" r:id="rId22"/>
    <p:sldId id="401" r:id="rId23"/>
    <p:sldId id="402" r:id="rId24"/>
    <p:sldId id="405" r:id="rId25"/>
    <p:sldId id="406" r:id="rId26"/>
    <p:sldId id="424" r:id="rId27"/>
    <p:sldId id="390" r:id="rId28"/>
    <p:sldId id="391" r:id="rId29"/>
    <p:sldId id="392" r:id="rId30"/>
    <p:sldId id="393" r:id="rId31"/>
    <p:sldId id="394" r:id="rId32"/>
    <p:sldId id="395" r:id="rId33"/>
    <p:sldId id="422" r:id="rId34"/>
    <p:sldId id="423" r:id="rId35"/>
    <p:sldId id="407" r:id="rId36"/>
    <p:sldId id="425" r:id="rId37"/>
    <p:sldId id="410" r:id="rId38"/>
    <p:sldId id="412" r:id="rId39"/>
    <p:sldId id="411" r:id="rId40"/>
    <p:sldId id="428" r:id="rId41"/>
    <p:sldId id="427" r:id="rId42"/>
    <p:sldId id="413" r:id="rId43"/>
    <p:sldId id="426" r:id="rId4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8CD"/>
    <a:srgbClr val="BDBCA7"/>
    <a:srgbClr val="DDEEFF"/>
    <a:srgbClr val="5F5F5F"/>
    <a:srgbClr val="336699"/>
    <a:srgbClr val="008000"/>
    <a:srgbClr val="4D4D4D"/>
    <a:srgbClr val="749B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706" autoAdjust="0"/>
    <p:restoredTop sz="86378" autoAdjust="0"/>
  </p:normalViewPr>
  <p:slideViewPr>
    <p:cSldViewPr>
      <p:cViewPr varScale="1">
        <p:scale>
          <a:sx n="92" d="100"/>
          <a:sy n="92" d="100"/>
        </p:scale>
        <p:origin x="992" y="176"/>
      </p:cViewPr>
      <p:guideLst>
        <p:guide orient="horz" pos="2160"/>
        <p:guide pos="2880"/>
      </p:guideLst>
    </p:cSldViewPr>
  </p:slideViewPr>
  <p:outlineViewPr>
    <p:cViewPr>
      <p:scale>
        <a:sx n="33" d="100"/>
        <a:sy n="33" d="100"/>
      </p:scale>
      <p:origin x="0" y="-159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Lst>
  </p:outlineViewPr>
  <p:notesTextViewPr>
    <p:cViewPr>
      <p:scale>
        <a:sx n="3" d="2"/>
        <a:sy n="3" d="2"/>
      </p:scale>
      <p:origin x="0" y="0"/>
    </p:cViewPr>
  </p:notesTextViewPr>
  <p:sorterViewPr>
    <p:cViewPr varScale="1">
      <p:scale>
        <a:sx n="1" d="1"/>
        <a:sy n="1" d="1"/>
      </p:scale>
      <p:origin x="0" y="0"/>
    </p:cViewPr>
  </p:sorterViewPr>
  <p:notesViewPr>
    <p:cSldViewPr>
      <p:cViewPr varScale="1">
        <p:scale>
          <a:sx n="67" d="100"/>
          <a:sy n="67" d="100"/>
        </p:scale>
        <p:origin x="-3168"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_rels/viewProps.xml.rels><?xml version="1.0" encoding="UTF-8" standalone="yes"?>
<Relationships xmlns="http://schemas.openxmlformats.org/package/2006/relationships"><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21" Type="http://schemas.openxmlformats.org/officeDocument/2006/relationships/slide" Target="slides/slide21.xml"/><Relationship Id="rId34" Type="http://schemas.openxmlformats.org/officeDocument/2006/relationships/slide" Target="slides/slide34.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33" Type="http://schemas.openxmlformats.org/officeDocument/2006/relationships/slide" Target="slides/slide33.xml"/><Relationship Id="rId2" Type="http://schemas.openxmlformats.org/officeDocument/2006/relationships/slide" Target="slides/slide2.xml"/><Relationship Id="rId16" Type="http://schemas.openxmlformats.org/officeDocument/2006/relationships/slide" Target="slides/slide16.xml"/><Relationship Id="rId20" Type="http://schemas.openxmlformats.org/officeDocument/2006/relationships/slide" Target="slides/slide20.xml"/><Relationship Id="rId29" Type="http://schemas.openxmlformats.org/officeDocument/2006/relationships/slide" Target="slides/slide29.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24" Type="http://schemas.openxmlformats.org/officeDocument/2006/relationships/slide" Target="slides/slide24.xml"/><Relationship Id="rId32" Type="http://schemas.openxmlformats.org/officeDocument/2006/relationships/slide" Target="slides/slide32.xml"/><Relationship Id="rId37" Type="http://schemas.openxmlformats.org/officeDocument/2006/relationships/slide" Target="slides/slide37.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23.xml"/><Relationship Id="rId28" Type="http://schemas.openxmlformats.org/officeDocument/2006/relationships/slide" Target="slides/slide28.xml"/><Relationship Id="rId36" Type="http://schemas.openxmlformats.org/officeDocument/2006/relationships/slide" Target="slides/slide36.xml"/><Relationship Id="rId10" Type="http://schemas.openxmlformats.org/officeDocument/2006/relationships/slide" Target="slides/slide10.xml"/><Relationship Id="rId19" Type="http://schemas.openxmlformats.org/officeDocument/2006/relationships/slide" Target="slides/slide19.xml"/><Relationship Id="rId31" Type="http://schemas.openxmlformats.org/officeDocument/2006/relationships/slide" Target="slides/slide31.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 Id="rId27" Type="http://schemas.openxmlformats.org/officeDocument/2006/relationships/slide" Target="slides/slide27.xml"/><Relationship Id="rId30" Type="http://schemas.openxmlformats.org/officeDocument/2006/relationships/slide" Target="slides/slide30.xml"/><Relationship Id="rId35" Type="http://schemas.openxmlformats.org/officeDocument/2006/relationships/slide" Target="slides/slide35.xml"/><Relationship Id="rId8" Type="http://schemas.openxmlformats.org/officeDocument/2006/relationships/slide" Target="slides/slide8.xml"/><Relationship Id="rId3"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300571-9D5C-405E-B4A2-83AE1E97AA3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46FCB409-7221-4F9C-BA8D-3BBADC8B92DA}"/>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DE49CAE-D530-4144-BE6A-0955D5F38AD2}"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5F61684C-5CA1-43A3-A23C-8CC52F1685EF}"/>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55846198-3EC6-4A38-BFBB-CA1CE245C8F1}"/>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0BCC5C1-5A91-4DDA-8285-C13F40281D99}"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89F996-7AF0-4BD1-B20D-7A76FF7A43C7}"/>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5A9EA3C8-25EC-4306-A778-6C24D142DEA3}"/>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C788BC8C-9656-45F9-8925-96548B7EA7F2}"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DDED02EF-A663-4465-B18A-5106DE3A5D9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9656F825-A95D-4D54-8C73-C668E3D9119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5C2CCDB1-578E-4425-A5EC-EA78C8FC52C2}"/>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4597D493-AD7E-4E38-859A-373D0DD8E46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896CE48A-7C51-44FA-8F21-A2B51BA0BD14}"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esla.com/blog/master-plan-part-deu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81EB3646-DC5B-4703-8330-846D84D937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EA137180-F287-42FD-B884-6EE3EA3719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a:p>
            <a:endParaRPr lang="en-US" altLang="en-US" dirty="0">
              <a:ea typeface="ヒラギノ角ゴ Pro W3" pitchFamily="122" charset="-128"/>
            </a:endParaRPr>
          </a:p>
        </p:txBody>
      </p:sp>
      <p:sp>
        <p:nvSpPr>
          <p:cNvPr id="53252" name="Slide Number Placeholder 3">
            <a:extLst>
              <a:ext uri="{FF2B5EF4-FFF2-40B4-BE49-F238E27FC236}">
                <a16:creationId xmlns:a16="http://schemas.microsoft.com/office/drawing/2014/main" id="{9A9236DA-E240-4630-8A7F-768B4F3A72E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932D042-8FA6-498E-95E6-DB644AB8C837}" type="slidenum">
              <a:rPr lang="en-US" altLang="en-US" smtClean="0"/>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1A65252D-F3A7-41A5-8269-2489623DD0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663B43AE-0C8F-44A6-90C9-A39CA3FDE3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56324" name="Slide Number Placeholder 3">
            <a:extLst>
              <a:ext uri="{FF2B5EF4-FFF2-40B4-BE49-F238E27FC236}">
                <a16:creationId xmlns:a16="http://schemas.microsoft.com/office/drawing/2014/main" id="{916EE5FB-E334-4576-90C0-BFD971EA0E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F90F823-274F-4BDB-8CC7-7DA26916924E}" type="slidenum">
              <a:rPr lang="en-US" altLang="en-US" smtClean="0"/>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FB5DCB64-1562-496E-B819-4C93DDF87F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1196D119-2B10-4680-8819-EEB04ECA86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Advertisers value how Twitter can deliver their ads in real time. In one famous episode, when a blackout halted the 2013 Super Bowl for over half an hour, Nabisco promoted Oreo cookies by tweeting, </a:t>
            </a:r>
            <a:r>
              <a:rPr lang="ja-JP" altLang="en-US">
                <a:ea typeface="ヒラギノ角ゴ Pro W3" pitchFamily="122" charset="-128"/>
              </a:rPr>
              <a:t>“</a:t>
            </a:r>
            <a:r>
              <a:rPr lang="en-US" altLang="ja-JP">
                <a:ea typeface="ヒラギノ角ゴ Pro W3" pitchFamily="122" charset="-128"/>
              </a:rPr>
              <a:t>Power out? No problem. You can still dunk in the dark.</a:t>
            </a:r>
            <a:r>
              <a:rPr lang="ja-JP" altLang="en-US">
                <a:ea typeface="ヒラギノ角ゴ Pro W3" pitchFamily="122" charset="-128"/>
              </a:rPr>
              <a:t>”</a:t>
            </a:r>
            <a:r>
              <a:rPr lang="en-US" altLang="ja-JP">
                <a:ea typeface="ヒラギノ角ゴ Pro W3" pitchFamily="122" charset="-128"/>
              </a:rPr>
              <a:t> Advertisers can also target their ads based on the user</a:t>
            </a:r>
            <a:r>
              <a:rPr lang="ja-JP" altLang="en-US">
                <a:ea typeface="ヒラギノ角ゴ Pro W3" pitchFamily="122" charset="-128"/>
              </a:rPr>
              <a:t>’</a:t>
            </a:r>
            <a:r>
              <a:rPr lang="en-US" altLang="ja-JP">
                <a:ea typeface="ヒラギノ角ゴ Pro W3" pitchFamily="122" charset="-128"/>
              </a:rPr>
              <a:t>s interests or location, the time of day, etc.</a:t>
            </a:r>
            <a:endParaRPr lang="en-US" altLang="en-US">
              <a:ea typeface="ヒラギノ角ゴ Pro W3" pitchFamily="122" charset="-128"/>
            </a:endParaRPr>
          </a:p>
        </p:txBody>
      </p:sp>
      <p:sp>
        <p:nvSpPr>
          <p:cNvPr id="58372" name="Slide Number Placeholder 3">
            <a:extLst>
              <a:ext uri="{FF2B5EF4-FFF2-40B4-BE49-F238E27FC236}">
                <a16:creationId xmlns:a16="http://schemas.microsoft.com/office/drawing/2014/main" id="{C6844CB6-13A3-4706-86DF-8EC6031805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AFFC5A6-04B2-4DD0-8D39-AEF67160E417}" type="slidenum">
              <a:rPr lang="en-US" altLang="en-US" smtClean="0"/>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C536BAE-AB2A-4372-80A9-EC6B72701A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2D0327B1-86D3-472D-ABF9-582E540748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“Master Plan, Part Deux” in its entirety is on Tesla’s blog: </a:t>
            </a:r>
            <a:r>
              <a:rPr lang="en-US" altLang="en-US">
                <a:ea typeface="ヒラギノ角ゴ Pro W3" pitchFamily="122" charset="-128"/>
                <a:hlinkClick r:id="rId3"/>
              </a:rPr>
              <a:t>https://www.tesla.com/blog/master-plan-part-deux</a:t>
            </a:r>
            <a:endParaRPr lang="en-US" altLang="en-US">
              <a:ea typeface="ヒラギノ角ゴ Pro W3" pitchFamily="122" charset="-128"/>
            </a:endParaRPr>
          </a:p>
        </p:txBody>
      </p:sp>
      <p:sp>
        <p:nvSpPr>
          <p:cNvPr id="61444" name="Slide Number Placeholder 3">
            <a:extLst>
              <a:ext uri="{FF2B5EF4-FFF2-40B4-BE49-F238E27FC236}">
                <a16:creationId xmlns:a16="http://schemas.microsoft.com/office/drawing/2014/main" id="{FFA44FBD-C6E4-48C7-9FED-016669D4E4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AF0BBE4-8C11-44AC-B8AA-741033FDBC5F}" type="slidenum">
              <a:rPr lang="en-US" altLang="en-US" smtClean="0"/>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425F0CA0-B91A-423B-B263-1DED2D6EC56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AB673DA6-5300-481E-BD71-61268E6F8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63492" name="Slide Number Placeholder 3">
            <a:extLst>
              <a:ext uri="{FF2B5EF4-FFF2-40B4-BE49-F238E27FC236}">
                <a16:creationId xmlns:a16="http://schemas.microsoft.com/office/drawing/2014/main" id="{85FD55A5-7947-407E-8C0C-A6376EAB73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F5D5763-F548-4775-B1AD-B78EBE0ACE8D}" type="slidenum">
              <a:rPr lang="en-US" altLang="en-US" smtClean="0"/>
              <a:pPr/>
              <a:t>7</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494882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27FAAE31-8310-4FBF-ABA9-589B6DAD5A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65443642"/>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A5864B40-966D-491E-AB99-E820347C3FF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3664406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FB97783-7D76-4E66-B299-058ED1445BA7}"/>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D01C6C8-70BC-4B25-8A2C-962EBAD9F9F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35272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B0B5CD0-570F-4E97-93A4-B1586C935B9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CA5A353-FF82-4718-A8BD-217F1324FC7C}"/>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39777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605F7D1-5E6E-4209-BE6F-D89B45E50DC8}"/>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D8D4ED4-2337-490A-9DA6-A8152CDB0F3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392123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71FAFFE-2835-4FBE-AA99-E31DFD2469A7}"/>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08A7DD3-26E3-4F1F-BA8F-80192222647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3451936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46E6809-D5EA-4BF3-B364-428E37586F0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940792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AA1B55B-72E1-4549-990F-AA0DBBB50DB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773140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928059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A8350DE7-ACE7-46BA-B045-E8D08BD75D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789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a:extLst>
              <a:ext uri="{FF2B5EF4-FFF2-40B4-BE49-F238E27FC236}">
                <a16:creationId xmlns:a16="http://schemas.microsoft.com/office/drawing/2014/main" id="{2CAA8B87-1BC1-4343-B8E7-168CA7F1853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5240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3733800"/>
            <a:ext cx="9143998" cy="2536825"/>
          </a:xfrm>
          <a:solidFill>
            <a:srgbClr val="D66D5C"/>
          </a:solidFill>
          <a:ln w="38100">
            <a:noFill/>
          </a:ln>
        </p:spPr>
        <p:txBody>
          <a:bodyPr>
            <a:normAutofit/>
          </a:bodyPr>
          <a:lstStyle>
            <a:lvl1pPr algn="ctr">
              <a:defRPr sz="2800">
                <a:solidFill>
                  <a:srgbClr val="336699"/>
                </a:solidFill>
              </a:defRPr>
            </a:lvl1pPr>
          </a:lstStyle>
          <a:p>
            <a:r>
              <a:rPr lang="en-US" dirty="0"/>
              <a:t>Click to edit Master title style</a:t>
            </a:r>
          </a:p>
        </p:txBody>
      </p:sp>
      <p:sp>
        <p:nvSpPr>
          <p:cNvPr id="8" name="Text Placeholder 7">
            <a:extLst/>
          </p:cNvPr>
          <p:cNvSpPr>
            <a:spLocks noGrp="1"/>
          </p:cNvSpPr>
          <p:nvPr>
            <p:ph type="body" sz="quarter" idx="10"/>
          </p:nvPr>
        </p:nvSpPr>
        <p:spPr>
          <a:xfrm>
            <a:off x="304800" y="-838200"/>
            <a:ext cx="7924800" cy="533400"/>
          </a:xfrm>
          <a:prstGeom prst="rect">
            <a:avLst/>
          </a:prstGeom>
        </p:spPr>
        <p:txBody>
          <a:bodyPr/>
          <a:lstStyle>
            <a:lvl1pPr algn="l">
              <a:defRPr sz="800"/>
            </a:lvl1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210410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16F5A82-1E84-455E-85C0-FCD375446E7E}"/>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0BDA050B-90A9-49BC-83D3-B6FB0E8BEC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199A010B-6D6F-429A-8BB9-2E6ED4D25BA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3333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AE94FD7D-E16A-457F-ABF8-F520065E4533}"/>
              </a:ext>
            </a:extLst>
          </p:cNvPr>
          <p:cNvSpPr>
            <a:spLocks noGrp="1"/>
          </p:cNvSpPr>
          <p:nvPr>
            <p:ph type="title"/>
          </p:nvPr>
        </p:nvSpPr>
        <p:spPr>
          <a:xfrm>
            <a:off x="609600" y="3810000"/>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090639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708327EC-AADE-4834-8DE0-9486783C74C2}"/>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36AB029E-B4B4-4C0F-BC01-3FAD20156CC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9F387D31-9057-45BE-BDFA-0C9A4731DD49}"/>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defRPr>
            </a:lvl1pPr>
          </a:lstStyle>
          <a:p>
            <a:pPr>
              <a:defRPr/>
            </a:pPr>
            <a:fld id="{8AC98C34-78E5-4DEE-9753-4EDB98FDFBB1}" type="slidenum">
              <a:rPr lang="en-US" altLang="en-US"/>
              <a:pPr>
                <a:defRPr/>
              </a:pPr>
              <a:t>‹#›</a:t>
            </a:fld>
            <a:endParaRPr lang="en-US" altLang="en-US" dirty="0"/>
          </a:p>
        </p:txBody>
      </p:sp>
    </p:spTree>
    <p:extLst>
      <p:ext uri="{BB962C8B-B14F-4D97-AF65-F5344CB8AC3E}">
        <p14:creationId xmlns:p14="http://schemas.microsoft.com/office/powerpoint/2010/main" val="2380097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F2B969E-F9CE-4FB9-881A-512E446F8A1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6A7849C3-C0D9-4C03-ACF6-C279F156411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293E5153-C902-480F-A3BA-00DD8D306BF5}"/>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24E1885A-40C1-4B72-8D9F-588D88EDEB83}"/>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D6A2B3D0-4832-4BF7-BE3D-1F0B92D87D79}" type="slidenum">
              <a:rPr lang="en-US" altLang="en-US"/>
              <a:pPr>
                <a:defRPr/>
              </a:pPr>
              <a:t>‹#›</a:t>
            </a:fld>
            <a:endParaRPr lang="en-US" altLang="en-US" dirty="0"/>
          </a:p>
        </p:txBody>
      </p:sp>
    </p:spTree>
    <p:extLst>
      <p:ext uri="{BB962C8B-B14F-4D97-AF65-F5344CB8AC3E}">
        <p14:creationId xmlns:p14="http://schemas.microsoft.com/office/powerpoint/2010/main" val="7447750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5BDA7D7-737F-4F76-8C1B-4E34D0AB5F7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C823C90-293B-444F-8729-280B44A5C98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2877247-4664-4D8A-BE63-AD82E5CD0638}"/>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E8DA456-AFE3-417F-80B1-58284A3B085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A1DEEEC8-1BA6-4210-89F6-11ABC8E2D06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82B21BC-1091-4CD9-9498-723336C0652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03F1419C-A40C-418A-99A0-619F0953914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BADB1721-77E3-45AB-A52D-82D17F909ED9}" type="slidenum">
              <a:rPr lang="en-US" altLang="en-US"/>
              <a:pPr>
                <a:defRPr/>
              </a:pPr>
              <a:t>‹#›</a:t>
            </a:fld>
            <a:endParaRPr lang="en-US" altLang="en-US" dirty="0"/>
          </a:p>
        </p:txBody>
      </p:sp>
    </p:spTree>
    <p:extLst>
      <p:ext uri="{BB962C8B-B14F-4D97-AF65-F5344CB8AC3E}">
        <p14:creationId xmlns:p14="http://schemas.microsoft.com/office/powerpoint/2010/main" val="15662249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817D8BC4-F745-449B-9509-B89CB67A7D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41F7E4F-9E5A-4901-8675-D1C5C4023F99}"/>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07A77310-7422-4510-B61D-F9476F47806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063263E3-A848-4B30-B437-225C090CE261}" type="slidenum">
              <a:rPr lang="en-US" altLang="en-US"/>
              <a:pPr>
                <a:defRPr/>
              </a:pPr>
              <a:t>‹#›</a:t>
            </a:fld>
            <a:endParaRPr lang="en-US" altLang="en-US" dirty="0"/>
          </a:p>
        </p:txBody>
      </p:sp>
    </p:spTree>
    <p:extLst>
      <p:ext uri="{BB962C8B-B14F-4D97-AF65-F5344CB8AC3E}">
        <p14:creationId xmlns:p14="http://schemas.microsoft.com/office/powerpoint/2010/main" val="22857578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80CD44DF-E752-4FED-B1DB-3782979C73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ECA5BA72-7A6F-4A03-A561-CD7F14F57549}"/>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B4CD565-528C-4E1A-A740-F43960A9E5F0}"/>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100AFF79-DC4E-4203-ACEC-EE6BD40079F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D34F93AC-599D-4BBB-B396-E03F38E6F20D}"/>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464864D3-F4D7-43B4-A975-D5713B61A57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21178EE9-5063-45BD-A71A-DDD901A82CC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A915AC07-6302-4DE1-A789-EBD0B0F70B71}"/>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95BF1583-D562-4DAF-8B4B-5E9DD0480A45}" type="slidenum">
              <a:rPr lang="en-US" altLang="en-US"/>
              <a:pPr>
                <a:defRPr/>
              </a:pPr>
              <a:t>‹#›</a:t>
            </a:fld>
            <a:endParaRPr lang="en-US" altLang="en-US" dirty="0"/>
          </a:p>
        </p:txBody>
      </p:sp>
    </p:spTree>
    <p:extLst>
      <p:ext uri="{BB962C8B-B14F-4D97-AF65-F5344CB8AC3E}">
        <p14:creationId xmlns:p14="http://schemas.microsoft.com/office/powerpoint/2010/main" val="2297798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EF663E3-E46A-4A1D-900E-85A2035402CE}"/>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9C99DB9-DD7C-4859-AFCD-333EFD17A6A3}"/>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600978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8B4B959-FF06-4328-9E91-2F088392E18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D1E75D5-1306-4EBC-8828-50985BC0D2FD}"/>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688148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3246137-E5F5-44D5-88E9-DFB153D7E9CD}"/>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95E3D63-FAEA-4959-9E3F-FB98BD16E753}"/>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286480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C80F4C7-1457-4569-AF04-5741FF8EB4F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548567D-ED57-4529-A5D7-FE357193B12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73751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7B57C1-5EA8-415A-A377-4EBB16673CA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08167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D3D46FED-FCD6-45EE-BF86-69DDC3F4B65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05165347"/>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6927537-46FB-4539-AC48-2741B18420EF}"/>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5887925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4D40BD0-EBA9-4D33-B005-067AF3BC005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550796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6F518D6-0892-4203-8F8D-A3D531F7F73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315306"/>
            <a:ext cx="8229600" cy="5237894"/>
          </a:xfrm>
          <a:prstGeom prst="rect">
            <a:avLst/>
          </a:prstGeom>
        </p:spPr>
        <p:txBody>
          <a:bodyPr/>
          <a:lstStyle>
            <a:lvl1pPr marL="0" indent="0">
              <a:spcAft>
                <a:spcPts val="800"/>
              </a:spcAft>
              <a:buNone/>
              <a:defRPr sz="2800">
                <a:solidFill>
                  <a:srgbClr val="5F5F5F"/>
                </a:solidFill>
              </a:defRPr>
            </a:lvl1pPr>
            <a:lvl2pPr marL="742950" indent="-285750">
              <a:spcAft>
                <a:spcPts val="800"/>
              </a:spcAft>
              <a:buFont typeface="Arial" panose="020B0604020202020204" pitchFamily="34" charset="0"/>
              <a:buChar char="•"/>
              <a:defRPr sz="2400">
                <a:solidFill>
                  <a:srgbClr val="5F5F5F"/>
                </a:solidFill>
              </a:defRPr>
            </a:lvl2pPr>
            <a:lvl3pPr marL="1143000" indent="-228600">
              <a:spcAft>
                <a:spcPts val="800"/>
              </a:spcAft>
              <a:buFont typeface="Arial" panose="020B0604020202020204" pitchFamily="34" charset="0"/>
              <a:buChar char="•"/>
              <a:defRPr sz="2000">
                <a:solidFill>
                  <a:srgbClr val="5F5F5F"/>
                </a:solidFill>
              </a:defRPr>
            </a:lvl3pPr>
            <a:lvl4pPr marL="1600200" indent="-228600">
              <a:spcAft>
                <a:spcPts val="800"/>
              </a:spcAft>
              <a:buFont typeface="Arial" panose="020B0604020202020204" pitchFamily="34" charset="0"/>
              <a:buChar char="•"/>
              <a:defRPr sz="1600">
                <a:solidFill>
                  <a:srgbClr val="5F5F5F"/>
                </a:solidFill>
              </a:defRPr>
            </a:lvl4pPr>
            <a:lvl5pPr marL="2057400" indent="-228600">
              <a:spcAft>
                <a:spcPts val="800"/>
              </a:spcAft>
              <a:buFont typeface="Arial" panose="020B0604020202020204" pitchFamily="34" charset="0"/>
              <a:buChar char="•"/>
              <a:defRPr sz="1600">
                <a:solidFill>
                  <a:srgbClr val="5F5F5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Click to edit Master text styles</a:t>
            </a:r>
          </a:p>
        </p:txBody>
      </p:sp>
    </p:spTree>
    <p:extLst>
      <p:ext uri="{BB962C8B-B14F-4D97-AF65-F5344CB8AC3E}">
        <p14:creationId xmlns:p14="http://schemas.microsoft.com/office/powerpoint/2010/main" val="93729721"/>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47090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28258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919916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375060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878492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4770525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701205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6101ADE-B9A5-4E35-ACAA-1AB8AF5E0C1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773069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83665277"/>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20065744"/>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71935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606444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802724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4660515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083798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590778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166307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7187488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2D071DD4-A769-4A40-A36F-F4106AF3AD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64935837"/>
      </p:ext>
    </p:extLst>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9DA32FE-F804-4045-8660-05F6671BE70E}"/>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065727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D39337A-123B-4A01-90E7-4BBA67B6F3E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8479070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64BC5C6-F3B2-489F-9E5D-A5B85EBF4B08}"/>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7660665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90790B2-D9FC-4B55-AFFF-A98E6ABFC8D1}"/>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6871745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5651973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751653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820696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2067D747-A8EA-4506-8271-A24991FFFB55}"/>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46695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D261157-AB93-4E99-BF2C-44CB05549D6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564026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52AF790-9B70-44E3-99EA-FDA93A520115}"/>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906446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8A5A25A8-85DD-4439-8F19-13054C7BFBC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61322359"/>
      </p:ext>
    </p:extLst>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8A187B9-D986-4701-BE19-8E81B931142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173267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12951261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7548801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489947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9F9D5A2E-77ED-46A0-8856-07D8F381590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6680040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FFF99970-C27C-434B-B9BC-76CCACD2AE5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6822194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14E60FBB-A657-4209-81F4-2FEC5E9A71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19253993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8.png"/><Relationship Id="rId4" Type="http://schemas.openxmlformats.org/officeDocument/2006/relationships/slideLayout" Target="../slideLayouts/slideLayout28.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theme" Target="../theme/theme4.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theme" Target="../theme/theme5.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4"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59.xml"/><Relationship Id="rId7" Type="http://schemas.openxmlformats.org/officeDocument/2006/relationships/slideLayout" Target="../slideLayouts/slideLayout63.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E789F6E3-6D22-4BE6-8849-1465EBC4C624}"/>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95" r:id="rId1"/>
    <p:sldLayoutId id="2147485554" r:id="rId2"/>
    <p:sldLayoutId id="2147485555" r:id="rId3"/>
    <p:sldLayoutId id="2147485556" r:id="rId4"/>
    <p:sldLayoutId id="2147485557" r:id="rId5"/>
    <p:sldLayoutId id="2147485558" r:id="rId6"/>
    <p:sldLayoutId id="2147485559" r:id="rId7"/>
    <p:sldLayoutId id="2147485560" r:id="rId8"/>
    <p:sldLayoutId id="2147485561" r:id="rId9"/>
    <p:sldLayoutId id="2147485562" r:id="rId10"/>
    <p:sldLayoutId id="214748556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FF57622E-918D-4A3F-BE85-A03976150E83}"/>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D0C13525-C5B6-4975-B994-6772188E1EC9}"/>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2052" name="MH Tagline" descr="Tagline: Because learning changes everything.™">
            <a:extLst>
              <a:ext uri="{FF2B5EF4-FFF2-40B4-BE49-F238E27FC236}">
                <a16:creationId xmlns:a16="http://schemas.microsoft.com/office/drawing/2014/main" id="{832D920E-08BE-463B-978D-746C71499417}"/>
              </a:ext>
            </a:extLst>
          </p:cNvPr>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564" r:id="rId1"/>
    <p:sldLayoutId id="2147485565" r:id="rId2"/>
    <p:sldLayoutId id="2147485566" r:id="rId3"/>
    <p:sldLayoutId id="2147485567" r:id="rId4"/>
    <p:sldLayoutId id="2147485568" r:id="rId5"/>
    <p:sldLayoutId id="2147485569" r:id="rId6"/>
    <p:sldLayoutId id="2147485533" r:id="rId7"/>
    <p:sldLayoutId id="2147485570" r:id="rId8"/>
    <p:sldLayoutId id="2147485571" r:id="rId9"/>
    <p:sldLayoutId id="2147485572" r:id="rId10"/>
    <p:sldLayoutId id="2147485573" r:id="rId11"/>
    <p:sldLayoutId id="2147485574" r:id="rId12"/>
    <p:sldLayoutId id="2147485575" r:id="rId1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MH Logo" descr="Logo: McGraw-Hill Education">
            <a:extLst>
              <a:ext uri="{FF2B5EF4-FFF2-40B4-BE49-F238E27FC236}">
                <a16:creationId xmlns:a16="http://schemas.microsoft.com/office/drawing/2014/main" id="{E9830B76-93BF-4A30-9B81-B436C43A2E40}"/>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MH Tagline" descr="Tag line: Because learning changes everything™">
            <a:extLst>
              <a:ext uri="{FF2B5EF4-FFF2-40B4-BE49-F238E27FC236}">
                <a16:creationId xmlns:a16="http://schemas.microsoft.com/office/drawing/2014/main" id="{E1846242-14EF-4D38-84F3-5B692421DA12}"/>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D801FE1-D67C-4E31-937B-1B43737EC20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76" r:id="rId1"/>
    <p:sldLayoutId id="2147485577" r:id="rId2"/>
    <p:sldLayoutId id="2147485578" r:id="rId3"/>
    <p:sldLayoutId id="2147485579" r:id="rId4"/>
    <p:sldLayoutId id="2147485580" r:id="rId5"/>
    <p:sldLayoutId id="2147485581" r:id="rId6"/>
    <p:sldLayoutId id="2147485582"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050F9ACB-761F-4E02-9F83-29F01CFD2B77}"/>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83" r:id="rId1"/>
    <p:sldLayoutId id="2147485534" r:id="rId2"/>
    <p:sldLayoutId id="2147485535" r:id="rId3"/>
    <p:sldLayoutId id="2147485536" r:id="rId4"/>
    <p:sldLayoutId id="2147485537" r:id="rId5"/>
    <p:sldLayoutId id="2147485538" r:id="rId6"/>
    <p:sldLayoutId id="2147485539" r:id="rId7"/>
    <p:sldLayoutId id="2147485540" r:id="rId8"/>
    <p:sldLayoutId id="2147485584"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0BA29616-9CE8-403F-8DF1-3DDE80D36028}"/>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A7591D3E-BA68-44D3-BD8C-EAD78B0D9DE3}"/>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
        <p:nvSpPr>
          <p:cNvPr id="4" name="TextBox 3">
            <a:extLst>
              <a:ext uri="{FF2B5EF4-FFF2-40B4-BE49-F238E27FC236}">
                <a16:creationId xmlns:a16="http://schemas.microsoft.com/office/drawing/2014/main" id="{46A6A709-7D77-4228-A900-B03AE595D37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85" r:id="rId1"/>
    <p:sldLayoutId id="2147485541" r:id="rId2"/>
    <p:sldLayoutId id="2147485542" r:id="rId3"/>
    <p:sldLayoutId id="2147485543" r:id="rId4"/>
    <p:sldLayoutId id="2147485544" r:id="rId5"/>
    <p:sldLayoutId id="2147485545" r:id="rId6"/>
    <p:sldLayoutId id="2147485546" r:id="rId7"/>
    <p:sldLayoutId id="2147485547" r:id="rId8"/>
    <p:sldLayoutId id="2147485586"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095F6FFC-1EB7-4DD9-9544-F563C2A3066E}"/>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87" r:id="rId1"/>
    <p:sldLayoutId id="2147485588" r:id="rId2"/>
    <p:sldLayoutId id="2147485589" r:id="rId3"/>
    <p:sldLayoutId id="2147485590" r:id="rId4"/>
    <p:sldLayoutId id="2147485548" r:id="rId5"/>
    <p:sldLayoutId id="2147485549" r:id="rId6"/>
    <p:sldLayoutId id="2147485550"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5CFC23AE-7945-467B-9622-CAC6D41A0168}"/>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A5029BB5-7A36-43BE-83CB-EA622C88254E}"/>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591" r:id="rId1"/>
    <p:sldLayoutId id="2147485592" r:id="rId2"/>
    <p:sldLayoutId id="2147485593" r:id="rId3"/>
    <p:sldLayoutId id="2147485594" r:id="rId4"/>
    <p:sldLayoutId id="2147485551" r:id="rId5"/>
    <p:sldLayoutId id="2147485552" r:id="rId6"/>
    <p:sldLayoutId id="2147485553"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voOvrNEahDA" TargetMode="Externa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hyperlink" Target="https://www.youtube.com/watch?v=NY4myVa5Wkw" TargetMode="Externa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hyperlink" Target="https://www.youtube.com/watch?v=_3Qh9iVlLoE" TargetMode="Externa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hyperlink" Target="https://www.youtube.com/watch?v=q8NZfbcNMrM" TargetMode="Externa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hyperlink" Target="https://www.youtube.com/watch?v=JB_wLl1FURw&amp;t=4s" TargetMode="Externa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hyperlink" Target="https://www.youtube.com/watch?v=3wMSZ1keZJo" TargetMode="Externa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hyperlink" Target="https://www.youtube.com/watch?v=BM4nNsvmRaE" TargetMode="Externa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hyperlink" Target="https://www.youtube.com/watch?v=vR0zdQarGJQ" TargetMode="Externa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1C8E2DA-8540-7A41-A5F5-E91723A18238}"/>
              </a:ext>
            </a:extLst>
          </p:cNvPr>
          <p:cNvSpPr>
            <a:spLocks noGrp="1"/>
          </p:cNvSpPr>
          <p:nvPr>
            <p:ph type="body" sz="quarter" idx="10"/>
          </p:nvPr>
        </p:nvSpPr>
        <p:spPr/>
        <p:txBody>
          <a:bodyPr/>
          <a:lstStyle/>
          <a:p>
            <a:r>
              <a:rPr lang="en-US" dirty="0"/>
              <a:t>CHAPTER 1</a:t>
            </a:r>
          </a:p>
        </p:txBody>
      </p:sp>
      <p:sp>
        <p:nvSpPr>
          <p:cNvPr id="5" name="Text Placeholder 4">
            <a:extLst>
              <a:ext uri="{FF2B5EF4-FFF2-40B4-BE49-F238E27FC236}">
                <a16:creationId xmlns:a16="http://schemas.microsoft.com/office/drawing/2014/main" id="{1EC424D4-E236-6B42-BAE8-C6BA46D36FD6}"/>
              </a:ext>
            </a:extLst>
          </p:cNvPr>
          <p:cNvSpPr>
            <a:spLocks noGrp="1"/>
          </p:cNvSpPr>
          <p:nvPr>
            <p:ph type="body" sz="quarter" idx="12"/>
          </p:nvPr>
        </p:nvSpPr>
        <p:spPr/>
        <p:txBody>
          <a:bodyPr/>
          <a:lstStyle/>
          <a:p>
            <a:r>
              <a:rPr lang="en-US" dirty="0"/>
              <a:t>What Is Strategy?</a:t>
            </a:r>
          </a:p>
        </p:txBody>
      </p:sp>
      <p:sp>
        <p:nvSpPr>
          <p:cNvPr id="6" name="Text Placeholder 5">
            <a:extLst>
              <a:ext uri="{FF2B5EF4-FFF2-40B4-BE49-F238E27FC236}">
                <a16:creationId xmlns:a16="http://schemas.microsoft.com/office/drawing/2014/main" id="{0C51754A-9FB1-EA46-9D8E-44E8DAED18FB}"/>
              </a:ext>
            </a:extLst>
          </p:cNvPr>
          <p:cNvSpPr>
            <a:spLocks noGrp="1"/>
          </p:cNvSpPr>
          <p:nvPr>
            <p:ph type="body" sz="quarter" idx="13"/>
          </p:nvPr>
        </p:nvSpPr>
        <p:spPr/>
        <p:txBody>
          <a:bodyPr/>
          <a:lstStyle/>
          <a:p>
            <a:r>
              <a:rPr lang="en-US" dirty="0"/>
              <a:t>SUPPLEMENTAL LECTURE SLIDES</a:t>
            </a:r>
          </a:p>
        </p:txBody>
      </p:sp>
      <p:pic>
        <p:nvPicPr>
          <p:cNvPr id="8" name="Picture 7">
            <a:extLst>
              <a:ext uri="{FF2B5EF4-FFF2-40B4-BE49-F238E27FC236}">
                <a16:creationId xmlns:a16="http://schemas.microsoft.com/office/drawing/2014/main" id="{B0911976-7EB4-F641-8B8E-3CCE05F3B9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4" name="Text Placeholder 3">
            <a:extLst>
              <a:ext uri="{FF2B5EF4-FFF2-40B4-BE49-F238E27FC236}">
                <a16:creationId xmlns:a16="http://schemas.microsoft.com/office/drawing/2014/main" id="{1D63F5F7-D9BB-844C-B3D9-342237FE6335}"/>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450098F1-569F-466A-AB8C-E487BC5869D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Arial" panose="020B0604020202020204" pitchFamily="34" charset="0"/>
                <a:cs typeface="Arial" panose="020B0604020202020204" pitchFamily="34" charset="0"/>
              </a:rPr>
              <a:t>1.2 Merck (1 of 2)</a:t>
            </a:r>
            <a:endParaRPr lang="en-US" altLang="en-US" sz="2000">
              <a:latin typeface="Arial" panose="020B0604020202020204" pitchFamily="34" charset="0"/>
              <a:cs typeface="Arial" panose="020B0604020202020204" pitchFamily="34" charset="0"/>
            </a:endParaRPr>
          </a:p>
        </p:txBody>
      </p:sp>
      <p:sp>
        <p:nvSpPr>
          <p:cNvPr id="55299" name="Content Placeholder 2">
            <a:extLst>
              <a:ext uri="{FF2B5EF4-FFF2-40B4-BE49-F238E27FC236}">
                <a16:creationId xmlns:a16="http://schemas.microsoft.com/office/drawing/2014/main" id="{872D7FBF-AFB2-4517-8358-933430884CF6}"/>
              </a:ext>
            </a:extLst>
          </p:cNvPr>
          <p:cNvSpPr>
            <a:spLocks noGrp="1"/>
          </p:cNvSpPr>
          <p:nvPr>
            <p:ph idx="1"/>
          </p:nvPr>
        </p:nvSpPr>
        <p:spPr bwMode="auto">
          <a:xfrm>
            <a:off x="457200" y="1316038"/>
            <a:ext cx="85344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defRPr/>
            </a:pPr>
            <a:r>
              <a:rPr lang="en-US" altLang="en-US" sz="2400" dirty="0">
                <a:ea typeface="ヒラギノ角ゴ Pro W3" pitchFamily="122" charset="-128"/>
              </a:rPr>
              <a:t>American pharmaceutical company</a:t>
            </a:r>
          </a:p>
          <a:p>
            <a:pPr eaLnBrk="1" hangingPunct="1">
              <a:defRPr/>
            </a:pPr>
            <a:r>
              <a:rPr lang="en-US" altLang="en-US" sz="2400" dirty="0">
                <a:ea typeface="ヒラギノ角ゴ Pro W3" pitchFamily="122" charset="-128"/>
              </a:rPr>
              <a:t>Merck’s vision: to preserve and improve human life</a:t>
            </a:r>
          </a:p>
          <a:p>
            <a:pPr eaLnBrk="1" hangingPunct="1">
              <a:defRPr/>
            </a:pPr>
            <a:r>
              <a:rPr lang="en-US" altLang="en-US" sz="2400" dirty="0">
                <a:ea typeface="ヒラギノ角ゴ Pro W3" pitchFamily="122" charset="-128"/>
              </a:rPr>
              <a:t>Founder, George W. Merck:</a:t>
            </a:r>
          </a:p>
          <a:p>
            <a:pPr marL="457200" lvl="1" indent="0" eaLnBrk="1" hangingPunct="1">
              <a:buFont typeface="Arial" panose="020B0604020202020204" pitchFamily="34" charset="0"/>
              <a:buNone/>
              <a:defRPr/>
            </a:pPr>
            <a:r>
              <a:rPr lang="en-US" altLang="en-US" sz="2000" dirty="0">
                <a:ea typeface="ヒラギノ角ゴ Pro W3" pitchFamily="122" charset="-128"/>
              </a:rPr>
              <a:t>“We try to never forget that medicine is for the people. It is not for profits. The profits follow, and if we have remembered that, they have never failed to appear.”</a:t>
            </a:r>
          </a:p>
          <a:p>
            <a:pPr eaLnBrk="1" hangingPunct="1">
              <a:defRPr/>
            </a:pPr>
            <a:r>
              <a:rPr lang="en-US" altLang="en-US" sz="2400" dirty="0">
                <a:ea typeface="ヒラギノ角ゴ Pro W3" pitchFamily="122" charset="-128"/>
              </a:rPr>
              <a:t>Success story: River blindness</a:t>
            </a:r>
          </a:p>
          <a:p>
            <a:pPr lvl="1" eaLnBrk="1" hangingPunct="1">
              <a:buFont typeface="Arial" panose="020B0604020202020204" pitchFamily="34" charset="0"/>
              <a:buChar char="•"/>
              <a:defRPr/>
            </a:pPr>
            <a:r>
              <a:rPr lang="en-US" altLang="en-US" sz="2000" dirty="0">
                <a:ea typeface="ヒラギノ角ゴ Pro W3" pitchFamily="122" charset="-128"/>
              </a:rPr>
              <a:t>River blindness is a parasitic disease that leads to loss of eyesight.</a:t>
            </a:r>
          </a:p>
          <a:p>
            <a:pPr lvl="1" eaLnBrk="1" hangingPunct="1">
              <a:buFont typeface="Arial" panose="020B0604020202020204" pitchFamily="34" charset="0"/>
              <a:buChar char="•"/>
              <a:defRPr/>
            </a:pPr>
            <a:r>
              <a:rPr lang="en-US" altLang="en-US" sz="2000" dirty="0">
                <a:ea typeface="ヒラギノ角ゴ Pro W3" pitchFamily="122" charset="-128"/>
              </a:rPr>
              <a:t>Merck donated and distributed the drug in remote areas.</a:t>
            </a:r>
          </a:p>
          <a:p>
            <a:pPr lvl="1" eaLnBrk="1" hangingPunct="1">
              <a:buFont typeface="Arial" panose="020B0604020202020204" pitchFamily="34" charset="0"/>
              <a:buChar char="•"/>
              <a:defRPr/>
            </a:pPr>
            <a:r>
              <a:rPr lang="en-US" altLang="en-US" sz="2000" dirty="0">
                <a:ea typeface="ヒラギノ角ゴ Pro W3" pitchFamily="122" charset="-128"/>
              </a:rPr>
              <a:t>After treating 120K communities, the disease was effectively eradicated.</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375E5C41-982A-48FB-A7D2-740DAD684BFE}"/>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1" charset="-128"/>
              </a:rPr>
              <a:t>1.2 Merck’s Experience with Vioxx (2 of 2)</a:t>
            </a:r>
            <a:endParaRPr lang="en-US" altLang="en-US" sz="2200" dirty="0">
              <a:ea typeface="ヒラギノ角ゴ Pro W3" pitchFamily="121" charset="-128"/>
            </a:endParaRPr>
          </a:p>
        </p:txBody>
      </p:sp>
      <p:sp>
        <p:nvSpPr>
          <p:cNvPr id="56323" name="Content Placeholder 2">
            <a:extLst>
              <a:ext uri="{FF2B5EF4-FFF2-40B4-BE49-F238E27FC236}">
                <a16:creationId xmlns:a16="http://schemas.microsoft.com/office/drawing/2014/main" id="{2D84DD17-6BD4-4A88-8FCB-EA452FDDDD9A}"/>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defRPr/>
            </a:pPr>
            <a:r>
              <a:rPr lang="en-US" altLang="en-US" sz="2400" dirty="0">
                <a:ea typeface="ヒラギノ角ゴ Pro W3" pitchFamily="122" charset="-128"/>
                <a:cs typeface="Arial" panose="020B0604020202020204" pitchFamily="34" charset="0"/>
              </a:rPr>
              <a:t>Vioxx</a:t>
            </a:r>
          </a:p>
          <a:p>
            <a:pPr lvl="1" eaLnBrk="1" hangingPunct="1">
              <a:buFont typeface="Arial" panose="020B0604020202020204" pitchFamily="34" charset="0"/>
              <a:buChar char="•"/>
              <a:defRPr/>
            </a:pPr>
            <a:r>
              <a:rPr lang="en-US" altLang="en-US" dirty="0">
                <a:ea typeface="ヒラギノ角ゴ Pro W3" pitchFamily="122" charset="-128"/>
                <a:cs typeface="Arial" panose="020B0604020202020204" pitchFamily="34" charset="0"/>
              </a:rPr>
              <a:t>Very profitable painkiller</a:t>
            </a:r>
          </a:p>
          <a:p>
            <a:pPr lvl="1" eaLnBrk="1" hangingPunct="1">
              <a:buFont typeface="Arial" panose="020B0604020202020204" pitchFamily="34" charset="0"/>
              <a:buChar char="•"/>
              <a:defRPr/>
            </a:pPr>
            <a:r>
              <a:rPr lang="en-US" altLang="en-US" dirty="0">
                <a:ea typeface="ヒラギノ角ゴ Pro W3" pitchFamily="122" charset="-128"/>
                <a:cs typeface="Arial" panose="020B0604020202020204" pitchFamily="34" charset="0"/>
              </a:rPr>
              <a:t>Claims of dangerous side effects</a:t>
            </a:r>
          </a:p>
          <a:p>
            <a:pPr lvl="1" eaLnBrk="1" hangingPunct="1">
              <a:buFont typeface="Arial" panose="020B0604020202020204" pitchFamily="34" charset="0"/>
              <a:buChar char="•"/>
              <a:defRPr/>
            </a:pPr>
            <a:r>
              <a:rPr lang="en-US" altLang="en-US" dirty="0">
                <a:ea typeface="ヒラギノ角ゴ Pro W3" pitchFamily="122" charset="-128"/>
                <a:cs typeface="Arial" panose="020B0604020202020204" pitchFamily="34" charset="0"/>
              </a:rPr>
              <a:t>Merck: learned after the product release</a:t>
            </a:r>
          </a:p>
          <a:p>
            <a:pPr lvl="1" eaLnBrk="1" hangingPunct="1">
              <a:buFont typeface="Arial" panose="020B0604020202020204" pitchFamily="34" charset="0"/>
              <a:buChar char="•"/>
              <a:defRPr/>
            </a:pPr>
            <a:r>
              <a:rPr lang="en-US" altLang="en-US" dirty="0">
                <a:ea typeface="ヒラギノ角ゴ Pro W3" pitchFamily="122" charset="-128"/>
                <a:cs typeface="Arial" panose="020B0604020202020204" pitchFamily="34" charset="0"/>
              </a:rPr>
              <a:t>Chose to withdraw the drug</a:t>
            </a:r>
          </a:p>
          <a:p>
            <a:pPr lvl="2" eaLnBrk="1" hangingPunct="1">
              <a:defRPr/>
            </a:pPr>
            <a:r>
              <a:rPr lang="en-US" altLang="en-US" dirty="0">
                <a:ea typeface="ヒラギノ角ゴ Pro W3" pitchFamily="122" charset="-128"/>
                <a:cs typeface="Arial" panose="020B0604020202020204" pitchFamily="34" charset="0"/>
              </a:rPr>
              <a:t>This move confirmed their core values of patients before profits</a:t>
            </a:r>
          </a:p>
          <a:p>
            <a:pPr eaLnBrk="1" hangingPunct="1">
              <a:defRPr/>
            </a:pPr>
            <a:r>
              <a:rPr lang="en-US" altLang="en-US" dirty="0">
                <a:ea typeface="ヒラギノ角ゴ Pro W3" pitchFamily="122" charset="-128"/>
                <a:cs typeface="Arial" panose="020B0604020202020204" pitchFamily="34" charset="0"/>
              </a:rPr>
              <a:t>Reputation temporarily damaged</a:t>
            </a:r>
          </a:p>
          <a:p>
            <a:pPr lvl="1" eaLnBrk="1" hangingPunct="1">
              <a:defRPr/>
            </a:pPr>
            <a:r>
              <a:rPr lang="en-US" altLang="en-US" dirty="0">
                <a:ea typeface="ヒラギノ角ゴ Pro W3" pitchFamily="122" charset="-128"/>
                <a:cs typeface="Arial" panose="020B0604020202020204" pitchFamily="34" charset="0"/>
              </a:rPr>
              <a:t>Stock fell 30%.</a:t>
            </a:r>
          </a:p>
          <a:p>
            <a:pPr lvl="1" eaLnBrk="1" hangingPunct="1">
              <a:defRPr/>
            </a:pPr>
            <a:r>
              <a:rPr lang="en-US" altLang="en-US" dirty="0">
                <a:ea typeface="ヒラギノ角ゴ Pro W3" pitchFamily="122" charset="-128"/>
                <a:cs typeface="Arial" panose="020B0604020202020204" pitchFamily="34" charset="0"/>
              </a:rPr>
              <a:t>Legal liabilities have cost the company $30 billion.</a:t>
            </a:r>
          </a:p>
          <a:p>
            <a:pPr lvl="1" eaLnBrk="1" hangingPunct="1">
              <a:defRPr/>
            </a:pPr>
            <a:r>
              <a:rPr lang="en-US" altLang="en-US" dirty="0">
                <a:ea typeface="ヒラギノ角ゴ Pro W3" pitchFamily="122" charset="-128"/>
                <a:cs typeface="Arial" panose="020B0604020202020204" pitchFamily="34" charset="0"/>
              </a:rPr>
              <a:t>Experts claim Vioxx should have never been sold.</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D9CC870A-6AA3-4AC5-BCDF-3FC0634B2CB5}"/>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ea typeface="ヒラギノ角ゴ Pro W3" pitchFamily="122" charset="-128"/>
              </a:rPr>
              <a:t>Implications for Strategic Leaders</a:t>
            </a:r>
          </a:p>
        </p:txBody>
      </p:sp>
      <p:pic>
        <p:nvPicPr>
          <p:cNvPr id="68611" name="Picture 1">
            <a:extLst>
              <a:ext uri="{FF2B5EF4-FFF2-40B4-BE49-F238E27FC236}">
                <a16:creationId xmlns:a16="http://schemas.microsoft.com/office/drawing/2014/main" id="{9EA49A7F-EA67-4480-8662-8CA813E8008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24000"/>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a:extLst>
              <a:ext uri="{FF2B5EF4-FFF2-40B4-BE49-F238E27FC236}">
                <a16:creationId xmlns:a16="http://schemas.microsoft.com/office/drawing/2014/main" id="{5E5383E0-A6FD-45ED-89A8-22ACA2FDFA6C}"/>
              </a:ext>
            </a:extLst>
          </p:cNvPr>
          <p:cNvSpPr>
            <a:spLocks noGrp="1"/>
          </p:cNvSpPr>
          <p:nvPr>
            <p:ph type="title"/>
          </p:nvPr>
        </p:nvSpPr>
        <p:spPr>
          <a:xfrm>
            <a:off x="0" y="-55563"/>
            <a:ext cx="9144000" cy="1046163"/>
          </a:xfrm>
        </p:spPr>
        <p:txBody>
          <a:bodyPr>
            <a:normAutofit fontScale="90000"/>
          </a:bodyPr>
          <a:lstStyle/>
          <a:p>
            <a:pPr eaLnBrk="1" fontAlgn="auto" hangingPunct="1">
              <a:spcAft>
                <a:spcPts val="0"/>
              </a:spcAft>
              <a:defRPr/>
            </a:pPr>
            <a:br>
              <a:rPr lang="en-US" altLang="en-US" sz="3200" dirty="0">
                <a:ea typeface="ヒラギノ角ゴ Pro W3" pitchFamily="122" charset="-128"/>
              </a:rPr>
            </a:br>
            <a:r>
              <a:rPr lang="en-US" altLang="en-US" dirty="0">
                <a:ea typeface="ヒラギノ角ゴ Pro W3" pitchFamily="122" charset="-128"/>
              </a:rPr>
              <a:t>Strategy is the art and science of success and failure</a:t>
            </a:r>
          </a:p>
        </p:txBody>
      </p:sp>
      <p:sp>
        <p:nvSpPr>
          <p:cNvPr id="58371" name="Content Placeholder 2">
            <a:extLst>
              <a:ext uri="{FF2B5EF4-FFF2-40B4-BE49-F238E27FC236}">
                <a16:creationId xmlns:a16="http://schemas.microsoft.com/office/drawing/2014/main" id="{8D129C10-4E91-4637-9086-3A8A09703562}"/>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defRPr/>
            </a:pPr>
            <a:r>
              <a:rPr lang="en-US" altLang="en-US" dirty="0">
                <a:ea typeface="ヒラギノ角ゴ Pro W3" pitchFamily="122" charset="-128"/>
              </a:rPr>
              <a:t>A good strategy</a:t>
            </a:r>
          </a:p>
          <a:p>
            <a:pPr lvl="1" eaLnBrk="1" hangingPunct="1">
              <a:buFont typeface="Arial" panose="020B0604020202020204" pitchFamily="34" charset="0"/>
              <a:buChar char="•"/>
              <a:defRPr/>
            </a:pPr>
            <a:r>
              <a:rPr lang="en-US" altLang="en-US" dirty="0">
                <a:ea typeface="ヒラギノ角ゴ Pro W3" pitchFamily="122" charset="-128"/>
              </a:rPr>
              <a:t>Defines the competitive challenge</a:t>
            </a:r>
          </a:p>
          <a:p>
            <a:pPr lvl="1" eaLnBrk="1" hangingPunct="1">
              <a:buFont typeface="Arial" panose="020B0604020202020204" pitchFamily="34" charset="0"/>
              <a:buChar char="•"/>
              <a:defRPr/>
            </a:pPr>
            <a:r>
              <a:rPr lang="en-US" altLang="en-US" dirty="0">
                <a:ea typeface="ヒラギノ角ゴ Pro W3" pitchFamily="122" charset="-128"/>
              </a:rPr>
              <a:t>Provides a guiding policy</a:t>
            </a:r>
          </a:p>
          <a:p>
            <a:pPr lvl="1" eaLnBrk="1" hangingPunct="1">
              <a:buFont typeface="Arial" panose="020B0604020202020204" pitchFamily="34" charset="0"/>
              <a:buChar char="•"/>
              <a:defRPr/>
            </a:pPr>
            <a:r>
              <a:rPr lang="en-US" altLang="en-US" dirty="0">
                <a:ea typeface="ヒラギノ角ゴ Pro W3" pitchFamily="122" charset="-128"/>
              </a:rPr>
              <a:t>Implemented by coherent actions</a:t>
            </a:r>
          </a:p>
          <a:p>
            <a:pPr marL="457200" lvl="1" indent="0" eaLnBrk="1" hangingPunct="1">
              <a:buFont typeface="Arial" panose="020B0604020202020204" pitchFamily="34" charset="0"/>
              <a:buNone/>
              <a:defRPr/>
            </a:pPr>
            <a:endParaRPr lang="en-US" altLang="en-US" dirty="0">
              <a:ea typeface="ヒラギノ角ゴ Pro W3" pitchFamily="122" charset="-128"/>
            </a:endParaRPr>
          </a:p>
          <a:p>
            <a:pPr marL="0" indent="0" algn="ctr" eaLnBrk="1" hangingPunct="1">
              <a:buFont typeface="Arial" panose="020B0604020202020204" pitchFamily="34" charset="0"/>
              <a:buNone/>
              <a:defRPr/>
            </a:pPr>
            <a:r>
              <a:rPr lang="en-US" altLang="en-US" dirty="0">
                <a:ea typeface="ヒラギノ角ゴ Pro W3" pitchFamily="122" charset="-128"/>
              </a:rPr>
              <a:t>You need a good strategy to deal with competition.</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a:extLst>
              <a:ext uri="{FF2B5EF4-FFF2-40B4-BE49-F238E27FC236}">
                <a16:creationId xmlns:a16="http://schemas.microsoft.com/office/drawing/2014/main" id="{B3D2E77D-CD2A-4E96-83E1-B6187B188C73}"/>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2" charset="-128"/>
              </a:rPr>
              <a:t>Create a Strong Foundation for Strategy</a:t>
            </a:r>
          </a:p>
        </p:txBody>
      </p:sp>
      <p:sp>
        <p:nvSpPr>
          <p:cNvPr id="70659" name="Content Placeholder 2">
            <a:extLst>
              <a:ext uri="{FF2B5EF4-FFF2-40B4-BE49-F238E27FC236}">
                <a16:creationId xmlns:a16="http://schemas.microsoft.com/office/drawing/2014/main" id="{E3905B40-8EFE-4BE6-A4C5-2FF910E6023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Aft>
                <a:spcPct val="0"/>
              </a:spcAft>
            </a:pPr>
            <a:r>
              <a:rPr lang="en-US" altLang="en-US"/>
              <a:t>Articulate an inspiring vision and mission backed up by ethical core values.</a:t>
            </a:r>
          </a:p>
          <a:p>
            <a:pPr eaLnBrk="1" hangingPunct="1">
              <a:spcAft>
                <a:spcPct val="0"/>
              </a:spcAft>
            </a:pPr>
            <a:r>
              <a:rPr lang="en-US" altLang="en-US"/>
              <a:t>Customer-oriented vision statements are often correlated with firm success. </a:t>
            </a:r>
          </a:p>
          <a:p>
            <a:pPr lvl="1" eaLnBrk="1" hangingPunct="1">
              <a:spcAft>
                <a:spcPct val="0"/>
              </a:spcAft>
              <a:buFont typeface="Arial" panose="020B0604020202020204" pitchFamily="34" charset="0"/>
              <a:buChar char="•"/>
            </a:pPr>
            <a:r>
              <a:rPr lang="en-US" altLang="en-US"/>
              <a:t>This is because they allow firms strategic flexibility.</a:t>
            </a:r>
          </a:p>
          <a:p>
            <a:pPr eaLnBrk="1" hangingPunct="1">
              <a:spcAft>
                <a:spcPct val="0"/>
              </a:spcAft>
            </a:pPr>
            <a:r>
              <a:rPr lang="en-US" altLang="en-US"/>
              <a:t>All employees should feel invested in and inspired by the firm’s vision and mission.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a:extLst>
              <a:ext uri="{FF2B5EF4-FFF2-40B4-BE49-F238E27FC236}">
                <a16:creationId xmlns:a16="http://schemas.microsoft.com/office/drawing/2014/main" id="{1C36FF10-87FD-4297-879B-899E601C8F11}"/>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1" charset="-128"/>
              </a:rPr>
              <a:t>Strategic Leaders Apply the AFI Strategy Framework</a:t>
            </a:r>
          </a:p>
        </p:txBody>
      </p:sp>
      <p:sp>
        <p:nvSpPr>
          <p:cNvPr id="71683" name="Content Placeholder 2">
            <a:extLst>
              <a:ext uri="{FF2B5EF4-FFF2-40B4-BE49-F238E27FC236}">
                <a16:creationId xmlns:a16="http://schemas.microsoft.com/office/drawing/2014/main" id="{B1841A6A-C266-4EB5-A08E-D3FA4DD6DEB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a:ea typeface="ヒラギノ角ゴ Pro W3" pitchFamily="122" charset="-128"/>
              </a:rPr>
              <a:t>Analyze the external and internal environments.</a:t>
            </a:r>
          </a:p>
          <a:p>
            <a:pPr marL="514350" indent="-514350" eaLnBrk="1" hangingPunct="1">
              <a:buFont typeface="Calibri" panose="020F0502020204030204" pitchFamily="34" charset="0"/>
              <a:buAutoNum type="arabicPeriod"/>
            </a:pPr>
            <a:r>
              <a:rPr lang="en-US" altLang="en-US">
                <a:ea typeface="ヒラギノ角ゴ Pro W3" pitchFamily="122" charset="-128"/>
              </a:rPr>
              <a:t>Formulate an appropriate business and corporate strategy.</a:t>
            </a:r>
          </a:p>
          <a:p>
            <a:pPr marL="514350" indent="-514350" eaLnBrk="1" hangingPunct="1">
              <a:buFont typeface="Calibri" panose="020F0502020204030204" pitchFamily="34" charset="0"/>
              <a:buAutoNum type="arabicPeriod"/>
            </a:pPr>
            <a:r>
              <a:rPr lang="en-US" altLang="en-US">
                <a:ea typeface="ヒラギノ角ゴ Pro W3" pitchFamily="122" charset="-128"/>
              </a:rPr>
              <a:t>Implement the formulated strategy through structure, culture, and controls.</a:t>
            </a:r>
          </a:p>
          <a:p>
            <a:pPr marL="514350" indent="-514350" eaLnBrk="1" hangingPunct="1">
              <a:buFont typeface="Calibri" panose="020F0502020204030204" pitchFamily="34" charset="0"/>
              <a:buAutoNum type="arabicPeriod"/>
            </a:pPr>
            <a:endParaRPr lang="en-US" altLang="en-US">
              <a:ea typeface="ヒラギノ角ゴ Pro W3" pitchFamily="122" charset="-128"/>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a:extLst>
              <a:ext uri="{FF2B5EF4-FFF2-40B4-BE49-F238E27FC236}">
                <a16:creationId xmlns:a16="http://schemas.microsoft.com/office/drawing/2014/main" id="{0B72BC11-EDFD-4BE5-A39E-8CE699055C8D}"/>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1" charset="-128"/>
              </a:rPr>
              <a:t>The Role of Uncertainty and Complexity</a:t>
            </a:r>
          </a:p>
        </p:txBody>
      </p:sp>
      <p:sp>
        <p:nvSpPr>
          <p:cNvPr id="72707" name="Content Placeholder 2">
            <a:extLst>
              <a:ext uri="{FF2B5EF4-FFF2-40B4-BE49-F238E27FC236}">
                <a16:creationId xmlns:a16="http://schemas.microsoft.com/office/drawing/2014/main" id="{0AB2C9A3-1974-49D9-9D51-36F791673A94}"/>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Decisions must consider uncertainty and complexity.</a:t>
            </a:r>
          </a:p>
          <a:p>
            <a:pPr eaLnBrk="1" hangingPunct="1"/>
            <a:r>
              <a:rPr lang="en-US" altLang="en-US">
                <a:ea typeface="ヒラギノ角ゴ Pro W3" pitchFamily="122" charset="-128"/>
              </a:rPr>
              <a:t>Maintain awareness of key stakeholders.</a:t>
            </a:r>
          </a:p>
          <a:p>
            <a:pPr lvl="1" eaLnBrk="1" hangingPunct="1">
              <a:buFont typeface="Arial" panose="020B0604020202020204" pitchFamily="34" charset="0"/>
              <a:buChar char="•"/>
            </a:pPr>
            <a:r>
              <a:rPr lang="en-US" altLang="en-US">
                <a:cs typeface="Arial" panose="020B0604020202020204" pitchFamily="34" charset="0"/>
              </a:rPr>
              <a:t>They can affect or be affected by decisions.</a:t>
            </a:r>
          </a:p>
          <a:p>
            <a:pPr eaLnBrk="1" hangingPunct="1"/>
            <a:r>
              <a:rPr lang="en-US" altLang="en-US">
                <a:ea typeface="ヒラギノ角ゴ Pro W3" pitchFamily="122" charset="-128"/>
              </a:rPr>
              <a:t>Monitor and evaluate progress toward strategic objectives. </a:t>
            </a:r>
          </a:p>
          <a:p>
            <a:pPr lvl="1" eaLnBrk="1" hangingPunct="1">
              <a:buFont typeface="Arial" panose="020B0604020202020204" pitchFamily="34" charset="0"/>
              <a:buChar char="•"/>
            </a:pPr>
            <a:r>
              <a:rPr lang="en-US" altLang="en-US">
                <a:cs typeface="Arial" panose="020B0604020202020204" pitchFamily="34" charset="0"/>
              </a:rPr>
              <a:t>Make adjustments as necessary.</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B6489DB8-76AF-4691-B32E-B70B00143A60}"/>
              </a:ext>
            </a:extLst>
          </p:cNvPr>
          <p:cNvSpPr>
            <a:spLocks noGrp="1"/>
          </p:cNvSpPr>
          <p:nvPr>
            <p:ph type="title"/>
          </p:nvPr>
        </p:nvSpPr>
        <p:spPr bwMode="auto">
          <a:xfrm>
            <a:off x="-130175" y="4238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ea typeface="ヒラギノ角ゴ Pro W3" pitchFamily="122" charset="-128"/>
              </a:rPr>
              <a:t>Exercises</a:t>
            </a:r>
          </a:p>
        </p:txBody>
      </p:sp>
      <p:pic>
        <p:nvPicPr>
          <p:cNvPr id="73731" name="Picture 1">
            <a:extLst>
              <a:ext uri="{FF2B5EF4-FFF2-40B4-BE49-F238E27FC236}">
                <a16:creationId xmlns:a16="http://schemas.microsoft.com/office/drawing/2014/main" id="{1D2EC135-B6F0-4CA3-A8B8-C9126B69F31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41475"/>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2A382E04-F857-4F27-AFBF-9C7BDE0940C9}"/>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2" charset="-128"/>
              </a:rPr>
              <a:t>My Strategy Exercise</a:t>
            </a:r>
          </a:p>
        </p:txBody>
      </p:sp>
      <p:sp>
        <p:nvSpPr>
          <p:cNvPr id="74755" name="Content Placeholder 2">
            <a:extLst>
              <a:ext uri="{FF2B5EF4-FFF2-40B4-BE49-F238E27FC236}">
                <a16:creationId xmlns:a16="http://schemas.microsoft.com/office/drawing/2014/main" id="{812C8702-8880-487B-85F7-029D9412CEE7}"/>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How Much Are Your Values Worth to You?</a:t>
            </a:r>
          </a:p>
          <a:p>
            <a:pPr eaLnBrk="1" hangingPunct="1"/>
            <a:r>
              <a:rPr lang="en-US" altLang="en-US">
                <a:ea typeface="ヒラギノ角ゴ Pro W3" pitchFamily="122" charset="-128"/>
              </a:rPr>
              <a:t>Identify your personal values. How do you expect these values to affect your work life or your career choice? </a:t>
            </a:r>
          </a:p>
          <a:p>
            <a:pPr eaLnBrk="1" hangingPunct="1"/>
            <a:r>
              <a:rPr lang="en-US" altLang="en-US">
                <a:ea typeface="ヒラギノ角ゴ Pro W3" pitchFamily="122" charset="-128"/>
              </a:rPr>
              <a:t>How much less salary would (did) you accept to find employment with a company that is aligned with your values? </a:t>
            </a:r>
          </a:p>
          <a:p>
            <a:pPr eaLnBrk="1" hangingPunct="1"/>
            <a:r>
              <a:rPr lang="en-US" altLang="en-US">
                <a:ea typeface="ヒラギノ角ゴ Pro W3" pitchFamily="122" charset="-128"/>
              </a:rPr>
              <a:t>How much are you willing to “pay for pay” if your dream job is in management consulting or investment banking?</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BF0343BF-D6B1-412F-B9EB-50201421B7DE}"/>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2" charset="-128"/>
              </a:rPr>
              <a:t>Small Group Exercise 1</a:t>
            </a:r>
          </a:p>
        </p:txBody>
      </p:sp>
      <p:sp>
        <p:nvSpPr>
          <p:cNvPr id="75779" name="Content Placeholder 2">
            <a:extLst>
              <a:ext uri="{FF2B5EF4-FFF2-40B4-BE49-F238E27FC236}">
                <a16:creationId xmlns:a16="http://schemas.microsoft.com/office/drawing/2014/main" id="{925B48AA-C007-4F87-9842-E0CB14E3C55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Choose a firm that is well known. </a:t>
            </a:r>
          </a:p>
          <a:p>
            <a:pPr eaLnBrk="1" hangingPunct="1"/>
            <a:r>
              <a:rPr lang="en-US" altLang="en-US" dirty="0">
                <a:ea typeface="ヒラギノ角ゴ Pro W3" pitchFamily="122" charset="-128"/>
              </a:rPr>
              <a:t>Identify the competitive challenges and company guiding policies and search the internet for information about the firm’s actions. </a:t>
            </a:r>
          </a:p>
          <a:p>
            <a:pPr eaLnBrk="1" hangingPunct="1"/>
            <a:r>
              <a:rPr lang="en-US" altLang="en-US" dirty="0">
                <a:ea typeface="ヒラギノ角ゴ Pro W3" pitchFamily="122" charset="-128"/>
              </a:rPr>
              <a:t>Discuss key actions the firm has taken and decide if they seem to be coherent. </a:t>
            </a:r>
          </a:p>
          <a:p>
            <a:pPr eaLnBrk="1" hangingPunct="1"/>
            <a:r>
              <a:rPr lang="en-US" altLang="en-US" dirty="0">
                <a:ea typeface="ヒラギノ角ゴ Pro W3" pitchFamily="122" charset="-128"/>
              </a:rPr>
              <a:t>Does the firm demonstrate measures of a competitive advantage? If yes, does it appear to be sustainable?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459353B0-A707-4402-A89C-2BB89A214F69}"/>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ea typeface="ヒラギノ角ゴ Pro W3" pitchFamily="122" charset="-128"/>
              </a:rPr>
              <a:t>Chapter Case: Tesla</a:t>
            </a:r>
          </a:p>
        </p:txBody>
      </p:sp>
      <p:pic>
        <p:nvPicPr>
          <p:cNvPr id="54275" name="Picture 1">
            <a:extLst>
              <a:ext uri="{FF2B5EF4-FFF2-40B4-BE49-F238E27FC236}">
                <a16:creationId xmlns:a16="http://schemas.microsoft.com/office/drawing/2014/main" id="{D998FA75-D437-4B66-B8B7-EB9A9BB066F0}"/>
              </a:ext>
            </a:extLst>
          </p:cNvPr>
          <p:cNvPicPr>
            <a:picLocks noChangeAspect="1"/>
          </p:cNvPicPr>
          <p:nvPr/>
        </p:nvPicPr>
        <p:blipFill>
          <a:blip r:embed="rId2">
            <a:extLst>
              <a:ext uri="{28A0092B-C50C-407E-A947-70E740481C1C}">
                <a14:useLocalDpi xmlns:a14="http://schemas.microsoft.com/office/drawing/2010/main" val="0"/>
              </a:ext>
            </a:extLst>
          </a:blip>
          <a:srcRect b="64301"/>
          <a:stretch>
            <a:fillRect/>
          </a:stretch>
        </p:blipFill>
        <p:spPr bwMode="auto">
          <a:xfrm>
            <a:off x="838200" y="1676400"/>
            <a:ext cx="6049963"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a:extLst>
              <a:ext uri="{FF2B5EF4-FFF2-40B4-BE49-F238E27FC236}">
                <a16:creationId xmlns:a16="http://schemas.microsoft.com/office/drawing/2014/main" id="{F3FB18CA-D44F-4C34-9B5E-FEFD05257343}"/>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2" charset="-128"/>
              </a:rPr>
              <a:t>Small Group Exercise 2</a:t>
            </a:r>
          </a:p>
        </p:txBody>
      </p:sp>
      <p:sp>
        <p:nvSpPr>
          <p:cNvPr id="76803" name="Content Placeholder 2">
            <a:extLst>
              <a:ext uri="{FF2B5EF4-FFF2-40B4-BE49-F238E27FC236}">
                <a16:creationId xmlns:a16="http://schemas.microsoft.com/office/drawing/2014/main" id="{D3AA8D04-3C7E-4ED0-9C99-A7F09E58F59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Search the Internet for nonprofit organizations (Red Cross, Habitat for Humanity, etc.). </a:t>
            </a:r>
          </a:p>
          <a:p>
            <a:pPr eaLnBrk="1" hangingPunct="1"/>
            <a:r>
              <a:rPr lang="en-US" altLang="en-US">
                <a:ea typeface="ヒラギノ角ゴ Pro W3" pitchFamily="122" charset="-128"/>
              </a:rPr>
              <a:t>Which of them has vision or mission statements that are appealing to donors, employees, and clients? </a:t>
            </a:r>
          </a:p>
          <a:p>
            <a:pPr eaLnBrk="1" hangingPunct="1"/>
            <a:r>
              <a:rPr lang="en-US" altLang="en-US">
                <a:ea typeface="ヒラギノ角ゴ Pro W3" pitchFamily="122" charset="-128"/>
              </a:rPr>
              <a:t>Do these statements seem relevant in today’s environment or are they outdated? </a:t>
            </a:r>
          </a:p>
          <a:p>
            <a:pPr eaLnBrk="1" hangingPunct="1"/>
            <a:r>
              <a:rPr lang="en-US" altLang="en-US">
                <a:ea typeface="ヒラギノ角ゴ Pro W3" pitchFamily="122" charset="-128"/>
              </a:rPr>
              <a:t>What improvements can you create for these organizational statements?</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3D82E6B8-59A0-4FFE-873C-C51994459359}"/>
              </a:ext>
            </a:extLst>
          </p:cNvPr>
          <p:cNvSpPr>
            <a:spLocks noGrp="1"/>
          </p:cNvSpPr>
          <p:nvPr>
            <p:ph type="title"/>
          </p:nvPr>
        </p:nvSpPr>
        <p:spPr bwMode="auto">
          <a:xfrm>
            <a:off x="0" y="411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ea typeface="ヒラギノ角ゴ Pro W3" pitchFamily="122" charset="-128"/>
              </a:rPr>
              <a:t>Chapter Summary</a:t>
            </a:r>
          </a:p>
        </p:txBody>
      </p:sp>
      <p:pic>
        <p:nvPicPr>
          <p:cNvPr id="77827" name="Picture 1">
            <a:extLst>
              <a:ext uri="{FF2B5EF4-FFF2-40B4-BE49-F238E27FC236}">
                <a16:creationId xmlns:a16="http://schemas.microsoft.com/office/drawing/2014/main" id="{DBFE266A-FCE2-434E-ADBB-31233D13F88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517650"/>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94C63D59-A12A-487D-9085-8EFA585587F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(1 of 6)</a:t>
            </a:r>
            <a:endParaRPr lang="en-US" altLang="en-US" sz="2000" dirty="0">
              <a:latin typeface="Arial" panose="020B0604020202020204" pitchFamily="34" charset="0"/>
              <a:cs typeface="Arial" panose="020B0604020202020204" pitchFamily="34" charset="0"/>
            </a:endParaRPr>
          </a:p>
        </p:txBody>
      </p:sp>
      <p:sp>
        <p:nvSpPr>
          <p:cNvPr id="67587" name="Content Placeholder 2">
            <a:extLst>
              <a:ext uri="{FF2B5EF4-FFF2-40B4-BE49-F238E27FC236}">
                <a16:creationId xmlns:a16="http://schemas.microsoft.com/office/drawing/2014/main" id="{E85E4458-604F-4FCD-B49A-51DACE45CF2B}"/>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1-1	Explain the role of strategy in a firm’</a:t>
            </a:r>
            <a:r>
              <a:rPr lang="en-US" altLang="ja-JP" sz="2000" b="1" dirty="0">
                <a:ea typeface="ヒラギノ角ゴ Pro W3" pitchFamily="122" charset="-128"/>
              </a:rPr>
              <a:t>s quest for </a:t>
            </a:r>
            <a:br>
              <a:rPr lang="en-US" altLang="ja-JP" sz="2000" b="1" dirty="0">
                <a:ea typeface="ヒラギノ角ゴ Pro W3" pitchFamily="122" charset="-128"/>
              </a:rPr>
            </a:br>
            <a:r>
              <a:rPr lang="en-US" altLang="ja-JP" sz="2000" b="1" dirty="0">
                <a:ea typeface="ヒラギノ角ゴ Pro W3" pitchFamily="122" charset="-128"/>
              </a:rPr>
              <a:t>competitive advantage.</a:t>
            </a:r>
          </a:p>
          <a:p>
            <a:pPr marL="227013" indent="-227013" eaLnBrk="1" hangingPunct="1">
              <a:defRPr/>
            </a:pPr>
            <a:r>
              <a:rPr lang="en-US" altLang="en-US" sz="2000" dirty="0">
                <a:ea typeface="ヒラギノ角ゴ Pro W3" pitchFamily="122" charset="-128"/>
              </a:rPr>
              <a:t>Strategy is the set of goal-directed actions a firm takes to gain and sustain superior performance relative to competitors.</a:t>
            </a:r>
            <a:endParaRPr lang="en-US" altLang="en-US" sz="800" dirty="0">
              <a:ea typeface="ヒラギノ角ゴ Pro W3" pitchFamily="122" charset="-128"/>
            </a:endParaRPr>
          </a:p>
          <a:p>
            <a:pPr marL="227013" indent="-227013" eaLnBrk="1" hangingPunct="1">
              <a:defRPr/>
            </a:pPr>
            <a:r>
              <a:rPr lang="en-US" altLang="en-US" sz="2000" dirty="0">
                <a:ea typeface="ヒラギノ角ゴ Pro W3" pitchFamily="122" charset="-128"/>
              </a:rPr>
              <a:t>A good strategy enables a firm to achieve superior performance. It consists of three elements:</a:t>
            </a:r>
          </a:p>
          <a:p>
            <a:pPr marL="682625" lvl="1" indent="-457200" eaLnBrk="1" hangingPunct="1">
              <a:buFont typeface="+mj-lt"/>
              <a:buAutoNum type="arabicPeriod"/>
              <a:defRPr/>
            </a:pPr>
            <a:r>
              <a:rPr lang="en-US" altLang="en-US" sz="2000" dirty="0">
                <a:cs typeface="Arial" panose="020B0604020202020204" pitchFamily="34" charset="0"/>
              </a:rPr>
              <a:t>A diagnosis of the competitive challenge.</a:t>
            </a:r>
          </a:p>
          <a:p>
            <a:pPr marL="682625" lvl="1" indent="-457200" eaLnBrk="1" hangingPunct="1">
              <a:buFont typeface="+mj-lt"/>
              <a:buAutoNum type="arabicPeriod"/>
              <a:defRPr/>
            </a:pPr>
            <a:r>
              <a:rPr lang="en-US" altLang="en-US" sz="2000" dirty="0">
                <a:cs typeface="Arial" panose="020B0604020202020204" pitchFamily="34" charset="0"/>
              </a:rPr>
              <a:t>A guiding policy to address the competitive challenge.</a:t>
            </a:r>
          </a:p>
          <a:p>
            <a:pPr marL="682625" lvl="1" indent="-457200" eaLnBrk="1" hangingPunct="1">
              <a:buFont typeface="+mj-lt"/>
              <a:buAutoNum type="arabicPeriod"/>
              <a:defRPr/>
            </a:pPr>
            <a:r>
              <a:rPr lang="en-US" altLang="en-US" sz="2000" dirty="0">
                <a:cs typeface="Arial" panose="020B0604020202020204" pitchFamily="34" charset="0"/>
              </a:rPr>
              <a:t>A set of coherent actions to implement the firm’s guiding policy.</a:t>
            </a:r>
            <a:endParaRPr lang="en-US" altLang="en-US" sz="700" dirty="0">
              <a:ea typeface="ヒラギノ角ゴ Pro W3" pitchFamily="122" charset="-128"/>
            </a:endParaRPr>
          </a:p>
          <a:p>
            <a:pPr marL="227013" indent="-227013" eaLnBrk="1" hangingPunct="1">
              <a:defRPr/>
            </a:pPr>
            <a:r>
              <a:rPr lang="en-US" altLang="en-US" sz="2000" dirty="0">
                <a:ea typeface="ヒラギノ角ゴ Pro W3" pitchFamily="122" charset="-128"/>
              </a:rPr>
              <a:t>A successful strategy requires three integrative management tasks—         (1) analysis, (2) formulation, and (3) implementation.</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AE935201-2244-4766-875E-93BC3CB602E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(2 of 6)</a:t>
            </a:r>
            <a:endParaRPr lang="en-US" altLang="en-US" sz="2000" dirty="0">
              <a:latin typeface="Arial" panose="020B0604020202020204" pitchFamily="34" charset="0"/>
              <a:cs typeface="Arial" panose="020B0604020202020204" pitchFamily="34" charset="0"/>
            </a:endParaRPr>
          </a:p>
        </p:txBody>
      </p:sp>
      <p:sp>
        <p:nvSpPr>
          <p:cNvPr id="68611" name="Content Placeholder 2">
            <a:extLst>
              <a:ext uri="{FF2B5EF4-FFF2-40B4-BE49-F238E27FC236}">
                <a16:creationId xmlns:a16="http://schemas.microsoft.com/office/drawing/2014/main" id="{FF65A22F-337C-4449-B7D4-423E0882BF67}"/>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1-2	Define competitive advantage, sustainable competitive advantage, competitive disadvantage, and competitive parity.</a:t>
            </a:r>
          </a:p>
          <a:p>
            <a:pPr marL="227013" indent="-227013" eaLnBrk="1" hangingPunct="1">
              <a:defRPr/>
            </a:pPr>
            <a:r>
              <a:rPr lang="en-US" altLang="en-US" sz="1800" dirty="0">
                <a:ea typeface="ヒラギノ角ゴ Pro W3" pitchFamily="122" charset="-128"/>
              </a:rPr>
              <a:t>Competitive advantage is always judged relative to other competitors or the industry average.</a:t>
            </a:r>
          </a:p>
          <a:p>
            <a:pPr marL="227013" indent="-227013" eaLnBrk="1" hangingPunct="1">
              <a:defRPr/>
            </a:pPr>
            <a:r>
              <a:rPr lang="en-US" altLang="en-US" sz="1800" dirty="0">
                <a:ea typeface="ヒラギノ角ゴ Pro W3" pitchFamily="122" charset="-128"/>
              </a:rPr>
              <a:t>To obtain a competitive advantage, a firm must either create more value for customers while keeping its cost comparable to competitors, or it must provide the value equivalent to competitors but at a lower cost.</a:t>
            </a:r>
          </a:p>
          <a:p>
            <a:pPr marL="227013" indent="-227013" eaLnBrk="1" hangingPunct="1">
              <a:defRPr/>
            </a:pPr>
            <a:r>
              <a:rPr lang="en-US" altLang="en-US" sz="1800" dirty="0">
                <a:ea typeface="ヒラギノ角ゴ Pro W3" pitchFamily="122" charset="-128"/>
              </a:rPr>
              <a:t>A firm able to outperform competitors for prolonged periods of time has a sustained competitive advantage.</a:t>
            </a:r>
          </a:p>
          <a:p>
            <a:pPr marL="227013" indent="-227013" eaLnBrk="1" hangingPunct="1">
              <a:defRPr/>
            </a:pPr>
            <a:r>
              <a:rPr lang="en-US" altLang="en-US" sz="1800" dirty="0">
                <a:ea typeface="ヒラギノ角ゴ Pro W3" pitchFamily="122" charset="-128"/>
              </a:rPr>
              <a:t>A firm that continuously underperforms its rivals or the industry average has a competitive disadvantage.</a:t>
            </a:r>
          </a:p>
          <a:p>
            <a:pPr marL="227013" indent="-227013" eaLnBrk="1" hangingPunct="1">
              <a:defRPr/>
            </a:pPr>
            <a:r>
              <a:rPr lang="en-US" altLang="en-US" sz="1800" dirty="0">
                <a:ea typeface="ヒラギノ角ゴ Pro W3" pitchFamily="122" charset="-128"/>
              </a:rPr>
              <a:t>Two or more firms that perform at the same level have competitive parity.</a:t>
            </a:r>
          </a:p>
          <a:p>
            <a:pPr marL="227013" indent="-227013" eaLnBrk="1" hangingPunct="1">
              <a:defRPr/>
            </a:pPr>
            <a:r>
              <a:rPr lang="en-US" altLang="en-US" sz="1800" dirty="0">
                <a:ea typeface="ヒラギノ角ゴ Pro W3" pitchFamily="122" charset="-128"/>
              </a:rPr>
              <a:t>An effective strategy requires that strategic trade-offs be recognized and addressed—for example, between value creation and the costs to create the value.</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D92ADB2E-4444-4C60-B0C6-B5FA905719E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(3 of 6)</a:t>
            </a:r>
            <a:endParaRPr lang="en-US" altLang="en-US" sz="2000" dirty="0">
              <a:latin typeface="Arial" panose="020B0604020202020204" pitchFamily="34" charset="0"/>
              <a:cs typeface="Arial" panose="020B0604020202020204" pitchFamily="34" charset="0"/>
            </a:endParaRPr>
          </a:p>
        </p:txBody>
      </p:sp>
      <p:sp>
        <p:nvSpPr>
          <p:cNvPr id="69635" name="Content Placeholder 2">
            <a:extLst>
              <a:ext uri="{FF2B5EF4-FFF2-40B4-BE49-F238E27FC236}">
                <a16:creationId xmlns:a16="http://schemas.microsoft.com/office/drawing/2014/main" id="{0B019164-3E2B-497A-80FF-650432A7FC2D}"/>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1-3	Describe the roles of vision, mission, and values in a firm’s strategy.</a:t>
            </a:r>
          </a:p>
          <a:p>
            <a:pPr marL="227013" indent="-227013" eaLnBrk="1" hangingPunct="1">
              <a:defRPr/>
            </a:pPr>
            <a:r>
              <a:rPr lang="en-US" altLang="en-US" sz="2000" dirty="0">
                <a:ea typeface="ヒラギノ角ゴ Pro W3" pitchFamily="122" charset="-128"/>
              </a:rPr>
              <a:t>A vision captures an organization’s aspirations. An effective vision inspires and motivates members of the organization.</a:t>
            </a:r>
          </a:p>
          <a:p>
            <a:pPr marL="227013" indent="-227013" eaLnBrk="1" hangingPunct="1">
              <a:defRPr/>
            </a:pPr>
            <a:r>
              <a:rPr lang="en-US" altLang="en-US" sz="2000" dirty="0">
                <a:ea typeface="ヒラギノ角ゴ Pro W3" pitchFamily="122" charset="-128"/>
              </a:rPr>
              <a:t>A mission statement describes what an organization actually does—what its business is—and why and how it does it.</a:t>
            </a:r>
          </a:p>
          <a:p>
            <a:pPr marL="227013" indent="-227013" eaLnBrk="1" hangingPunct="1">
              <a:defRPr/>
            </a:pPr>
            <a:r>
              <a:rPr lang="en-US" altLang="en-US" sz="2000" dirty="0">
                <a:ea typeface="ヒラギノ角ゴ Pro W3" pitchFamily="122" charset="-128"/>
              </a:rPr>
              <a:t>Core values define the ethical standards and norms that should govern the behavior of individuals within the firm.</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5965EC7E-6534-4495-B90C-2A8639A0FE7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(4 of 6)</a:t>
            </a:r>
            <a:endParaRPr lang="en-US" altLang="en-US" sz="2000" dirty="0">
              <a:latin typeface="Arial" panose="020B0604020202020204" pitchFamily="34" charset="0"/>
              <a:cs typeface="Arial" panose="020B0604020202020204" pitchFamily="34" charset="0"/>
            </a:endParaRPr>
          </a:p>
        </p:txBody>
      </p:sp>
      <p:sp>
        <p:nvSpPr>
          <p:cNvPr id="70659" name="Content Placeholder 2">
            <a:extLst>
              <a:ext uri="{FF2B5EF4-FFF2-40B4-BE49-F238E27FC236}">
                <a16:creationId xmlns:a16="http://schemas.microsoft.com/office/drawing/2014/main" id="{B716D755-5703-42EF-9C0E-B8632F44E8BC}"/>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1-4	Evaluate the strategic implications of product-oriented and customer-oriented vision statements.</a:t>
            </a:r>
          </a:p>
          <a:p>
            <a:pPr marL="227013" indent="-227013" eaLnBrk="1" hangingPunct="1">
              <a:defRPr/>
            </a:pPr>
            <a:r>
              <a:rPr lang="en-US" altLang="en-US" sz="1800" dirty="0">
                <a:ea typeface="ヒラギノ角ゴ Pro W3" pitchFamily="122" charset="-128"/>
              </a:rPr>
              <a:t>Product-oriented vision statements define a business in terms of a good or service provided.</a:t>
            </a:r>
          </a:p>
          <a:p>
            <a:pPr marL="227013" indent="-227013" eaLnBrk="1" hangingPunct="1">
              <a:defRPr/>
            </a:pPr>
            <a:r>
              <a:rPr lang="en-US" altLang="en-US" sz="1800" dirty="0">
                <a:ea typeface="ヒラギノ角ゴ Pro W3" pitchFamily="122" charset="-128"/>
              </a:rPr>
              <a:t>Customer-oriented vision statements define business in terms of providing solutions to customer needs.</a:t>
            </a:r>
          </a:p>
          <a:p>
            <a:pPr marL="227013" indent="-227013" eaLnBrk="1" hangingPunct="1">
              <a:defRPr/>
            </a:pPr>
            <a:r>
              <a:rPr lang="en-US" altLang="en-US" sz="1800" dirty="0">
                <a:ea typeface="ヒラギノ角ゴ Pro W3" pitchFamily="122" charset="-128"/>
              </a:rPr>
              <a:t>Customer-oriented vision statements provide managers with more strategic flexibility than product-oriented missions.</a:t>
            </a:r>
          </a:p>
          <a:p>
            <a:pPr marL="227013" indent="-227013" eaLnBrk="1" hangingPunct="1">
              <a:defRPr/>
            </a:pPr>
            <a:r>
              <a:rPr lang="en-US" altLang="en-US" sz="1800" dirty="0">
                <a:ea typeface="ヒラギノ角ゴ Pro W3" pitchFamily="122" charset="-128"/>
              </a:rPr>
              <a:t>To be effective, visions and missions need to be backed up by hard-to-reverse strategic commitments and tied to economic fundamentals.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A821D568-E685-441D-B8E9-D3F647B4DDB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(5</a:t>
            </a:r>
            <a:r>
              <a:rPr lang="en-US" altLang="en-US" sz="3200" baseline="0" dirty="0">
                <a:latin typeface="Arial" panose="020B0604020202020204" pitchFamily="34" charset="0"/>
                <a:cs typeface="Arial" panose="020B0604020202020204" pitchFamily="34" charset="0"/>
              </a:rPr>
              <a:t> of 6)</a:t>
            </a:r>
            <a:endParaRPr lang="en-US" altLang="en-US" sz="2000" dirty="0">
              <a:latin typeface="Arial" panose="020B0604020202020204" pitchFamily="34" charset="0"/>
              <a:cs typeface="Arial" panose="020B0604020202020204" pitchFamily="34" charset="0"/>
            </a:endParaRPr>
          </a:p>
        </p:txBody>
      </p:sp>
      <p:sp>
        <p:nvSpPr>
          <p:cNvPr id="71683" name="Content Placeholder 2">
            <a:extLst>
              <a:ext uri="{FF2B5EF4-FFF2-40B4-BE49-F238E27FC236}">
                <a16:creationId xmlns:a16="http://schemas.microsoft.com/office/drawing/2014/main" id="{7F00B3F7-63C3-499B-B62C-83BBAAE7D723}"/>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1-5	Justify why anchoring a firm in ethical core values is essential for long-term success.</a:t>
            </a:r>
            <a:endParaRPr lang="en-US" altLang="en-US" sz="800" b="1" dirty="0">
              <a:ea typeface="ヒラギノ角ゴ Pro W3" pitchFamily="122" charset="-128"/>
            </a:endParaRPr>
          </a:p>
          <a:p>
            <a:pPr marL="227013" indent="-227013" eaLnBrk="1" hangingPunct="1">
              <a:defRPr/>
            </a:pPr>
            <a:r>
              <a:rPr lang="en-US" altLang="en-US" sz="2000" dirty="0">
                <a:ea typeface="ヒラギノ角ゴ Pro W3" pitchFamily="122" charset="-128"/>
              </a:rPr>
              <a:t>Ethical core values underlie the vision statement to ensure the stability of the strategy, and thus lay the groundwork for long-term success.</a:t>
            </a:r>
          </a:p>
          <a:p>
            <a:pPr marL="227013" indent="-227013" eaLnBrk="1" hangingPunct="1">
              <a:defRPr/>
            </a:pPr>
            <a:r>
              <a:rPr lang="en-US" altLang="en-US" sz="2000" dirty="0">
                <a:ea typeface="ヒラギノ角ゴ Pro W3" pitchFamily="122" charset="-128"/>
              </a:rPr>
              <a:t>Ethical core values are the guardrails that help keep the company on track when pursuing its mission and its quest for competitive advantage.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04D29037-5AE7-43BA-ABE2-9E859B7B36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Take Away Concepts (7 of 6)</a:t>
            </a:r>
            <a:endParaRPr lang="en-US" altLang="en-US" sz="2000" dirty="0">
              <a:latin typeface="Arial" panose="020B0604020202020204" pitchFamily="34" charset="0"/>
              <a:cs typeface="Arial" panose="020B0604020202020204" pitchFamily="34" charset="0"/>
            </a:endParaRPr>
          </a:p>
        </p:txBody>
      </p:sp>
      <p:sp>
        <p:nvSpPr>
          <p:cNvPr id="72707" name="Content Placeholder 2">
            <a:extLst>
              <a:ext uri="{FF2B5EF4-FFF2-40B4-BE49-F238E27FC236}">
                <a16:creationId xmlns:a16="http://schemas.microsoft.com/office/drawing/2014/main" id="{CA95DB86-8E3F-4D22-B9A8-75B41376AEDC}"/>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1-6	Explain the AFI strategy framework.</a:t>
            </a:r>
            <a:endParaRPr lang="en-US" altLang="en-US" sz="800" b="1" dirty="0">
              <a:ea typeface="ヒラギノ角ゴ Pro W3" pitchFamily="122" charset="-128"/>
            </a:endParaRPr>
          </a:p>
          <a:p>
            <a:pPr marL="227013" indent="-227013" eaLnBrk="1" hangingPunct="1">
              <a:defRPr/>
            </a:pPr>
            <a:r>
              <a:rPr lang="en-US" altLang="en-US" sz="2000" dirty="0">
                <a:ea typeface="ヒラギノ角ゴ Pro W3" pitchFamily="122" charset="-128"/>
              </a:rPr>
              <a:t>The AFI strategy framework (1) explains and predicts differences in firm performance, and (2) helps managers formulate and implement a strategy that can result in superior performance.</a:t>
            </a:r>
          </a:p>
          <a:p>
            <a:pPr marL="227013" indent="-227013" eaLnBrk="1" hangingPunct="1">
              <a:defRPr/>
            </a:pPr>
            <a:r>
              <a:rPr lang="en-US" altLang="en-US" sz="2000" dirty="0">
                <a:ea typeface="ヒラギノ角ゴ Pro W3" pitchFamily="122" charset="-128"/>
              </a:rPr>
              <a:t>Effectively managing the strategy process is the result of three broad tasks: </a:t>
            </a:r>
          </a:p>
          <a:p>
            <a:pPr marL="914400" lvl="1" indent="0" eaLnBrk="1" hangingPunct="1">
              <a:buFont typeface="Arial" panose="020B0604020202020204" pitchFamily="34" charset="0"/>
              <a:buNone/>
              <a:defRPr/>
            </a:pPr>
            <a:r>
              <a:rPr lang="en-US" altLang="en-US" sz="3200" dirty="0">
                <a:ea typeface="ヒラギノ角ゴ Pro W3" pitchFamily="122" charset="-128"/>
              </a:rPr>
              <a:t>A</a:t>
            </a:r>
            <a:r>
              <a:rPr lang="en-US" altLang="en-US" dirty="0">
                <a:ea typeface="ヒラギノ角ゴ Pro W3" pitchFamily="122" charset="-128"/>
              </a:rPr>
              <a:t>nalyze </a:t>
            </a:r>
          </a:p>
          <a:p>
            <a:pPr marL="914400" lvl="1" indent="0" eaLnBrk="1" hangingPunct="1">
              <a:buFont typeface="Arial" panose="020B0604020202020204" pitchFamily="34" charset="0"/>
              <a:buNone/>
              <a:defRPr/>
            </a:pPr>
            <a:r>
              <a:rPr lang="en-US" altLang="en-US" sz="3200" dirty="0">
                <a:ea typeface="ヒラギノ角ゴ Pro W3" pitchFamily="122" charset="-128"/>
              </a:rPr>
              <a:t>F</a:t>
            </a:r>
            <a:r>
              <a:rPr lang="en-US" altLang="en-US" dirty="0">
                <a:ea typeface="ヒラギノ角ゴ Pro W3" pitchFamily="122" charset="-128"/>
              </a:rPr>
              <a:t>ormulate </a:t>
            </a:r>
          </a:p>
          <a:p>
            <a:pPr marL="914400" lvl="1" indent="0" eaLnBrk="1" hangingPunct="1">
              <a:buFont typeface="Arial" panose="020B0604020202020204" pitchFamily="34" charset="0"/>
              <a:buNone/>
              <a:defRPr/>
            </a:pPr>
            <a:r>
              <a:rPr lang="en-US" altLang="en-US" sz="3200" dirty="0">
                <a:ea typeface="ヒラギノ角ゴ Pro W3" pitchFamily="122" charset="-128"/>
              </a:rPr>
              <a:t>I</a:t>
            </a:r>
            <a:r>
              <a:rPr lang="en-US" altLang="en-US" dirty="0">
                <a:ea typeface="ヒラギノ角ゴ Pro W3" pitchFamily="122" charset="-128"/>
              </a:rPr>
              <a:t>mplement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BF16CE1E-B12C-422D-933C-2CE6371088B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Arial" panose="020B0604020202020204" pitchFamily="34" charset="0"/>
                <a:cs typeface="Arial" panose="020B0604020202020204" pitchFamily="34" charset="0"/>
              </a:rPr>
              <a:t>Key Terms</a:t>
            </a:r>
            <a:endParaRPr lang="en-US" altLang="en-US" sz="2000">
              <a:latin typeface="Arial" panose="020B0604020202020204" pitchFamily="34" charset="0"/>
              <a:cs typeface="Arial" panose="020B0604020202020204" pitchFamily="34" charset="0"/>
            </a:endParaRPr>
          </a:p>
        </p:txBody>
      </p:sp>
      <p:sp>
        <p:nvSpPr>
          <p:cNvPr id="84995" name="Content Placeholder 2">
            <a:extLst>
              <a:ext uri="{FF2B5EF4-FFF2-40B4-BE49-F238E27FC236}">
                <a16:creationId xmlns:a16="http://schemas.microsoft.com/office/drawing/2014/main" id="{96B1E0B6-91F8-40B8-BBAE-A09EFED0FA7E}"/>
              </a:ext>
            </a:extLst>
          </p:cNvPr>
          <p:cNvSpPr>
            <a:spLocks noGrp="1"/>
          </p:cNvSpPr>
          <p:nvPr>
            <p:ph sz="half" idx="1"/>
          </p:nvPr>
        </p:nvSpPr>
        <p:spPr bwMode="auto">
          <a:xfrm>
            <a:off x="152401" y="1344930"/>
            <a:ext cx="43434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eaLnBrk="1" hangingPunct="1">
              <a:buFont typeface="Arial" panose="020B0604020202020204" pitchFamily="34" charset="0"/>
              <a:buChar char="•"/>
            </a:pPr>
            <a:r>
              <a:rPr lang="en-US" altLang="en-US" dirty="0">
                <a:ea typeface="ヒラギノ角ゴ Pro W3" pitchFamily="122" charset="-128"/>
              </a:rPr>
              <a:t>AFI strategy framework</a:t>
            </a:r>
          </a:p>
          <a:p>
            <a:pPr marL="457200" indent="-457200" eaLnBrk="1" hangingPunct="1">
              <a:buFont typeface="Arial" panose="020B0604020202020204" pitchFamily="34" charset="0"/>
              <a:buChar char="•"/>
            </a:pPr>
            <a:r>
              <a:rPr lang="en-US" altLang="en-US" dirty="0">
                <a:ea typeface="ヒラギノ角ゴ Pro W3" pitchFamily="122" charset="-128"/>
              </a:rPr>
              <a:t>Competitive advantage</a:t>
            </a:r>
          </a:p>
          <a:p>
            <a:pPr marL="457200" indent="-457200" eaLnBrk="1" hangingPunct="1">
              <a:buFont typeface="Arial" panose="020B0604020202020204" pitchFamily="34" charset="0"/>
              <a:buChar char="•"/>
            </a:pPr>
            <a:r>
              <a:rPr lang="en-US" altLang="en-US" dirty="0">
                <a:ea typeface="ヒラギノ角ゴ Pro W3" pitchFamily="122" charset="-128"/>
              </a:rPr>
              <a:t>Competitive disadvantage</a:t>
            </a:r>
          </a:p>
          <a:p>
            <a:pPr marL="457200" indent="-457200" eaLnBrk="1" hangingPunct="1">
              <a:buFont typeface="Arial" panose="020B0604020202020204" pitchFamily="34" charset="0"/>
              <a:buChar char="•"/>
            </a:pPr>
            <a:r>
              <a:rPr lang="en-US" altLang="en-US" dirty="0">
                <a:ea typeface="ヒラギノ角ゴ Pro W3" pitchFamily="122" charset="-128"/>
              </a:rPr>
              <a:t>Competitive parity</a:t>
            </a:r>
          </a:p>
          <a:p>
            <a:pPr marL="457200" indent="-457200" eaLnBrk="1" hangingPunct="1">
              <a:buFont typeface="Arial" panose="020B0604020202020204" pitchFamily="34" charset="0"/>
              <a:buChar char="•"/>
            </a:pPr>
            <a:r>
              <a:rPr lang="en-US" altLang="en-US" dirty="0">
                <a:ea typeface="ヒラギノ角ゴ Pro W3" pitchFamily="122" charset="-128"/>
              </a:rPr>
              <a:t>Core values statement</a:t>
            </a:r>
          </a:p>
          <a:p>
            <a:pPr marL="457200" indent="-457200" eaLnBrk="1" hangingPunct="1">
              <a:buFont typeface="Arial" panose="020B0604020202020204" pitchFamily="34" charset="0"/>
              <a:buChar char="•"/>
            </a:pPr>
            <a:r>
              <a:rPr lang="en-US" altLang="en-US" dirty="0">
                <a:ea typeface="ヒラギノ角ゴ Pro W3" pitchFamily="122" charset="-128"/>
              </a:rPr>
              <a:t>Good strategy</a:t>
            </a:r>
          </a:p>
          <a:p>
            <a:pPr marL="457200" indent="-457200" eaLnBrk="1" hangingPunct="1">
              <a:buFont typeface="Arial" panose="020B0604020202020204" pitchFamily="34" charset="0"/>
              <a:buChar char="•"/>
            </a:pPr>
            <a:r>
              <a:rPr lang="en-US" altLang="en-US" dirty="0">
                <a:ea typeface="ヒラギノ角ゴ Pro W3" pitchFamily="122" charset="-128"/>
              </a:rPr>
              <a:t>Mission</a:t>
            </a:r>
          </a:p>
        </p:txBody>
      </p:sp>
      <p:sp>
        <p:nvSpPr>
          <p:cNvPr id="9" name="Content Placeholder 2">
            <a:extLst>
              <a:ext uri="{FF2B5EF4-FFF2-40B4-BE49-F238E27FC236}">
                <a16:creationId xmlns:a16="http://schemas.microsoft.com/office/drawing/2014/main" id="{4CF25320-AD5D-4A17-B31E-D4410BC6AC7A}"/>
              </a:ext>
            </a:extLst>
          </p:cNvPr>
          <p:cNvSpPr txBox="1">
            <a:spLocks/>
          </p:cNvSpPr>
          <p:nvPr/>
        </p:nvSpPr>
        <p:spPr bwMode="auto">
          <a:xfrm>
            <a:off x="4648200" y="1344929"/>
            <a:ext cx="4495800" cy="5616575"/>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eaLnBrk="1" fontAlgn="auto" hangingPunct="1">
              <a:spcBef>
                <a:spcPts val="0"/>
              </a:spcBef>
              <a:spcAft>
                <a:spcPts val="0"/>
              </a:spcAft>
              <a:defRPr sz="2400" b="1">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Organizational core values</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Strategic intent</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Strategic commitments</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Strategic management</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Strategy</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Sustainable competitive advantage</a:t>
            </a:r>
          </a:p>
          <a:p>
            <a:pPr marL="457200" indent="-457200" algn="l" defTabSz="457200" fontAlgn="base">
              <a:spcBef>
                <a:spcPct val="20000"/>
              </a:spcBef>
              <a:spcAft>
                <a:spcPts val="800"/>
              </a:spcAft>
              <a:buFont typeface="Arial" panose="020B0604020202020204" pitchFamily="34" charset="0"/>
              <a:buChar char="•"/>
              <a:defRPr/>
            </a:pPr>
            <a:r>
              <a:rPr lang="en-US" altLang="en-US" sz="2800" b="0" dirty="0">
                <a:solidFill>
                  <a:srgbClr val="5F5F5F"/>
                </a:solidFill>
                <a:ea typeface="ヒラギノ角ゴ Pro W3" pitchFamily="122" charset="-128"/>
              </a:rPr>
              <a:t>Vision</a:t>
            </a:r>
          </a:p>
          <a:p>
            <a:pPr>
              <a:defRPr/>
            </a:pPr>
            <a:endParaRPr lang="en-US" altLang="en-US" dirty="0">
              <a:solidFill>
                <a:srgbClr val="5F5F5F"/>
              </a:solidFill>
            </a:endParaRPr>
          </a:p>
          <a:p>
            <a:pPr>
              <a:defRPr/>
            </a:pPr>
            <a:endParaRPr lang="en-US" altLang="en-US" dirty="0">
              <a:solidFill>
                <a:srgbClr val="5F5F5F"/>
              </a:solidFill>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E9DFF54D-B681-4E74-82C2-6954A0FA75C8}"/>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ea typeface="ヒラギノ角ゴ Pro W3" pitchFamily="122" charset="-128"/>
              </a:rPr>
              <a:t>Strategy Smart Videos</a:t>
            </a:r>
          </a:p>
        </p:txBody>
      </p:sp>
      <p:pic>
        <p:nvPicPr>
          <p:cNvPr id="86019" name="Picture 1">
            <a:extLst>
              <a:ext uri="{FF2B5EF4-FFF2-40B4-BE49-F238E27FC236}">
                <a16:creationId xmlns:a16="http://schemas.microsoft.com/office/drawing/2014/main" id="{0F89B52A-DC7B-4F92-825C-954757AD218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D8CD"/>
        </a:solidFill>
        <a:effectLst/>
      </p:bgPr>
    </p:bg>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6AE1EA1C-FC9D-4518-AD92-CA2515C73BC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Overview</a:t>
            </a:r>
            <a:endParaRPr lang="en-US" altLang="en-US" sz="2000" dirty="0">
              <a:latin typeface="Arial" panose="020B0604020202020204" pitchFamily="34" charset="0"/>
              <a:cs typeface="Arial" panose="020B0604020202020204" pitchFamily="34" charset="0"/>
            </a:endParaRPr>
          </a:p>
        </p:txBody>
      </p:sp>
      <p:sp>
        <p:nvSpPr>
          <p:cNvPr id="45059" name="Content Placeholder 2">
            <a:extLst>
              <a:ext uri="{FF2B5EF4-FFF2-40B4-BE49-F238E27FC236}">
                <a16:creationId xmlns:a16="http://schemas.microsoft.com/office/drawing/2014/main" id="{1564A7B6-CDE3-41AD-BAA7-1B6B20601FD0}"/>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Aft>
                <a:spcPts val="1800"/>
              </a:spcAft>
              <a:defRPr/>
            </a:pPr>
            <a:r>
              <a:rPr lang="en-US" altLang="en-US" dirty="0">
                <a:ea typeface="ヒラギノ角ゴ Pro W3" pitchFamily="122" charset="-128"/>
              </a:rPr>
              <a:t>Tesla is  an American manufacturer of all-electric cars.</a:t>
            </a:r>
          </a:p>
          <a:p>
            <a:pPr eaLnBrk="1" hangingPunct="1">
              <a:spcAft>
                <a:spcPts val="1800"/>
              </a:spcAft>
              <a:defRPr/>
            </a:pPr>
            <a:r>
              <a:rPr lang="en-US" altLang="en-US" dirty="0">
                <a:ea typeface="ヒラギノ角ゴ Pro W3" pitchFamily="122" charset="-128"/>
              </a:rPr>
              <a:t>In 2017, Tesla Inc.’s market cap of &gt; $50 billion.</a:t>
            </a:r>
          </a:p>
          <a:p>
            <a:pPr eaLnBrk="1" hangingPunct="1">
              <a:spcAft>
                <a:spcPts val="1800"/>
              </a:spcAft>
              <a:defRPr/>
            </a:pPr>
            <a:r>
              <a:rPr lang="en-US" altLang="en-US" dirty="0">
                <a:ea typeface="ヒラギノ角ゴ Pro W3" pitchFamily="122" charset="-128"/>
              </a:rPr>
              <a:t>This was an appreciation of more than 1,100 percent over their IPO.</a:t>
            </a:r>
          </a:p>
          <a:p>
            <a:pPr marL="0" indent="0" algn="ctr" eaLnBrk="1" hangingPunct="1">
              <a:spcAft>
                <a:spcPct val="0"/>
              </a:spcAft>
              <a:buFont typeface="Arial" panose="020B0604020202020204" pitchFamily="34" charset="0"/>
              <a:buNone/>
              <a:defRPr/>
            </a:pPr>
            <a:r>
              <a:rPr lang="en-US" altLang="en-US" dirty="0">
                <a:ea typeface="ヒラギノ角ゴ Pro W3" pitchFamily="122" charset="-128"/>
              </a:rPr>
              <a:t>How can a California startup achieve a </a:t>
            </a:r>
          </a:p>
          <a:p>
            <a:pPr marL="0" indent="0" algn="ctr" eaLnBrk="1" hangingPunct="1">
              <a:spcAft>
                <a:spcPct val="0"/>
              </a:spcAft>
              <a:buFont typeface="Arial" panose="020B0604020202020204" pitchFamily="34" charset="0"/>
              <a:buNone/>
              <a:defRPr/>
            </a:pPr>
            <a:r>
              <a:rPr lang="en-US" altLang="en-US" dirty="0">
                <a:ea typeface="ヒラギノ角ゴ Pro W3" pitchFamily="122" charset="-128"/>
              </a:rPr>
              <a:t>market valuation that exceeds that of GM? </a:t>
            </a:r>
          </a:p>
          <a:p>
            <a:pPr marL="0" indent="0" algn="ctr" eaLnBrk="1" hangingPunct="1">
              <a:spcAft>
                <a:spcPct val="0"/>
              </a:spcAft>
              <a:buFont typeface="Arial" panose="020B0604020202020204" pitchFamily="34" charset="0"/>
              <a:buNone/>
              <a:defRPr/>
            </a:pPr>
            <a:endParaRPr lang="en-US" altLang="en-US" dirty="0">
              <a:ea typeface="ヒラギノ角ゴ Pro W3" pitchFamily="122" charset="-128"/>
            </a:endParaRPr>
          </a:p>
          <a:p>
            <a:pPr marL="457200" lvl="1" indent="0" algn="ctr" eaLnBrk="1" hangingPunct="1">
              <a:spcAft>
                <a:spcPct val="0"/>
              </a:spcAft>
              <a:buFont typeface="Arial" panose="020B0604020202020204" pitchFamily="34" charset="0"/>
              <a:buNone/>
              <a:defRPr/>
            </a:pPr>
            <a:r>
              <a:rPr lang="en-US" altLang="en-US" dirty="0">
                <a:ea typeface="ヒラギノ角ゴ Pro W3" pitchFamily="122" charset="-128"/>
              </a:rPr>
              <a:t>The answer: Tesla’s Secret Strategy</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1DE12C24-ED20-4A67-BC3B-946B9C776FEA}"/>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(1 of 10)</a:t>
            </a:r>
          </a:p>
        </p:txBody>
      </p:sp>
      <p:sp>
        <p:nvSpPr>
          <p:cNvPr id="3" name="Content Placeholder 2">
            <a:extLst>
              <a:ext uri="{FF2B5EF4-FFF2-40B4-BE49-F238E27FC236}">
                <a16:creationId xmlns:a16="http://schemas.microsoft.com/office/drawing/2014/main" id="{CB9C9465-752A-4826-B1F6-6ECA8D9EB4F3}"/>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Fully Charged | Tesla Customer Stories</a:t>
            </a:r>
          </a:p>
          <a:p>
            <a:pPr eaLnBrk="1" fontAlgn="auto" hangingPunct="1">
              <a:defRPr/>
            </a:pPr>
            <a:r>
              <a:rPr lang="en-US" dirty="0">
                <a:ea typeface="Arial" charset="0"/>
              </a:rPr>
              <a:t>Why one man chose to own a Tesla and how it integrates with his values.</a:t>
            </a:r>
          </a:p>
          <a:p>
            <a:pPr marL="114300"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https://www.youtube.com/watch?v=voOvrNEahDA</a:t>
            </a:r>
            <a:endParaRPr lang="en-US" dirty="0"/>
          </a:p>
          <a:p>
            <a:pPr marL="571500" indent="-457200" eaLnBrk="1" fontAlgn="auto" hangingPunct="1">
              <a:defRPr/>
            </a:pPr>
            <a:r>
              <a:rPr lang="en-US" dirty="0">
                <a:ea typeface="Arial" charset="0"/>
              </a:rPr>
              <a:t>2:00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C670C885-DFD5-4F44-A497-29728A9F5C3A}"/>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(2 of 10)</a:t>
            </a:r>
          </a:p>
        </p:txBody>
      </p:sp>
      <p:sp>
        <p:nvSpPr>
          <p:cNvPr id="88067" name="Content Placeholder 2">
            <a:extLst>
              <a:ext uri="{FF2B5EF4-FFF2-40B4-BE49-F238E27FC236}">
                <a16:creationId xmlns:a16="http://schemas.microsoft.com/office/drawing/2014/main" id="{BBA73764-9586-42C2-B61B-E6745CECBED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Professor Michael E. Porter</a:t>
            </a:r>
          </a:p>
          <a:p>
            <a:pPr eaLnBrk="1" hangingPunct="1"/>
            <a:r>
              <a:rPr lang="en-US" altLang="en-US">
                <a:cs typeface="Arial" panose="020B0604020202020204" pitchFamily="34" charset="0"/>
              </a:rPr>
              <a:t>What Is Strategy?</a:t>
            </a:r>
          </a:p>
          <a:p>
            <a:pPr eaLnBrk="1" hangingPunct="1"/>
            <a:r>
              <a:rPr lang="en-US" altLang="en-US">
                <a:cs typeface="Arial" panose="020B0604020202020204" pitchFamily="34" charset="0"/>
              </a:rPr>
              <a:t>Link: </a:t>
            </a:r>
          </a:p>
          <a:p>
            <a:pPr marL="514350" lvl="1" indent="0" eaLnBrk="1" hangingPunct="1">
              <a:buFont typeface="Arial" panose="020B0604020202020204" pitchFamily="34" charset="0"/>
              <a:buNone/>
            </a:pPr>
            <a:r>
              <a:rPr lang="en-US" altLang="en-US">
                <a:hlinkClick r:id="rId2"/>
              </a:rPr>
              <a:t>https://www.youtube.com/watch?v=NY4myVa5Wkw</a:t>
            </a:r>
            <a:endParaRPr lang="en-US" altLang="en-US"/>
          </a:p>
          <a:p>
            <a:pPr eaLnBrk="1" hangingPunct="1"/>
            <a:r>
              <a:rPr lang="en-US" altLang="en-US">
                <a:cs typeface="Arial" panose="020B0604020202020204" pitchFamily="34" charset="0"/>
              </a:rPr>
              <a:t>1:46 Minutes</a:t>
            </a:r>
          </a:p>
          <a:p>
            <a:pPr eaLnBrk="1" hangingPunct="1"/>
            <a:endParaRPr lang="en-US" altLang="en-US">
              <a:cs typeface="Arial" panose="020B0604020202020204" pitchFamily="34"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926E2804-3932-459C-9708-B6A33E00C4D2}"/>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(3 of 10)</a:t>
            </a:r>
          </a:p>
        </p:txBody>
      </p:sp>
      <p:sp>
        <p:nvSpPr>
          <p:cNvPr id="3" name="Content Placeholder 2">
            <a:extLst>
              <a:ext uri="{FF2B5EF4-FFF2-40B4-BE49-F238E27FC236}">
                <a16:creationId xmlns:a16="http://schemas.microsoft.com/office/drawing/2014/main" id="{A9C4B917-8987-4BFD-928C-D3D7E7A62C74}"/>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An Interview with Warren Buffett</a:t>
            </a:r>
          </a:p>
          <a:p>
            <a:pPr eaLnBrk="1" fontAlgn="auto" hangingPunct="1">
              <a:defRPr/>
            </a:pPr>
            <a:r>
              <a:rPr lang="en-US" dirty="0">
                <a:ea typeface="Arial" charset="0"/>
              </a:rPr>
              <a:t>Maintaining the Competitive Advantage</a:t>
            </a:r>
          </a:p>
          <a:p>
            <a:pPr marL="114300"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https://www.youtube.com/watch?v=_3Qh9iVlLoE</a:t>
            </a:r>
            <a:endParaRPr lang="en-US" dirty="0"/>
          </a:p>
          <a:p>
            <a:pPr marL="114300" eaLnBrk="1" fontAlgn="auto" hangingPunct="1">
              <a:defRPr/>
            </a:pPr>
            <a:r>
              <a:rPr lang="en-US" dirty="0">
                <a:ea typeface="Arial" charset="0"/>
              </a:rPr>
              <a:t>The first 2:06 minutes of an 8:48 minute video</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a:extLst>
              <a:ext uri="{FF2B5EF4-FFF2-40B4-BE49-F238E27FC236}">
                <a16:creationId xmlns:a16="http://schemas.microsoft.com/office/drawing/2014/main" id="{1C199961-1081-473E-AFFE-0B6B4C4B3076}"/>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(4 of 10)</a:t>
            </a:r>
          </a:p>
        </p:txBody>
      </p:sp>
      <p:sp>
        <p:nvSpPr>
          <p:cNvPr id="3" name="Content Placeholder 2">
            <a:extLst>
              <a:ext uri="{FF2B5EF4-FFF2-40B4-BE49-F238E27FC236}">
                <a16:creationId xmlns:a16="http://schemas.microsoft.com/office/drawing/2014/main" id="{C922A1D5-56CE-4A0B-9FF2-6FB894DBD81E}"/>
              </a:ext>
            </a:extLst>
          </p:cNvPr>
          <p:cNvSpPr>
            <a:spLocks noGrp="1"/>
          </p:cNvSpPr>
          <p:nvPr>
            <p:ph idx="1"/>
          </p:nvPr>
        </p:nvSpPr>
        <p:spPr/>
        <p:txBody>
          <a:bodyPr/>
          <a:lstStyle/>
          <a:p>
            <a:pPr eaLnBrk="1" fontAlgn="auto" hangingPunct="1">
              <a:defRPr/>
            </a:pPr>
            <a:r>
              <a:rPr lang="en-US" dirty="0">
                <a:ea typeface="Arial" charset="0"/>
              </a:rPr>
              <a:t>Professor Michael E. Porter</a:t>
            </a:r>
          </a:p>
          <a:p>
            <a:pPr eaLnBrk="1" fontAlgn="auto" hangingPunct="1">
              <a:defRPr/>
            </a:pPr>
            <a:r>
              <a:rPr lang="en-US" dirty="0">
                <a:ea typeface="Arial" charset="0"/>
              </a:rPr>
              <a:t>2 critical aspects of management: </a:t>
            </a:r>
          </a:p>
          <a:p>
            <a:pPr marL="1371600" lvl="2" indent="-457200" eaLnBrk="1" fontAlgn="auto" hangingPunct="1">
              <a:buFont typeface="+mj-lt"/>
              <a:buAutoNum type="arabicPeriod"/>
              <a:defRPr/>
            </a:pPr>
            <a:r>
              <a:rPr lang="en-US" dirty="0"/>
              <a:t>Have the right goal - to achieve a superior return on investment</a:t>
            </a:r>
          </a:p>
          <a:p>
            <a:pPr marL="1371600" lvl="2" indent="-457200" eaLnBrk="1" fontAlgn="auto" hangingPunct="1">
              <a:buFont typeface="+mj-lt"/>
              <a:buAutoNum type="arabicPeriod"/>
              <a:defRPr/>
            </a:pPr>
            <a:r>
              <a:rPr lang="en-US" dirty="0"/>
              <a:t>Differentiation - to be better and unique from your competitors</a:t>
            </a:r>
          </a:p>
          <a:p>
            <a:pPr marL="114300"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https://www.youtube.com/watch?v=q8NZfbcNMrM</a:t>
            </a:r>
            <a:endParaRPr lang="en-US" dirty="0"/>
          </a:p>
          <a:p>
            <a:pPr marL="114300" eaLnBrk="1" fontAlgn="auto" hangingPunct="1">
              <a:defRPr/>
            </a:pPr>
            <a:r>
              <a:rPr lang="en-US" dirty="0">
                <a:ea typeface="Arial" charset="0"/>
              </a:rPr>
              <a:t>1:35 Minutes</a:t>
            </a:r>
          </a:p>
        </p:txBody>
      </p:sp>
      <p:sp>
        <p:nvSpPr>
          <p:cNvPr id="4" name="Text Placeholder 3">
            <a:extLst>
              <a:ext uri="{FF2B5EF4-FFF2-40B4-BE49-F238E27FC236}">
                <a16:creationId xmlns:a16="http://schemas.microsoft.com/office/drawing/2014/main" id="{B9AD9A7B-353D-4545-A8EE-5AC4EC430BFA}"/>
              </a:ext>
            </a:extLst>
          </p:cNvPr>
          <p:cNvSpPr>
            <a:spLocks noGrp="1"/>
          </p:cNvSpPr>
          <p:nvPr>
            <p:ph type="body" sz="quarter" idx="16"/>
          </p:nvPr>
        </p:nvSpPr>
        <p:spPr/>
        <p:txBody>
          <a:bodyPr/>
          <a:lstStyle/>
          <a:p>
            <a:endParaRPr lang="en-US"/>
          </a:p>
        </p:txBody>
      </p:sp>
      <p:sp>
        <p:nvSpPr>
          <p:cNvPr id="2" name="Text Placeholder 1">
            <a:extLst>
              <a:ext uri="{FF2B5EF4-FFF2-40B4-BE49-F238E27FC236}">
                <a16:creationId xmlns:a16="http://schemas.microsoft.com/office/drawing/2014/main" id="{C55E67FA-BE13-492A-A896-4C1993FDC596}"/>
              </a:ext>
            </a:extLst>
          </p:cNvPr>
          <p:cNvSpPr>
            <a:spLocks noGrp="1"/>
          </p:cNvSpPr>
          <p:nvPr>
            <p:ph type="body" sz="quarter" idx="11"/>
          </p:nvPr>
        </p:nvSpPr>
        <p:spPr/>
        <p:txBody>
          <a:bodyPr/>
          <a:lstStyle/>
          <a:p>
            <a:endParaRPr 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013864BC-BF9D-4A71-9DD6-57CE7BFF2F87}"/>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(5 of 10)</a:t>
            </a:r>
          </a:p>
        </p:txBody>
      </p:sp>
      <p:sp>
        <p:nvSpPr>
          <p:cNvPr id="3" name="Content Placeholder 2">
            <a:extLst>
              <a:ext uri="{FF2B5EF4-FFF2-40B4-BE49-F238E27FC236}">
                <a16:creationId xmlns:a16="http://schemas.microsoft.com/office/drawing/2014/main" id="{BBD1D6BB-70E9-43B6-9BC9-33AA90136ECD}"/>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Steve Jobs</a:t>
            </a:r>
          </a:p>
          <a:p>
            <a:pPr eaLnBrk="1" fontAlgn="auto" hangingPunct="1">
              <a:defRPr/>
            </a:pPr>
            <a:r>
              <a:rPr lang="en-US" dirty="0">
                <a:ea typeface="Arial" charset="0"/>
              </a:rPr>
              <a:t>His vision of the world</a:t>
            </a:r>
          </a:p>
          <a:p>
            <a:pPr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https://www.youtube.com/watch?v=JB_wLl1FURw&amp;t=4s</a:t>
            </a:r>
            <a:endParaRPr lang="en-US" dirty="0"/>
          </a:p>
          <a:p>
            <a:pPr marL="571500" indent="-457200" eaLnBrk="1" fontAlgn="auto" hangingPunct="1">
              <a:defRPr/>
            </a:pPr>
            <a:r>
              <a:rPr lang="en-US" dirty="0">
                <a:ea typeface="Arial" charset="0"/>
              </a:rPr>
              <a:t>1:29 Minutes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7EDF3D78-E0DF-4B6E-8AFA-9DE00125C698}"/>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(6 of 10)</a:t>
            </a:r>
          </a:p>
        </p:txBody>
      </p:sp>
      <p:sp>
        <p:nvSpPr>
          <p:cNvPr id="3" name="Content Placeholder 2">
            <a:extLst>
              <a:ext uri="{FF2B5EF4-FFF2-40B4-BE49-F238E27FC236}">
                <a16:creationId xmlns:a16="http://schemas.microsoft.com/office/drawing/2014/main" id="{55CEE621-8240-4316-BE31-FF01194C8C9A}"/>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Inspirational Vision Statements</a:t>
            </a:r>
          </a:p>
          <a:p>
            <a:pPr eaLnBrk="1" fontAlgn="auto" hangingPunct="1">
              <a:defRPr/>
            </a:pPr>
            <a:r>
              <a:rPr lang="en-US" dirty="0">
                <a:ea typeface="Arial" charset="0"/>
              </a:rPr>
              <a:t>Includes popular brands such as Facebook, Google, Amazon, Microsoft, PayPal, etc.)</a:t>
            </a:r>
          </a:p>
          <a:p>
            <a:pPr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https://www.youtube.com/watch?v=3wMSZ1keZJo</a:t>
            </a:r>
            <a:endParaRPr lang="en-US" dirty="0"/>
          </a:p>
          <a:p>
            <a:pPr marL="571500" indent="-457200" eaLnBrk="1" fontAlgn="auto" hangingPunct="1">
              <a:defRPr/>
            </a:pPr>
            <a:r>
              <a:rPr lang="en-US" dirty="0">
                <a:ea typeface="Arial" charset="0"/>
              </a:rPr>
              <a:t>2:38 Minutes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12365EA4-B9B1-41A9-9124-1D787F78C3C1}"/>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(7 of 10)</a:t>
            </a:r>
          </a:p>
        </p:txBody>
      </p:sp>
      <p:sp>
        <p:nvSpPr>
          <p:cNvPr id="3" name="Content Placeholder 2">
            <a:extLst>
              <a:ext uri="{FF2B5EF4-FFF2-40B4-BE49-F238E27FC236}">
                <a16:creationId xmlns:a16="http://schemas.microsoft.com/office/drawing/2014/main" id="{DAA8EF0D-9EF2-40BE-9019-0F36B372A0EC}"/>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Doreen Shanahan, Professor of Marketing at Pepperdine University</a:t>
            </a:r>
          </a:p>
          <a:p>
            <a:pPr eaLnBrk="1" fontAlgn="auto" hangingPunct="1">
              <a:defRPr/>
            </a:pPr>
            <a:r>
              <a:rPr lang="en-US" dirty="0">
                <a:ea typeface="Arial" charset="0"/>
              </a:rPr>
              <a:t>7 Steps to Creating a Competitive Advantage</a:t>
            </a:r>
          </a:p>
          <a:p>
            <a:pPr marL="114300"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https://www.youtube.com/watch?v=BM4nNsvmRaE</a:t>
            </a:r>
            <a:endParaRPr lang="en-US" dirty="0"/>
          </a:p>
          <a:p>
            <a:pPr marL="114300" eaLnBrk="1" fontAlgn="auto" hangingPunct="1">
              <a:defRPr/>
            </a:pPr>
            <a:r>
              <a:rPr lang="en-US" dirty="0">
                <a:ea typeface="Arial" charset="0"/>
              </a:rPr>
              <a:t>5:29 Minutes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E917F29D-E7CD-4370-AA60-5910ADA237B0}"/>
              </a:ext>
            </a:extLst>
          </p:cNvPr>
          <p:cNvSpPr>
            <a:spLocks noGrp="1"/>
          </p:cNvSpPr>
          <p:nvPr>
            <p:ph type="title"/>
          </p:nvPr>
        </p:nvSpPr>
        <p:spPr/>
        <p:txBody>
          <a:bodyPr>
            <a:normAutofit fontScale="90000"/>
          </a:bodyPr>
          <a:lstStyle/>
          <a:p>
            <a:pPr eaLnBrk="1" fontAlgn="auto" hangingPunct="1">
              <a:spcAft>
                <a:spcPts val="0"/>
              </a:spcAft>
              <a:defRPr/>
            </a:pPr>
            <a:r>
              <a:rPr lang="en-US" dirty="0">
                <a:latin typeface="Arial" charset="0"/>
                <a:cs typeface="Arial" charset="0"/>
              </a:rPr>
              <a:t>Strategy Smart Videos </a:t>
            </a:r>
            <a:r>
              <a:rPr lang="en-US" sz="2200" dirty="0">
                <a:latin typeface="Arial" charset="0"/>
                <a:cs typeface="Arial" charset="0"/>
              </a:rPr>
              <a:t>(8 of 10)</a:t>
            </a:r>
          </a:p>
        </p:txBody>
      </p:sp>
      <p:sp>
        <p:nvSpPr>
          <p:cNvPr id="3" name="Content Placeholder 2">
            <a:extLst>
              <a:ext uri="{FF2B5EF4-FFF2-40B4-BE49-F238E27FC236}">
                <a16:creationId xmlns:a16="http://schemas.microsoft.com/office/drawing/2014/main" id="{743B03AE-098D-473B-8123-3F0F22859941}"/>
              </a:ext>
            </a:extLst>
          </p:cNvPr>
          <p:cNvSpPr>
            <a:spLocks noGrp="1"/>
          </p:cNvSpPr>
          <p:nvPr>
            <p:ph idx="1"/>
          </p:nvPr>
        </p:nvSpPr>
        <p:spPr>
          <a:xfrm>
            <a:off x="457200" y="1316038"/>
            <a:ext cx="8229600" cy="5237162"/>
          </a:xfrm>
        </p:spPr>
        <p:txBody>
          <a:bodyPr/>
          <a:lstStyle/>
          <a:p>
            <a:pPr eaLnBrk="1" fontAlgn="auto" hangingPunct="1">
              <a:defRPr/>
            </a:pPr>
            <a:r>
              <a:rPr lang="en-US" dirty="0">
                <a:ea typeface="Arial" charset="0"/>
              </a:rPr>
              <a:t>Best Places to Work - Nordstrom</a:t>
            </a:r>
          </a:p>
          <a:p>
            <a:pPr eaLnBrk="1" fontAlgn="auto" hangingPunct="1">
              <a:defRPr/>
            </a:pPr>
            <a:r>
              <a:rPr lang="en-US" dirty="0">
                <a:ea typeface="Arial" charset="0"/>
              </a:rPr>
              <a:t>An overview of what it’s like to work at Nordstrom from an employee’s perspective</a:t>
            </a:r>
          </a:p>
          <a:p>
            <a:pPr marL="114300" eaLnBrk="1" fontAlgn="auto" hangingPunct="1">
              <a:defRPr/>
            </a:pPr>
            <a:r>
              <a:rPr lang="en-US" dirty="0">
                <a:ea typeface="Arial" charset="0"/>
              </a:rPr>
              <a:t>Link: </a:t>
            </a:r>
          </a:p>
          <a:p>
            <a:pPr marL="514350" lvl="1" indent="0" eaLnBrk="1" fontAlgn="auto" hangingPunct="1">
              <a:buFont typeface="Arial" panose="020B0604020202020204" pitchFamily="34" charset="0"/>
              <a:buNone/>
              <a:defRPr/>
            </a:pPr>
            <a:r>
              <a:rPr lang="en-US" dirty="0">
                <a:hlinkClick r:id="rId2"/>
              </a:rPr>
              <a:t>https://www.youtube.com/watch?v=vR0zdQarGJQ</a:t>
            </a:r>
            <a:endParaRPr lang="en-US" dirty="0"/>
          </a:p>
          <a:p>
            <a:pPr marL="571500" indent="-457200" eaLnBrk="1" fontAlgn="auto" hangingPunct="1">
              <a:defRPr/>
            </a:pPr>
            <a:r>
              <a:rPr lang="en-US" dirty="0">
                <a:ea typeface="Arial" charset="0"/>
              </a:rPr>
              <a:t>2:03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D8CD"/>
        </a:solidFill>
        <a:effectLst/>
      </p:bgPr>
    </p:bg>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EA229E0C-AB27-423B-BF1A-0E5702CB575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latin typeface="Arial" panose="020B0604020202020204" pitchFamily="34" charset="0"/>
                <a:cs typeface="Arial" panose="020B0604020202020204" pitchFamily="34" charset="0"/>
              </a:rPr>
              <a:t>Their Startup Master Plan</a:t>
            </a:r>
            <a:endParaRPr lang="en-US" altLang="en-US" sz="2000">
              <a:latin typeface="Arial" panose="020B0604020202020204" pitchFamily="34" charset="0"/>
              <a:cs typeface="Arial" panose="020B0604020202020204" pitchFamily="34" charset="0"/>
            </a:endParaRPr>
          </a:p>
        </p:txBody>
      </p:sp>
      <p:sp>
        <p:nvSpPr>
          <p:cNvPr id="57347" name="Content Placeholder 2">
            <a:extLst>
              <a:ext uri="{FF2B5EF4-FFF2-40B4-BE49-F238E27FC236}">
                <a16:creationId xmlns:a16="http://schemas.microsoft.com/office/drawing/2014/main" id="{947D3FE0-301C-46DA-9157-9E9992051824}"/>
              </a:ext>
            </a:extLst>
          </p:cNvPr>
          <p:cNvSpPr>
            <a:spLocks noGrp="1"/>
          </p:cNvSpPr>
          <p:nvPr>
            <p:ph idx="1"/>
          </p:nvPr>
        </p:nvSpPr>
        <p:spPr bwMode="auto">
          <a:xfrm>
            <a:off x="457200" y="1316038"/>
            <a:ext cx="85344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Aft>
                <a:spcPct val="0"/>
              </a:spcAft>
            </a:pPr>
            <a:r>
              <a:rPr lang="en-US" altLang="en-US" dirty="0">
                <a:ea typeface="ヒラギノ角ゴ Pro W3" pitchFamily="122" charset="-128"/>
              </a:rPr>
              <a:t>Build sports car. </a:t>
            </a:r>
          </a:p>
          <a:p>
            <a:pPr lvl="1" eaLnBrk="1" hangingPunct="1">
              <a:spcAft>
                <a:spcPct val="0"/>
              </a:spcAft>
              <a:buFont typeface="Arial" panose="020B0604020202020204" pitchFamily="34" charset="0"/>
              <a:buChar char="•"/>
            </a:pPr>
            <a:r>
              <a:rPr lang="en-US" altLang="en-US" dirty="0">
                <a:ea typeface="ヒラギノ角ゴ Pro W3" pitchFamily="122" charset="-128"/>
              </a:rPr>
              <a:t>Roadster - $110K</a:t>
            </a:r>
          </a:p>
          <a:p>
            <a:pPr eaLnBrk="1" hangingPunct="1">
              <a:spcAft>
                <a:spcPct val="0"/>
              </a:spcAft>
            </a:pPr>
            <a:r>
              <a:rPr lang="en-US" altLang="en-US" dirty="0">
                <a:ea typeface="ヒラギノ角ゴ Pro W3" pitchFamily="122" charset="-128"/>
              </a:rPr>
              <a:t>Use that money to build an affordable car. </a:t>
            </a:r>
          </a:p>
          <a:p>
            <a:pPr lvl="1" eaLnBrk="1" hangingPunct="1">
              <a:spcAft>
                <a:spcPct val="0"/>
              </a:spcAft>
              <a:buFont typeface="Arial" panose="020B0604020202020204" pitchFamily="34" charset="0"/>
              <a:buChar char="•"/>
            </a:pPr>
            <a:r>
              <a:rPr lang="en-US" altLang="en-US" dirty="0">
                <a:ea typeface="ヒラギノ角ゴ Pro W3" pitchFamily="122" charset="-128"/>
              </a:rPr>
              <a:t>Model S - $73.5K</a:t>
            </a:r>
          </a:p>
          <a:p>
            <a:pPr lvl="1" eaLnBrk="1" hangingPunct="1">
              <a:spcAft>
                <a:spcPct val="0"/>
              </a:spcAft>
              <a:buFont typeface="Arial" panose="020B0604020202020204" pitchFamily="34" charset="0"/>
              <a:buChar char="•"/>
            </a:pPr>
            <a:r>
              <a:rPr lang="en-US" altLang="en-US" dirty="0">
                <a:ea typeface="ヒラギノ角ゴ Pro W3" pitchFamily="122" charset="-128"/>
              </a:rPr>
              <a:t>Model X - $100K</a:t>
            </a:r>
          </a:p>
          <a:p>
            <a:pPr eaLnBrk="1" hangingPunct="1">
              <a:spcAft>
                <a:spcPct val="0"/>
              </a:spcAft>
            </a:pPr>
            <a:r>
              <a:rPr lang="en-US" altLang="en-US" dirty="0">
                <a:ea typeface="ヒラギノ角ゴ Pro W3" pitchFamily="122" charset="-128"/>
              </a:rPr>
              <a:t>Use that money to build an even more affordable car. </a:t>
            </a:r>
          </a:p>
          <a:p>
            <a:pPr lvl="1" eaLnBrk="1" hangingPunct="1">
              <a:spcAft>
                <a:spcPct val="0"/>
              </a:spcAft>
              <a:buFont typeface="Arial" panose="020B0604020202020204" pitchFamily="34" charset="0"/>
              <a:buChar char="•"/>
            </a:pPr>
            <a:r>
              <a:rPr lang="en-US" altLang="en-US" dirty="0">
                <a:ea typeface="ヒラギノ角ゴ Pro W3" pitchFamily="122" charset="-128"/>
              </a:rPr>
              <a:t>Model 3 - $35K</a:t>
            </a:r>
          </a:p>
          <a:p>
            <a:pPr eaLnBrk="1" hangingPunct="1">
              <a:spcAft>
                <a:spcPct val="0"/>
              </a:spcAft>
            </a:pPr>
            <a:r>
              <a:rPr lang="en-US" altLang="en-US" dirty="0">
                <a:ea typeface="ヒラギノ角ゴ Pro W3" pitchFamily="122" charset="-128"/>
              </a:rPr>
              <a:t>While doing above, also provide zero emission electric power generation options</a:t>
            </a:r>
          </a:p>
          <a:p>
            <a:pPr eaLnBrk="1" hangingPunct="1">
              <a:spcAft>
                <a:spcPct val="0"/>
              </a:spcAft>
            </a:pPr>
            <a:r>
              <a:rPr lang="en-US" altLang="en-US" dirty="0">
                <a:ea typeface="ヒラギノ角ゴ Pro W3" pitchFamily="122" charset="-128"/>
              </a:rPr>
              <a:t>Don’t tell anyone.</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9D8CD"/>
        </a:solidFill>
        <a:effectLst/>
      </p:bgPr>
    </p:bg>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9C25268A-129C-4C2E-8146-ACB76F3CFE2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a:ea typeface="ヒラギノ角ゴ Pro W3" pitchFamily="122" charset="-128"/>
              </a:rPr>
              <a:t>A List of Their Stretch Goals</a:t>
            </a:r>
            <a:endParaRPr lang="en-US" altLang="en-US" sz="2000">
              <a:ea typeface="ヒラギノ角ゴ Pro W3" pitchFamily="122" charset="-128"/>
            </a:endParaRPr>
          </a:p>
        </p:txBody>
      </p:sp>
      <p:sp>
        <p:nvSpPr>
          <p:cNvPr id="59395" name="Content Placeholder 2">
            <a:extLst>
              <a:ext uri="{FF2B5EF4-FFF2-40B4-BE49-F238E27FC236}">
                <a16:creationId xmlns:a16="http://schemas.microsoft.com/office/drawing/2014/main" id="{1D54EAF2-A41B-4BE6-A263-F6846EF4F524}"/>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a:ea typeface="ヒラギノ角ゴ Pro W3" pitchFamily="122" charset="-128"/>
              </a:rPr>
              <a:t>In 2016, Elon Musk unveiled updates to Tesla’s vision "to accelerate the advent of sustainable energy.”</a:t>
            </a:r>
          </a:p>
          <a:p>
            <a:pPr marL="0" indent="0" eaLnBrk="1" hangingPunct="1">
              <a:buFont typeface="Arial" panose="020B0604020202020204" pitchFamily="34" charset="0"/>
              <a:buNone/>
            </a:pPr>
            <a:r>
              <a:rPr lang="en-US" altLang="en-US">
                <a:ea typeface="ヒラギノ角ゴ Pro W3" pitchFamily="122" charset="-128"/>
              </a:rPr>
              <a:t>The four initial stretch goals were updated.</a:t>
            </a:r>
          </a:p>
          <a:p>
            <a:pPr lvl="1" eaLnBrk="1" hangingPunct="1">
              <a:buFont typeface="Arial" panose="020B0604020202020204" pitchFamily="34" charset="0"/>
              <a:buChar char="•"/>
            </a:pPr>
            <a:r>
              <a:rPr lang="en-US" altLang="en-US">
                <a:ea typeface="ヒラギノ角ゴ Pro W3" pitchFamily="122" charset="-128"/>
              </a:rPr>
              <a:t>Create stunning solar roofs with seamlessly integrated battery storage.</a:t>
            </a:r>
          </a:p>
          <a:p>
            <a:pPr lvl="1" eaLnBrk="1" hangingPunct="1">
              <a:buFont typeface="Arial" panose="020B0604020202020204" pitchFamily="34" charset="0"/>
              <a:buChar char="•"/>
            </a:pPr>
            <a:r>
              <a:rPr lang="en-US" altLang="en-US">
                <a:ea typeface="ヒラギノ角ゴ Pro W3" pitchFamily="122" charset="-128"/>
              </a:rPr>
              <a:t>Create stunning solar roofs with seamlessly integrated battery storage.</a:t>
            </a:r>
          </a:p>
          <a:p>
            <a:pPr lvl="1" eaLnBrk="1" hangingPunct="1">
              <a:buFont typeface="Arial" panose="020B0604020202020204" pitchFamily="34" charset="0"/>
              <a:buChar char="•"/>
            </a:pPr>
            <a:r>
              <a:rPr lang="en-US" altLang="en-US">
                <a:ea typeface="ヒラギノ角ゴ Pro W3" pitchFamily="122" charset="-128"/>
              </a:rPr>
              <a:t>Develop a self-driving capability that is 10 times safer than manual via massive fleet learning.</a:t>
            </a:r>
          </a:p>
          <a:p>
            <a:pPr lvl="1" eaLnBrk="1" hangingPunct="1">
              <a:buFont typeface="Arial" panose="020B0604020202020204" pitchFamily="34" charset="0"/>
              <a:buChar char="•"/>
            </a:pPr>
            <a:r>
              <a:rPr lang="en-US" altLang="en-US">
                <a:ea typeface="ヒラギノ角ゴ Pro W3" pitchFamily="122" charset="-128"/>
              </a:rPr>
              <a:t>Enable your car to make money for you when you aren’t using it.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D8CD"/>
        </a:solidFill>
        <a:effectLst/>
      </p:bgPr>
    </p:bg>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2CE5B267-0E6F-4012-A83E-EE5ED737C9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i="1">
                <a:ea typeface="ヒラギノ角ゴ Pro W3" pitchFamily="122" charset="-128"/>
              </a:rPr>
              <a:t>Consider This</a:t>
            </a:r>
            <a:r>
              <a:rPr lang="en-US" altLang="en-US" sz="3200">
                <a:ea typeface="ヒラギノ角ゴ Pro W3" pitchFamily="122" charset="-128"/>
              </a:rPr>
              <a:t>…Questions</a:t>
            </a:r>
            <a:endParaRPr lang="en-US" altLang="en-US" sz="2000">
              <a:ea typeface="ヒラギノ角ゴ Pro W3" pitchFamily="122" charset="-128"/>
            </a:endParaRPr>
          </a:p>
        </p:txBody>
      </p:sp>
      <p:sp>
        <p:nvSpPr>
          <p:cNvPr id="60419" name="Content Placeholder 2">
            <a:extLst>
              <a:ext uri="{FF2B5EF4-FFF2-40B4-BE49-F238E27FC236}">
                <a16:creationId xmlns:a16="http://schemas.microsoft.com/office/drawing/2014/main" id="{950BBC2C-A829-4B22-A3B2-E8DA1A9EAB0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Do you agree with the assessment that Elon Musk and Tesla successfully fulfilled their first master plan published in 2006? </a:t>
            </a:r>
          </a:p>
          <a:p>
            <a:pPr eaLnBrk="1" hangingPunct="1"/>
            <a:r>
              <a:rPr lang="en-US" altLang="en-US">
                <a:ea typeface="ヒラギノ角ゴ Pro W3" pitchFamily="122" charset="-128"/>
              </a:rPr>
              <a:t>Does Tesla have a good strategy? Why or why not? How do you know?</a:t>
            </a:r>
          </a:p>
          <a:p>
            <a:pPr eaLnBrk="1" hangingPunct="1"/>
            <a:r>
              <a:rPr lang="en-US" altLang="en-US">
                <a:ea typeface="ヒラギノ角ゴ Pro W3" pitchFamily="122" charset="-128"/>
              </a:rPr>
              <a:t>Describe the rationale behind Tesla’s new master plan. How does this new strategy help Tesla fulfill its vision? </a:t>
            </a:r>
          </a:p>
          <a:p>
            <a:pPr eaLnBrk="1" hangingPunct="1"/>
            <a:r>
              <a:rPr lang="en-US" altLang="en-US">
                <a:ea typeface="ヒラギノ角ゴ Pro W3" pitchFamily="122" charset="-128"/>
              </a:rPr>
              <a:t>Apply the three-step process for crafting a good strategy outlined in the chapter.</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E43F4829-D337-4D20-B90A-497536304E50}"/>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ea typeface="ヒラギノ角ゴ Pro W3" pitchFamily="122" charset="-128"/>
              </a:rPr>
              <a:t>Strategy Highlights</a:t>
            </a:r>
          </a:p>
        </p:txBody>
      </p:sp>
      <p:pic>
        <p:nvPicPr>
          <p:cNvPr id="62467" name="Picture 1">
            <a:extLst>
              <a:ext uri="{FF2B5EF4-FFF2-40B4-BE49-F238E27FC236}">
                <a16:creationId xmlns:a16="http://schemas.microsoft.com/office/drawing/2014/main" id="{1AAF2244-92D9-4C2D-A2BC-C91E88B57F84}"/>
              </a:ext>
            </a:extLst>
          </p:cNvPr>
          <p:cNvPicPr>
            <a:picLocks noChangeAspect="1"/>
          </p:cNvPicPr>
          <p:nvPr/>
        </p:nvPicPr>
        <p:blipFill>
          <a:blip r:embed="rId3">
            <a:extLst>
              <a:ext uri="{28A0092B-C50C-407E-A947-70E740481C1C}">
                <a14:useLocalDpi xmlns:a14="http://schemas.microsoft.com/office/drawing/2010/main" val="0"/>
              </a:ext>
            </a:extLst>
          </a:blip>
          <a:srcRect b="64301"/>
          <a:stretch>
            <a:fillRect/>
          </a:stretch>
        </p:blipFill>
        <p:spPr bwMode="auto">
          <a:xfrm>
            <a:off x="838200" y="1600200"/>
            <a:ext cx="6049963"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03DE3E8F-7DE6-4109-BDFE-59BFB885025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200" dirty="0">
                <a:latin typeface="Arial" panose="020B0604020202020204" pitchFamily="34" charset="0"/>
                <a:cs typeface="Arial" panose="020B0604020202020204" pitchFamily="34" charset="0"/>
              </a:rPr>
              <a:t>1.1 Teach for America (1 of 2)</a:t>
            </a:r>
            <a:endParaRPr lang="en-US" altLang="en-US" sz="2000" dirty="0">
              <a:latin typeface="Arial" panose="020B0604020202020204" pitchFamily="34" charset="0"/>
              <a:cs typeface="Arial" panose="020B0604020202020204" pitchFamily="34" charset="0"/>
            </a:endParaRPr>
          </a:p>
        </p:txBody>
      </p:sp>
      <p:sp>
        <p:nvSpPr>
          <p:cNvPr id="64515" name="Content Placeholder 2">
            <a:extLst>
              <a:ext uri="{FF2B5EF4-FFF2-40B4-BE49-F238E27FC236}">
                <a16:creationId xmlns:a16="http://schemas.microsoft.com/office/drawing/2014/main" id="{DAC68885-4C7C-4A79-B53B-889F87315FF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a:ea typeface="ヒラギノ角ゴ Pro W3" pitchFamily="122" charset="-128"/>
              </a:rPr>
              <a:t>Future leaders who work to ensure that underprivileged youth get an excellent education</a:t>
            </a:r>
          </a:p>
          <a:p>
            <a:pPr eaLnBrk="1" hangingPunct="1"/>
            <a:r>
              <a:rPr lang="en-US" altLang="en-US" sz="2400">
                <a:ea typeface="ヒラギノ角ゴ Pro W3" pitchFamily="122" charset="-128"/>
                <a:cs typeface="Arial" panose="020B0604020202020204" pitchFamily="34" charset="0"/>
              </a:rPr>
              <a:t>Developed in 1989 by a 21-year old college senior</a:t>
            </a:r>
          </a:p>
          <a:p>
            <a:pPr eaLnBrk="1" hangingPunct="1"/>
            <a:r>
              <a:rPr lang="en-US" altLang="en-US" sz="2400">
                <a:ea typeface="ヒラギノ角ゴ Pro W3" pitchFamily="122" charset="-128"/>
                <a:cs typeface="Arial" panose="020B0604020202020204" pitchFamily="34" charset="0"/>
              </a:rPr>
              <a:t>Built on the perception that young future leaders can make a positive contribution</a:t>
            </a:r>
          </a:p>
          <a:p>
            <a:pPr eaLnBrk="1" hangingPunct="1"/>
            <a:r>
              <a:rPr lang="en-US" altLang="en-US" sz="2400">
                <a:ea typeface="ヒラギノ角ゴ Pro W3" pitchFamily="122" charset="-128"/>
                <a:cs typeface="Arial" panose="020B0604020202020204" pitchFamily="34" charset="0"/>
              </a:rPr>
              <a:t>2015: 4,100 new teachers</a:t>
            </a:r>
          </a:p>
          <a:p>
            <a:pPr lvl="1" eaLnBrk="1" hangingPunct="1">
              <a:buFont typeface="Arial" panose="020B0604020202020204" pitchFamily="34" charset="0"/>
              <a:buChar char="•"/>
            </a:pPr>
            <a:r>
              <a:rPr lang="en-US" altLang="en-US" sz="2000">
                <a:ea typeface="ヒラギノ角ゴ Pro W3" pitchFamily="122" charset="-128"/>
                <a:cs typeface="Arial" panose="020B0604020202020204" pitchFamily="34" charset="0"/>
              </a:rPr>
              <a:t>Received 27,300 applications</a:t>
            </a:r>
          </a:p>
          <a:p>
            <a:pPr lvl="1" eaLnBrk="1" hangingPunct="1">
              <a:buFont typeface="Arial" panose="020B0604020202020204" pitchFamily="34" charset="0"/>
              <a:buChar char="•"/>
            </a:pPr>
            <a:r>
              <a:rPr lang="en-US" altLang="en-US" sz="2000">
                <a:ea typeface="ヒラギノ角ゴ Pro W3" pitchFamily="122" charset="-128"/>
                <a:cs typeface="Arial" panose="020B0604020202020204" pitchFamily="34" charset="0"/>
              </a:rPr>
              <a:t>15% acceptance rate</a:t>
            </a:r>
          </a:p>
          <a:p>
            <a:pPr eaLnBrk="1" hangingPunct="1"/>
            <a:r>
              <a:rPr lang="en-US" altLang="en-US">
                <a:ea typeface="ヒラギノ角ゴ Pro W3" pitchFamily="122" charset="-128"/>
                <a:cs typeface="Arial" panose="020B0604020202020204" pitchFamily="34" charset="0"/>
              </a:rPr>
              <a:t>95% of all school principals (TFA): teachers make a positive difference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1BBA898C-514A-4BB0-8FAD-F9F095261161}"/>
              </a:ext>
            </a:extLst>
          </p:cNvPr>
          <p:cNvSpPr>
            <a:spLocks noGrp="1"/>
          </p:cNvSpPr>
          <p:nvPr>
            <p:ph type="title"/>
          </p:nvPr>
        </p:nvSpPr>
        <p:spPr/>
        <p:txBody>
          <a:bodyPr>
            <a:normAutofit fontScale="90000"/>
          </a:bodyPr>
          <a:lstStyle/>
          <a:p>
            <a:pPr eaLnBrk="1" fontAlgn="auto" hangingPunct="1">
              <a:spcAft>
                <a:spcPts val="0"/>
              </a:spcAft>
              <a:defRPr/>
            </a:pPr>
            <a:r>
              <a:rPr lang="en-US" altLang="en-US" dirty="0">
                <a:ea typeface="ヒラギノ角ゴ Pro W3" pitchFamily="121" charset="-128"/>
              </a:rPr>
              <a:t>1.1 TFA Vision, Mission, Values (2 of 2)</a:t>
            </a:r>
            <a:endParaRPr lang="en-US" altLang="en-US" sz="2200" dirty="0">
              <a:ea typeface="ヒラギノ角ゴ Pro W3" pitchFamily="121" charset="-128"/>
            </a:endParaRPr>
          </a:p>
        </p:txBody>
      </p:sp>
      <p:sp>
        <p:nvSpPr>
          <p:cNvPr id="54275" name="Content Placeholder 2">
            <a:extLst>
              <a:ext uri="{FF2B5EF4-FFF2-40B4-BE49-F238E27FC236}">
                <a16:creationId xmlns:a16="http://schemas.microsoft.com/office/drawing/2014/main" id="{B975EEA4-8647-45C8-A22C-E18B17A492F5}"/>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Aft>
                <a:spcPct val="0"/>
              </a:spcAft>
              <a:buFont typeface="Arial" panose="020B0604020202020204" pitchFamily="34" charset="0"/>
              <a:buNone/>
              <a:defRPr/>
            </a:pPr>
            <a:r>
              <a:rPr lang="en-US" altLang="en-US" sz="2400" dirty="0"/>
              <a:t>Vision</a:t>
            </a:r>
          </a:p>
          <a:p>
            <a:pPr marL="457200" lvl="1" indent="0" eaLnBrk="1" hangingPunct="1">
              <a:spcAft>
                <a:spcPct val="0"/>
              </a:spcAft>
              <a:buFont typeface="Arial" panose="020B0604020202020204" pitchFamily="34" charset="0"/>
              <a:buNone/>
              <a:defRPr/>
            </a:pPr>
            <a:r>
              <a:rPr lang="en-US" altLang="en-US" sz="2000" dirty="0"/>
              <a:t>One day, all children in this nation will have the opportunity to attain an excellent education.</a:t>
            </a:r>
          </a:p>
          <a:p>
            <a:pPr marL="0" indent="0" eaLnBrk="1" hangingPunct="1">
              <a:spcAft>
                <a:spcPct val="0"/>
              </a:spcAft>
              <a:buFont typeface="Arial" panose="020B0604020202020204" pitchFamily="34" charset="0"/>
              <a:buNone/>
              <a:defRPr/>
            </a:pPr>
            <a:r>
              <a:rPr lang="en-US" altLang="en-US" sz="2400" dirty="0"/>
              <a:t>Mission</a:t>
            </a:r>
          </a:p>
          <a:p>
            <a:pPr marL="457200" lvl="1" indent="0" eaLnBrk="1" hangingPunct="1">
              <a:spcAft>
                <a:spcPct val="0"/>
              </a:spcAft>
              <a:buFont typeface="Arial" panose="020B0604020202020204" pitchFamily="34" charset="0"/>
              <a:buNone/>
              <a:defRPr/>
            </a:pPr>
            <a:r>
              <a:rPr lang="en-US" altLang="en-US" sz="2000" dirty="0"/>
              <a:t>Our mission is to enlist, develop, and mobilize as many as possible of our nation’s most promising future leaders to grow and strengthen the movement for educational equity and excellence.</a:t>
            </a:r>
          </a:p>
          <a:p>
            <a:pPr marL="0" indent="0" eaLnBrk="1" hangingPunct="1">
              <a:spcAft>
                <a:spcPct val="0"/>
              </a:spcAft>
              <a:buFont typeface="Arial" panose="020B0604020202020204" pitchFamily="34" charset="0"/>
              <a:buNone/>
              <a:defRPr/>
            </a:pPr>
            <a:r>
              <a:rPr lang="en-US" altLang="en-US" sz="2400" dirty="0"/>
              <a:t>Values</a:t>
            </a:r>
          </a:p>
          <a:p>
            <a:pPr lvl="1" eaLnBrk="1" hangingPunct="1">
              <a:spcAft>
                <a:spcPct val="0"/>
              </a:spcAft>
              <a:buFont typeface="Arial" panose="020B0604020202020204" pitchFamily="34" charset="0"/>
              <a:buChar char="•"/>
              <a:defRPr/>
            </a:pPr>
            <a:r>
              <a:rPr lang="en-US" altLang="en-US" sz="2000" dirty="0"/>
              <a:t>Transformational change</a:t>
            </a:r>
          </a:p>
          <a:p>
            <a:pPr lvl="1" eaLnBrk="1" hangingPunct="1">
              <a:spcAft>
                <a:spcPct val="0"/>
              </a:spcAft>
              <a:buFont typeface="Arial" panose="020B0604020202020204" pitchFamily="34" charset="0"/>
              <a:buChar char="•"/>
              <a:defRPr/>
            </a:pPr>
            <a:r>
              <a:rPr lang="en-US" altLang="en-US" sz="2000" dirty="0"/>
              <a:t>Leadership</a:t>
            </a:r>
          </a:p>
          <a:p>
            <a:pPr lvl="1" eaLnBrk="1" hangingPunct="1">
              <a:spcAft>
                <a:spcPct val="0"/>
              </a:spcAft>
              <a:buFont typeface="Arial" panose="020B0604020202020204" pitchFamily="34" charset="0"/>
              <a:buChar char="•"/>
              <a:defRPr/>
            </a:pPr>
            <a:r>
              <a:rPr lang="en-US" altLang="en-US" sz="2000" dirty="0"/>
              <a:t>Team</a:t>
            </a:r>
          </a:p>
          <a:p>
            <a:pPr lvl="1" eaLnBrk="1" hangingPunct="1">
              <a:spcAft>
                <a:spcPct val="0"/>
              </a:spcAft>
              <a:buFont typeface="Arial" panose="020B0604020202020204" pitchFamily="34" charset="0"/>
              <a:buChar char="•"/>
              <a:defRPr/>
            </a:pPr>
            <a:r>
              <a:rPr lang="en-US" altLang="en-US" sz="2000" dirty="0"/>
              <a:t>Diversity</a:t>
            </a:r>
          </a:p>
          <a:p>
            <a:pPr lvl="1" eaLnBrk="1" hangingPunct="1">
              <a:spcAft>
                <a:spcPct val="0"/>
              </a:spcAft>
              <a:buFont typeface="Arial" panose="020B0604020202020204" pitchFamily="34" charset="0"/>
              <a:buChar char="•"/>
              <a:defRPr/>
            </a:pPr>
            <a:r>
              <a:rPr lang="en-US" altLang="en-US" sz="2000" dirty="0"/>
              <a:t>Respect and humility</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8262</TotalTime>
  <Words>1543</Words>
  <Application>Microsoft Macintosh PowerPoint</Application>
  <PresentationFormat>On-screen Show (4:3)</PresentationFormat>
  <Paragraphs>227</Paragraphs>
  <Slides>37</Slides>
  <Notes>5</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37</vt:i4>
      </vt:variant>
    </vt:vector>
  </HeadingPairs>
  <TitlesOfParts>
    <vt:vector size="50" baseType="lpstr">
      <vt:lpstr>ヒラギノ角ゴ Pro W3</vt:lpstr>
      <vt:lpstr>Arial</vt:lpstr>
      <vt:lpstr>ArumSans Bold</vt:lpstr>
      <vt:lpstr>ArumSans Regular</vt:lpstr>
      <vt:lpstr>Calibri</vt:lpstr>
      <vt:lpstr>Vectipede Rg</vt:lpstr>
      <vt:lpstr>1_Plain BODY/MAIN CONTENT</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PowerPoint Presentation</vt:lpstr>
      <vt:lpstr>Chapter Case: Tesla</vt:lpstr>
      <vt:lpstr>Overview</vt:lpstr>
      <vt:lpstr>Their Startup Master Plan</vt:lpstr>
      <vt:lpstr>A List of Their Stretch Goals</vt:lpstr>
      <vt:lpstr>Consider This…Questions</vt:lpstr>
      <vt:lpstr>Strategy Highlights</vt:lpstr>
      <vt:lpstr>1.1 Teach for America (1 of 2)</vt:lpstr>
      <vt:lpstr>1.1 TFA Vision, Mission, Values (2 of 2)</vt:lpstr>
      <vt:lpstr>1.2 Merck (1 of 2)</vt:lpstr>
      <vt:lpstr>1.2 Merck’s Experience with Vioxx (2 of 2)</vt:lpstr>
      <vt:lpstr>Implications for Strategic Leaders</vt:lpstr>
      <vt:lpstr> Strategy is the art and science of success and failure</vt:lpstr>
      <vt:lpstr>Create a Strong Foundation for Strategy</vt:lpstr>
      <vt:lpstr>Strategic Leaders Apply the AFI Strategy Framework</vt:lpstr>
      <vt:lpstr>The Role of Uncertainty and Complexity</vt:lpstr>
      <vt:lpstr>Exercises</vt:lpstr>
      <vt:lpstr>My Strategy Exercise</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(7 of 6)</vt:lpstr>
      <vt:lpstr>Key Terms</vt:lpstr>
      <vt:lpstr>Strategy Smart Videos</vt:lpstr>
      <vt:lpstr>Strategy Smart Videos (1 of 10)</vt:lpstr>
      <vt:lpstr>Strategy Smart Videos (2 of 10)</vt:lpstr>
      <vt:lpstr>Strategy Smart Videos (3 of 10)</vt:lpstr>
      <vt:lpstr>Strategy Smart Videos (4 of 10)</vt:lpstr>
      <vt:lpstr>Strategy Smart Videos (5 of 10)</vt:lpstr>
      <vt:lpstr>Strategy Smart Videos (6 of 10)</vt:lpstr>
      <vt:lpstr>Strategy Smart Videos (7 of 10)</vt:lpstr>
      <vt:lpstr>Strategy Smart Videos (8 of 10)</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What is Strategy?</dc:title>
  <dc:subject>Chapter 01</dc:subject>
  <dc:creator>McGraw Hill Education</dc:creator>
  <cp:lastModifiedBy>Teresa Ward</cp:lastModifiedBy>
  <cp:revision>172</cp:revision>
  <dcterms:created xsi:type="dcterms:W3CDTF">2015-09-24T21:11:41Z</dcterms:created>
  <dcterms:modified xsi:type="dcterms:W3CDTF">2018-03-19T21:22:43Z</dcterms:modified>
</cp:coreProperties>
</file>