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64" r:id="rId1"/>
    <p:sldMasterId id="2147483942" r:id="rId2"/>
    <p:sldMasterId id="2147483934" r:id="rId3"/>
    <p:sldMasterId id="2147483952" r:id="rId4"/>
    <p:sldMasterId id="2147483960" r:id="rId5"/>
  </p:sldMasterIdLst>
  <p:notesMasterIdLst>
    <p:notesMasterId r:id="rId48"/>
  </p:notesMasterIdLst>
  <p:handoutMasterIdLst>
    <p:handoutMasterId r:id="rId49"/>
  </p:handoutMasterIdLst>
  <p:sldIdLst>
    <p:sldId id="256" r:id="rId6"/>
    <p:sldId id="684" r:id="rId7"/>
    <p:sldId id="685" r:id="rId8"/>
    <p:sldId id="686" r:id="rId9"/>
    <p:sldId id="688" r:id="rId10"/>
    <p:sldId id="689" r:id="rId11"/>
    <p:sldId id="690" r:id="rId12"/>
    <p:sldId id="691" r:id="rId13"/>
    <p:sldId id="692" r:id="rId14"/>
    <p:sldId id="726" r:id="rId15"/>
    <p:sldId id="693" r:id="rId16"/>
    <p:sldId id="694" r:id="rId17"/>
    <p:sldId id="695" r:id="rId18"/>
    <p:sldId id="696" r:id="rId19"/>
    <p:sldId id="697" r:id="rId20"/>
    <p:sldId id="698" r:id="rId21"/>
    <p:sldId id="728" r:id="rId22"/>
    <p:sldId id="702" r:id="rId23"/>
    <p:sldId id="703" r:id="rId24"/>
    <p:sldId id="704" r:id="rId25"/>
    <p:sldId id="705" r:id="rId26"/>
    <p:sldId id="708" r:id="rId27"/>
    <p:sldId id="710" r:id="rId28"/>
    <p:sldId id="711" r:id="rId29"/>
    <p:sldId id="712" r:id="rId30"/>
    <p:sldId id="735" r:id="rId31"/>
    <p:sldId id="714" r:id="rId32"/>
    <p:sldId id="715" r:id="rId33"/>
    <p:sldId id="716" r:id="rId34"/>
    <p:sldId id="729" r:id="rId35"/>
    <p:sldId id="718" r:id="rId36"/>
    <p:sldId id="719" r:id="rId37"/>
    <p:sldId id="721" r:id="rId38"/>
    <p:sldId id="722" r:id="rId39"/>
    <p:sldId id="723" r:id="rId40"/>
    <p:sldId id="724" r:id="rId41"/>
    <p:sldId id="725" r:id="rId42"/>
    <p:sldId id="730" r:id="rId43"/>
    <p:sldId id="731" r:id="rId44"/>
    <p:sldId id="732" r:id="rId45"/>
    <p:sldId id="733" r:id="rId46"/>
    <p:sldId id="734" r:id="rId47"/>
  </p:sldIdLst>
  <p:sldSz cx="9144000" cy="6858000" type="screen4x3"/>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9" clrIdx="0">
    <p:extLst/>
  </p:cmAuthor>
  <p:cmAuthor id="2" name="Patrick Soleymani" initials="PS"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0000"/>
    <a:srgbClr val="638886"/>
    <a:srgbClr val="F4AA12"/>
    <a:srgbClr val="F4B81E"/>
    <a:srgbClr val="6CD37B"/>
    <a:srgbClr val="56BB43"/>
    <a:srgbClr val="2C18FF"/>
    <a:srgbClr val="CCFF66"/>
    <a:srgbClr val="666666"/>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6687" autoAdjust="0"/>
    <p:restoredTop sz="94195" autoAdjust="0"/>
  </p:normalViewPr>
  <p:slideViewPr>
    <p:cSldViewPr snapToGrid="0" snapToObjects="1">
      <p:cViewPr varScale="1">
        <p:scale>
          <a:sx n="112" d="100"/>
          <a:sy n="112" d="100"/>
        </p:scale>
        <p:origin x="1443" y="51"/>
      </p:cViewPr>
      <p:guideLst>
        <p:guide orient="horz" pos="2160"/>
        <p:guide pos="2880"/>
      </p:guideLst>
    </p:cSldViewPr>
  </p:slideViewPr>
  <p:notesTextViewPr>
    <p:cViewPr>
      <p:scale>
        <a:sx n="100" d="100"/>
        <a:sy n="100" d="100"/>
      </p:scale>
      <p:origin x="0" y="0"/>
    </p:cViewPr>
  </p:notesTextViewPr>
  <p:sorterViewPr>
    <p:cViewPr>
      <p:scale>
        <a:sx n="86" d="100"/>
        <a:sy n="86" d="100"/>
      </p:scale>
      <p:origin x="0" y="0"/>
    </p:cViewPr>
  </p:sorterViewPr>
  <p:notesViewPr>
    <p:cSldViewPr snapToGrid="0" snapToObjects="1">
      <p:cViewPr varScale="1">
        <p:scale>
          <a:sx n="74" d="100"/>
          <a:sy n="74" d="100"/>
        </p:scale>
        <p:origin x="-1554" y="-102"/>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commentAuthors" Target="commentAuthors.xml"/><Relationship Id="rId55"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presProps" Target="presProps.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3A5093B3-49E5-CD47-AA6D-8BB0A0EE9626}" type="datetimeFigureOut">
              <a:rPr lang="en-US" smtClean="0"/>
              <a:t>10/23/2017</a:t>
            </a:fld>
            <a:endParaRPr lang="en-US"/>
          </a:p>
        </p:txBody>
      </p:sp>
      <p:sp>
        <p:nvSpPr>
          <p:cNvPr id="4" name="Footer Placeholder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0D3E1DCD-7E66-194A-A164-17923852D05D}" type="slidenum">
              <a:rPr lang="en-US" smtClean="0"/>
              <a:t>‹#›</a:t>
            </a:fld>
            <a:endParaRPr lang="en-US"/>
          </a:p>
        </p:txBody>
      </p:sp>
    </p:spTree>
    <p:extLst>
      <p:ext uri="{BB962C8B-B14F-4D97-AF65-F5344CB8AC3E}">
        <p14:creationId xmlns:p14="http://schemas.microsoft.com/office/powerpoint/2010/main" val="10934349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FD1FDBB8-06F3-4583-9595-7E2782F49ABF}" type="datetimeFigureOut">
              <a:rPr lang="en-US" smtClean="0"/>
              <a:t>10/23/2017</a:t>
            </a:fld>
            <a:endParaRPr lang="en-US" dirty="0"/>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increase of women in the workforce has generated much interest in understanding the similarities and differences in female and male leaders.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Research reveals the following conclusions:</a:t>
            </a:r>
          </a:p>
          <a:p>
            <a:pPr lvl="1"/>
            <a:r>
              <a:rPr lang="en-US" sz="1200" kern="1200" dirty="0">
                <a:solidFill>
                  <a:schemeClr val="tx1"/>
                </a:solidFill>
                <a:effectLst/>
                <a:latin typeface="+mn-lt"/>
                <a:ea typeface="+mn-ea"/>
                <a:cs typeface="+mn-cs"/>
              </a:rPr>
              <a:t>Men and women were seen as displaying more task and social leadership, respectively.</a:t>
            </a:r>
          </a:p>
          <a:p>
            <a:pPr lvl="1"/>
            <a:r>
              <a:rPr lang="en-US" sz="1200" kern="1200" dirty="0">
                <a:solidFill>
                  <a:schemeClr val="tx1"/>
                </a:solidFill>
                <a:effectLst/>
                <a:latin typeface="+mn-lt"/>
                <a:ea typeface="+mn-ea"/>
                <a:cs typeface="+mn-cs"/>
              </a:rPr>
              <a:t>Women used a more democratic or participative style than men, and men used a more autocratic and directive style than women.</a:t>
            </a:r>
          </a:p>
          <a:p>
            <a:pPr lvl="1"/>
            <a:r>
              <a:rPr lang="en-US" sz="1200" kern="1200" dirty="0">
                <a:solidFill>
                  <a:schemeClr val="tx1"/>
                </a:solidFill>
                <a:effectLst/>
                <a:latin typeface="+mn-lt"/>
                <a:ea typeface="+mn-ea"/>
                <a:cs typeface="+mn-cs"/>
              </a:rPr>
              <a:t>Female leadership was associated with more cohesion, cooperative learning, and participative communication among team members.</a:t>
            </a:r>
          </a:p>
          <a:p>
            <a:pPr lvl="1"/>
            <a:r>
              <a:rPr lang="en-US" sz="1200" kern="1200" dirty="0">
                <a:solidFill>
                  <a:schemeClr val="tx1"/>
                </a:solidFill>
                <a:effectLst/>
                <a:latin typeface="+mn-lt"/>
                <a:ea typeface="+mn-ea"/>
                <a:cs typeface="+mn-cs"/>
              </a:rPr>
              <a:t>Peers, managers, direct reports, and judges/trained observers rated women executives as more effective than men.</a:t>
            </a:r>
          </a:p>
          <a:p>
            <a:pPr lvl="1"/>
            <a:r>
              <a:rPr lang="en-US" sz="1200" kern="1200" dirty="0">
                <a:solidFill>
                  <a:schemeClr val="tx1"/>
                </a:solidFill>
                <a:effectLst/>
                <a:latin typeface="+mn-lt"/>
                <a:ea typeface="+mn-ea"/>
                <a:cs typeface="+mn-cs"/>
              </a:rPr>
              <a:t>Men rated themselves as more effective than women evaluated themselves.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20540417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Implicit leadership theory</a:t>
            </a:r>
            <a:r>
              <a:rPr lang="en-US" sz="1200" kern="1200" dirty="0">
                <a:solidFill>
                  <a:schemeClr val="tx1"/>
                </a:solidFill>
                <a:effectLst/>
                <a:latin typeface="+mn-lt"/>
                <a:ea typeface="+mn-ea"/>
                <a:cs typeface="+mn-cs"/>
              </a:rPr>
              <a:t>: the idea that people have beliefs about how leaders should behave and what they should do for their followers.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Leadership prototype:</a:t>
            </a:r>
            <a:r>
              <a:rPr lang="en-US" sz="1200" kern="1200" dirty="0">
                <a:solidFill>
                  <a:schemeClr val="tx1"/>
                </a:solidFill>
                <a:effectLst/>
                <a:latin typeface="+mn-lt"/>
                <a:ea typeface="+mn-ea"/>
                <a:cs typeface="+mn-cs"/>
              </a:rPr>
              <a:t> mental representation of the traits and behaviors possessed by leaders.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We tend to perceive that someone is a leader when he or she exhibits traits or behaviors that are consistent with our prototypes.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Traits play a central role in how we perceive leaders, and they ultimately impact leadership effectiveness. Therefore, we cannot ignore the implications of leadership traits.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list of positive traits and “dark triad” traits shown in Table 13.1 provides guidance regarding the leadership traits you should attempt to cultivate and avoid if you want to assume a leadership role in the future.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Organizations may want to include personality and trait assessments in their selection and promotion processes.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global mind-set</a:t>
            </a:r>
            <a:r>
              <a:rPr lang="en-US" sz="1200" kern="1200" dirty="0">
                <a:solidFill>
                  <a:schemeClr val="tx1"/>
                </a:solidFill>
                <a:effectLst/>
                <a:latin typeface="+mn-lt"/>
                <a:ea typeface="+mn-ea"/>
                <a:cs typeface="+mn-cs"/>
              </a:rPr>
              <a:t>, the belief in one's ability to influence dissimilar others in a global context, is an increasingly valued task-oriented trait.</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B,</a:t>
            </a:r>
            <a:r>
              <a:rPr lang="en-US" baseline="0" dirty="0"/>
              <a:t> Machiavellianism</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Because traits and interpersonal attributes are less amenable to change, it may make sense to focus on patterns of behavior exhibited by effective leaders. This is the focus used by those interested in the behavioral styles approach, which attempts to identify the unique behaviors displayed by effective leaders.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As you might expect, leaders rely on many different types of behaviors to influence others and to accomplish goals. One researcher, for example, identified 65 distinct categories of leader behavior. The good news is that these behaviors can be boiled down into four categories: task-oriented, relationship-oriented, passive, and transformational. </a:t>
            </a:r>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Researchers have predominantly studied two types of task-oriented behaviors: initiating structure and transactional leadership.</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Initiating structure: </a:t>
            </a:r>
            <a:r>
              <a:rPr lang="en-US" sz="1200" kern="1200" dirty="0">
                <a:solidFill>
                  <a:schemeClr val="tx1"/>
                </a:solidFill>
                <a:effectLst/>
                <a:latin typeface="+mn-lt"/>
                <a:ea typeface="+mn-ea"/>
                <a:cs typeface="+mn-cs"/>
              </a:rPr>
              <a:t>leader behavior that organizes and defines what group members should be doing to maximize output.</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Examples of initiating structure are when someone organizes a team meeting for a class project or when someone seeks input from a knowledgeable source to help guide the team’s work.</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Transactional leadership: </a:t>
            </a:r>
            <a:r>
              <a:rPr lang="en-US" sz="1200" kern="1200" dirty="0">
                <a:solidFill>
                  <a:schemeClr val="tx1"/>
                </a:solidFill>
                <a:effectLst/>
                <a:latin typeface="+mn-lt"/>
                <a:ea typeface="+mn-ea"/>
                <a:cs typeface="+mn-cs"/>
              </a:rPr>
              <a:t>focuses on clarifying employees’ roles and task requirements and providing followers with positive and negative rewards contingent on performance.</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Transactional leadership encompasses the fundamental managerial activities of setting goals, monitoring progress toward goal achievement, and rewarding and punishing people for their level of goal accomplishment.</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purpose of relationship-oriented leadership is to enhance employees’ skills and to create positive work relationships among coworkers and between the leader and his/her employees.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OB researchers have primarily investigated the impact of four relationship-oriented behaviors: consideration, empowerment, servant-leadership, and ethical leadership.</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Consideration: </a:t>
            </a:r>
            <a:r>
              <a:rPr lang="en-US" sz="1200" kern="1200" dirty="0">
                <a:solidFill>
                  <a:schemeClr val="tx1"/>
                </a:solidFill>
                <a:effectLst/>
                <a:latin typeface="+mn-lt"/>
                <a:ea typeface="+mn-ea"/>
                <a:cs typeface="+mn-cs"/>
              </a:rPr>
              <a:t>leader behavior that creates mutual respect or trust and prioritizes group members’ needs and desires.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Consideration promotes social interactions and identification with the team and leader.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Considerate leader behavior has a moderately strong positive relationship with measures of leadership effectiveness.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72193" y="3257550"/>
            <a:ext cx="8527312" cy="3086100"/>
          </a:xfrm>
        </p:spPr>
        <p:txBody>
          <a:bodyPr/>
          <a:lstStyle/>
          <a:p>
            <a:pPr lvl="0"/>
            <a:r>
              <a:rPr lang="en-US" sz="1200" kern="1200" dirty="0">
                <a:solidFill>
                  <a:schemeClr val="tx1"/>
                </a:solidFill>
                <a:effectLst/>
                <a:latin typeface="+mn-lt"/>
                <a:ea typeface="+mn-ea"/>
                <a:cs typeface="+mn-cs"/>
              </a:rPr>
              <a:t>Empowering Leadership </a:t>
            </a:r>
          </a:p>
          <a:p>
            <a:pPr lvl="1"/>
            <a:endParaRPr lang="en-US" sz="1200" b="1" kern="1200" dirty="0">
              <a:solidFill>
                <a:schemeClr val="tx1"/>
              </a:solidFill>
              <a:effectLst/>
              <a:latin typeface="+mn-lt"/>
              <a:ea typeface="+mn-ea"/>
              <a:cs typeface="+mn-cs"/>
            </a:endParaRPr>
          </a:p>
          <a:p>
            <a:pPr marL="230188" lvl="1"/>
            <a:r>
              <a:rPr lang="en-US" sz="1200" b="1" kern="1200" dirty="0">
                <a:solidFill>
                  <a:schemeClr val="tx1"/>
                </a:solidFill>
                <a:effectLst/>
                <a:latin typeface="+mn-lt"/>
                <a:ea typeface="+mn-ea"/>
                <a:cs typeface="+mn-cs"/>
              </a:rPr>
              <a:t>Empowering leadership: </a:t>
            </a:r>
            <a:r>
              <a:rPr lang="en-US" sz="1200" kern="1200" dirty="0">
                <a:solidFill>
                  <a:schemeClr val="tx1"/>
                </a:solidFill>
                <a:effectLst/>
                <a:latin typeface="+mn-lt"/>
                <a:ea typeface="+mn-ea"/>
                <a:cs typeface="+mn-cs"/>
              </a:rPr>
              <a:t>the extent to which a leader creates perceptions of psychological empowerment in others.</a:t>
            </a:r>
          </a:p>
          <a:p>
            <a:pPr marL="230188" lvl="1"/>
            <a:endParaRPr lang="en-US" sz="1200" b="1" kern="1200" dirty="0">
              <a:solidFill>
                <a:schemeClr val="tx1"/>
              </a:solidFill>
              <a:effectLst/>
              <a:latin typeface="+mn-lt"/>
              <a:ea typeface="+mn-ea"/>
              <a:cs typeface="+mn-cs"/>
            </a:endParaRPr>
          </a:p>
          <a:p>
            <a:pPr marL="230188" lvl="1"/>
            <a:r>
              <a:rPr lang="en-US" sz="1200" b="1" kern="1200" dirty="0">
                <a:solidFill>
                  <a:schemeClr val="tx1"/>
                </a:solidFill>
                <a:effectLst/>
                <a:latin typeface="+mn-lt"/>
                <a:ea typeface="+mn-ea"/>
                <a:cs typeface="+mn-cs"/>
              </a:rPr>
              <a:t>Psychological empowerment: </a:t>
            </a:r>
            <a:r>
              <a:rPr lang="en-US" sz="1200" kern="1200" dirty="0">
                <a:solidFill>
                  <a:schemeClr val="tx1"/>
                </a:solidFill>
                <a:effectLst/>
                <a:latin typeface="+mn-lt"/>
                <a:ea typeface="+mn-ea"/>
                <a:cs typeface="+mn-cs"/>
              </a:rPr>
              <a:t>employees’ beliefs that they have control over their work.</a:t>
            </a:r>
          </a:p>
          <a:p>
            <a:pPr marL="230188" lvl="1"/>
            <a:endParaRPr lang="en-US" sz="1200" kern="1200" dirty="0">
              <a:solidFill>
                <a:schemeClr val="tx1"/>
              </a:solidFill>
              <a:effectLst/>
              <a:latin typeface="+mn-lt"/>
              <a:ea typeface="+mn-ea"/>
              <a:cs typeface="+mn-cs"/>
            </a:endParaRPr>
          </a:p>
          <a:p>
            <a:pPr marL="230188" lvl="1"/>
            <a:r>
              <a:rPr lang="en-US" sz="1200" kern="1200" dirty="0">
                <a:solidFill>
                  <a:schemeClr val="tx1"/>
                </a:solidFill>
                <a:effectLst/>
                <a:latin typeface="+mn-lt"/>
                <a:ea typeface="+mn-ea"/>
                <a:cs typeface="+mn-cs"/>
              </a:rPr>
              <a:t>Leaders increase psychological empowerment by engaging in behaviors that enhance perceptions of meaning, self-determination or choice, competence, and impact.</a:t>
            </a:r>
          </a:p>
          <a:p>
            <a:pPr marL="400050" lvl="2"/>
            <a:r>
              <a:rPr lang="en-US" sz="1200" kern="1200" dirty="0">
                <a:solidFill>
                  <a:schemeClr val="tx1"/>
                </a:solidFill>
                <a:effectLst/>
                <a:latin typeface="+mn-lt"/>
                <a:ea typeface="+mn-ea"/>
                <a:cs typeface="+mn-cs"/>
              </a:rPr>
              <a:t>Managers lead for meaningfulness by inspiring their employees and modeling desired behaviors.</a:t>
            </a:r>
          </a:p>
          <a:p>
            <a:pPr marL="400050" lvl="2"/>
            <a:r>
              <a:rPr lang="en-US" sz="1200" kern="1200" dirty="0">
                <a:solidFill>
                  <a:schemeClr val="tx1"/>
                </a:solidFill>
                <a:effectLst/>
                <a:latin typeface="+mn-lt"/>
                <a:ea typeface="+mn-ea"/>
                <a:cs typeface="+mn-cs"/>
              </a:rPr>
              <a:t>Managers lead for choice by delegating meaningful assignments and tasks.</a:t>
            </a:r>
          </a:p>
          <a:p>
            <a:pPr marL="400050" lvl="2"/>
            <a:r>
              <a:rPr lang="en-US" sz="1200" kern="1200" dirty="0">
                <a:solidFill>
                  <a:schemeClr val="tx1"/>
                </a:solidFill>
                <a:effectLst/>
                <a:latin typeface="+mn-lt"/>
                <a:ea typeface="+mn-ea"/>
                <a:cs typeface="+mn-cs"/>
              </a:rPr>
              <a:t>Managers lead for competence by supporting and coaching employees and by making sure employees have the knowledge needed to successfully perform their jobs.</a:t>
            </a:r>
          </a:p>
          <a:p>
            <a:pPr marL="400050" lvl="2"/>
            <a:r>
              <a:rPr lang="en-US" sz="1200" kern="1200" dirty="0">
                <a:solidFill>
                  <a:schemeClr val="tx1"/>
                </a:solidFill>
                <a:effectLst/>
                <a:latin typeface="+mn-lt"/>
                <a:ea typeface="+mn-ea"/>
                <a:cs typeface="+mn-cs"/>
              </a:rPr>
              <a:t>Managers lead for progress by monitoring and rewarding others.</a:t>
            </a:r>
          </a:p>
          <a:p>
            <a:pPr lvl="2"/>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Servant-Leadership</a:t>
            </a:r>
          </a:p>
          <a:p>
            <a:pPr lvl="1"/>
            <a:endParaRPr lang="en-US" sz="1200" b="1" kern="1200" dirty="0">
              <a:solidFill>
                <a:schemeClr val="tx1"/>
              </a:solidFill>
              <a:effectLst/>
              <a:latin typeface="+mn-lt"/>
              <a:ea typeface="+mn-ea"/>
              <a:cs typeface="+mn-cs"/>
            </a:endParaRPr>
          </a:p>
          <a:p>
            <a:pPr marL="230188" lvl="1"/>
            <a:r>
              <a:rPr lang="en-US" sz="1200" b="1" kern="1200" dirty="0">
                <a:solidFill>
                  <a:schemeClr val="tx1"/>
                </a:solidFill>
                <a:effectLst/>
                <a:latin typeface="+mn-lt"/>
                <a:ea typeface="+mn-ea"/>
                <a:cs typeface="+mn-cs"/>
              </a:rPr>
              <a:t>Servant-leadership: </a:t>
            </a:r>
            <a:r>
              <a:rPr lang="en-US" sz="1200" kern="1200" dirty="0">
                <a:solidFill>
                  <a:schemeClr val="tx1"/>
                </a:solidFill>
                <a:effectLst/>
                <a:latin typeface="+mn-lt"/>
                <a:ea typeface="+mn-ea"/>
                <a:cs typeface="+mn-cs"/>
              </a:rPr>
              <a:t>focuses on increased service to others rather than to oneself.</a:t>
            </a:r>
          </a:p>
          <a:p>
            <a:pPr marL="230188" lvl="1"/>
            <a:endParaRPr lang="en-US" sz="1200" kern="1200" dirty="0">
              <a:solidFill>
                <a:schemeClr val="tx1"/>
              </a:solidFill>
              <a:effectLst/>
              <a:latin typeface="+mn-lt"/>
              <a:ea typeface="+mn-ea"/>
              <a:cs typeface="+mn-cs"/>
            </a:endParaRPr>
          </a:p>
          <a:p>
            <a:pPr marL="230188" lvl="1"/>
            <a:r>
              <a:rPr lang="en-US" sz="1200" kern="1200" dirty="0">
                <a:solidFill>
                  <a:schemeClr val="tx1"/>
                </a:solidFill>
                <a:effectLst/>
                <a:latin typeface="+mn-lt"/>
                <a:ea typeface="+mn-ea"/>
                <a:cs typeface="+mn-cs"/>
              </a:rPr>
              <a:t>Because the focus of servant-leadership is serving others over self-interest, servant-leaders are less likely to engage in self-serving behaviors that hurt others.</a:t>
            </a:r>
          </a:p>
          <a:p>
            <a:pPr marL="230188" lvl="1"/>
            <a:endParaRPr lang="en-US" sz="1200" kern="1200" dirty="0">
              <a:solidFill>
                <a:schemeClr val="tx1"/>
              </a:solidFill>
              <a:effectLst/>
              <a:latin typeface="+mn-lt"/>
              <a:ea typeface="+mn-ea"/>
              <a:cs typeface="+mn-cs"/>
            </a:endParaRPr>
          </a:p>
          <a:p>
            <a:pPr marL="230188" lvl="1"/>
            <a:r>
              <a:rPr lang="en-US" sz="1200" kern="1200" dirty="0">
                <a:solidFill>
                  <a:schemeClr val="tx1"/>
                </a:solidFill>
                <a:effectLst/>
                <a:latin typeface="+mn-lt"/>
                <a:ea typeface="+mn-ea"/>
                <a:cs typeface="+mn-cs"/>
              </a:rPr>
              <a:t>Servant-leadership is expected to promote leadership effectiveness because it focuses on providing support and growth opportunities to employees.</a:t>
            </a:r>
          </a:p>
          <a:p>
            <a:pPr marL="230188" marR="0" lvl="1"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230188" marR="0" lvl="1"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Characteristics of servant-leadership described in Table 13.3 are listening, empathy, healing, awareness, persuasion, conceptualization, foresight, stewardship, commitment to the growth of people, and interest in building community.</a:t>
            </a:r>
          </a:p>
          <a:p>
            <a:pPr lvl="1"/>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346259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Passive leadership is best illustrated by what OB scholars call laissez-faire leadership.</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Laissez-faire leadership: </a:t>
            </a:r>
            <a:r>
              <a:rPr lang="en-US" sz="1200" kern="1200" dirty="0">
                <a:solidFill>
                  <a:schemeClr val="tx1"/>
                </a:solidFill>
                <a:effectLst/>
                <a:latin typeface="+mn-lt"/>
                <a:ea typeface="+mn-ea"/>
                <a:cs typeface="+mn-cs"/>
              </a:rPr>
              <a:t>a general failure to take responsibility for leading.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Examples of laissez-faire leadership include avoiding conflict, failing to provide coaching on difficult assignments, failing to assist employees in setting performance goals, failing to give performance feedback, failing to address issues associated with bullying, or being so hands-off that employees have little idea about what they should be doing.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Laissez-faire leadership prompts incivility among people and has an overall negative impact on employees’ perceptions of leadership effectiveness.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Individuals using laissez-faire leadership should be trained to use behaviors associated with other forms of task and relational leadership or removed from their position.</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Leader behavior is more important than leader traits when it comes to effectiveness.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Leader behaviors can be systematically improved and developed.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is no one best style of leadership.</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28149016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E, t</a:t>
            </a:r>
            <a:r>
              <a:rPr lang="en-US" baseline="0" dirty="0"/>
              <a:t>ransactional leadership.</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Contingency theory:</a:t>
            </a:r>
            <a:r>
              <a:rPr lang="en-US" sz="1200" kern="1200" dirty="0">
                <a:solidFill>
                  <a:schemeClr val="tx1"/>
                </a:solidFill>
                <a:effectLst/>
                <a:latin typeface="+mn-lt"/>
                <a:ea typeface="+mn-ea"/>
                <a:cs typeface="+mn-cs"/>
              </a:rPr>
              <a:t> based on the premise that a leader’s effectiveness is contingent on the extent to which a leader’s style fits or matches characteristics of the situation at hand.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Leadership Styles</a:t>
            </a:r>
          </a:p>
          <a:p>
            <a:pPr lvl="1"/>
            <a:r>
              <a:rPr lang="en-US" sz="1200" kern="1200" dirty="0">
                <a:solidFill>
                  <a:schemeClr val="tx1"/>
                </a:solidFill>
                <a:effectLst/>
                <a:latin typeface="+mn-lt"/>
                <a:ea typeface="+mn-ea"/>
                <a:cs typeface="+mn-cs"/>
              </a:rPr>
              <a:t>Fiedler believed that leaders have one dominant or natural leadership style that is resistant to change. </a:t>
            </a:r>
          </a:p>
          <a:p>
            <a:pPr lvl="1"/>
            <a:r>
              <a:rPr lang="en-US" sz="1200" kern="1200" dirty="0">
                <a:solidFill>
                  <a:schemeClr val="tx1"/>
                </a:solidFill>
                <a:effectLst/>
                <a:latin typeface="+mn-lt"/>
                <a:ea typeface="+mn-ea"/>
                <a:cs typeface="+mn-cs"/>
              </a:rPr>
              <a:t>A leader’s style is described as either task-motivated or relationship-motivated.</a:t>
            </a:r>
          </a:p>
          <a:p>
            <a:pPr lvl="1"/>
            <a:r>
              <a:rPr lang="en-US" sz="1200" kern="1200" dirty="0">
                <a:solidFill>
                  <a:schemeClr val="tx1"/>
                </a:solidFill>
                <a:effectLst/>
                <a:latin typeface="+mn-lt"/>
                <a:ea typeface="+mn-ea"/>
                <a:cs typeface="+mn-cs"/>
              </a:rPr>
              <a:t>Task-motivated leaders focus on accomplishing goals, whereas relationship-motivated leaders are more interested in developing positive relationships with followers.</a:t>
            </a:r>
          </a:p>
          <a:p>
            <a:pPr lvl="1"/>
            <a:r>
              <a:rPr lang="en-US" sz="1200" b="1" kern="1200" dirty="0">
                <a:solidFill>
                  <a:schemeClr val="tx1"/>
                </a:solidFill>
                <a:effectLst/>
                <a:latin typeface="+mn-lt"/>
                <a:ea typeface="+mn-ea"/>
                <a:cs typeface="+mn-cs"/>
              </a:rPr>
              <a:t>Least-preferred coworker (LPC) scale:</a:t>
            </a:r>
            <a:r>
              <a:rPr lang="en-US" sz="1200" kern="1200" dirty="0">
                <a:solidFill>
                  <a:schemeClr val="tx1"/>
                </a:solidFill>
                <a:effectLst/>
                <a:latin typeface="+mn-lt"/>
                <a:ea typeface="+mn-ea"/>
                <a:cs typeface="+mn-cs"/>
              </a:rPr>
              <a:t> measures the extent to which an individual takes a task or relationship-based approach toward leadership.</a:t>
            </a:r>
          </a:p>
          <a:p>
            <a:pPr lvl="1"/>
            <a:r>
              <a:rPr lang="en-US" sz="1200" kern="1200" dirty="0">
                <a:solidFill>
                  <a:schemeClr val="tx1"/>
                </a:solidFill>
                <a:effectLst/>
                <a:latin typeface="+mn-lt"/>
                <a:ea typeface="+mn-ea"/>
                <a:cs typeface="+mn-cs"/>
              </a:rPr>
              <a:t>High scores on the LPC scale (high LPC) indicate that an individual is relationship-motivated, and low scores (low LPC) suggest a task-motivated style.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91277" y="3257550"/>
            <a:ext cx="8523059" cy="3086100"/>
          </a:xfrm>
        </p:spPr>
        <p:txBody>
          <a:bodyPr/>
          <a:lstStyle/>
          <a:p>
            <a:pPr lvl="1"/>
            <a:r>
              <a:rPr lang="en-US" sz="1200" kern="1200" dirty="0">
                <a:solidFill>
                  <a:schemeClr val="tx1"/>
                </a:solidFill>
                <a:effectLst/>
                <a:latin typeface="+mn-lt"/>
                <a:ea typeface="+mn-ea"/>
                <a:cs typeface="+mn-cs"/>
              </a:rPr>
              <a:t>Situational control refers to the amount of control and influence the leader has in her or his immediate work environment.</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There are three dimensions of situational control: leader–member relations, task structure, and position power.</a:t>
            </a:r>
          </a:p>
          <a:p>
            <a:pPr lvl="2"/>
            <a:r>
              <a:rPr lang="en-US" sz="1200" b="1" kern="1200" dirty="0">
                <a:solidFill>
                  <a:schemeClr val="tx1"/>
                </a:solidFill>
                <a:effectLst/>
                <a:latin typeface="+mn-lt"/>
                <a:ea typeface="+mn-ea"/>
                <a:cs typeface="+mn-cs"/>
              </a:rPr>
              <a:t>Leader-member relations:</a:t>
            </a:r>
            <a:r>
              <a:rPr lang="en-US" sz="1200" kern="1200" dirty="0">
                <a:solidFill>
                  <a:schemeClr val="tx1"/>
                </a:solidFill>
                <a:effectLst/>
                <a:latin typeface="+mn-lt"/>
                <a:ea typeface="+mn-ea"/>
                <a:cs typeface="+mn-cs"/>
              </a:rPr>
              <a:t> the extent to which the leader has the support, loyalty, and trust of the work group.</a:t>
            </a:r>
          </a:p>
          <a:p>
            <a:pPr lvl="2"/>
            <a:r>
              <a:rPr lang="en-US" sz="1200" b="1" kern="1200" dirty="0">
                <a:solidFill>
                  <a:schemeClr val="tx1"/>
                </a:solidFill>
                <a:effectLst/>
                <a:latin typeface="+mn-lt"/>
                <a:ea typeface="+mn-ea"/>
                <a:cs typeface="+mn-cs"/>
              </a:rPr>
              <a:t>Task structure:</a:t>
            </a:r>
            <a:r>
              <a:rPr lang="en-US" sz="1200" kern="1200" dirty="0">
                <a:solidFill>
                  <a:schemeClr val="tx1"/>
                </a:solidFill>
                <a:effectLst/>
                <a:latin typeface="+mn-lt"/>
                <a:ea typeface="+mn-ea"/>
                <a:cs typeface="+mn-cs"/>
              </a:rPr>
              <a:t> the amount of structure contained within tasks performed by the workgroup.</a:t>
            </a:r>
          </a:p>
          <a:p>
            <a:pPr lvl="2"/>
            <a:r>
              <a:rPr lang="en-US" sz="1200" b="1" kern="1200" dirty="0">
                <a:solidFill>
                  <a:schemeClr val="tx1"/>
                </a:solidFill>
                <a:effectLst/>
                <a:latin typeface="+mn-lt"/>
                <a:ea typeface="+mn-ea"/>
                <a:cs typeface="+mn-cs"/>
              </a:rPr>
              <a:t>Position power:</a:t>
            </a:r>
            <a:r>
              <a:rPr lang="en-US" sz="1200" kern="1200" dirty="0">
                <a:solidFill>
                  <a:schemeClr val="tx1"/>
                </a:solidFill>
                <a:effectLst/>
                <a:latin typeface="+mn-lt"/>
                <a:ea typeface="+mn-ea"/>
                <a:cs typeface="+mn-cs"/>
              </a:rPr>
              <a:t> the degree to which the leader has formal power to reward, punish, or otherwise obtain compliance from employees.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As shown in Figure 13.3, the dimensions of situational control vary independently, forming eight combinations of situational control that vary from high to low. </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High control implies that the leader’s decisions will produce predictable results because the leader has the ability to influence work outcomes, while low control implies that the leader’s decisions may not influence work outcomes because the leader has very little influence.</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Neither the task-oriented nor the relationship-oriented leadership style is effective in all situations. </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Task-oriented leadership should be most effective in either high-control or low-control situations from Figure 13.3.</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Relationship-oriented leadership should be most effective in situations of moderate control in Figure 13.3.</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If a leader’s dominant leadership style does not match the situation, Fiedler suggests it is better to move the leader to a more suitable situation since people cannot change their leadership style.</a:t>
            </a:r>
          </a:p>
          <a:p>
            <a:pPr lvl="1"/>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kern="1200" dirty="0">
                <a:solidFill>
                  <a:schemeClr val="tx1"/>
                </a:solidFill>
                <a:effectLst/>
                <a:latin typeface="+mn-lt"/>
                <a:ea typeface="+mn-ea"/>
                <a:cs typeface="+mn-cs"/>
              </a:rPr>
              <a:t>Leadership effectiveness goes beyond traits and behaviors.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Organizations should attempt to hire or promote people whose leadership styles fit or match situational demands.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Leaders need to modify their style to fit a situation.</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Path-goal theory:</a:t>
            </a:r>
            <a:r>
              <a:rPr lang="en-US" sz="1200" kern="1200" dirty="0">
                <a:solidFill>
                  <a:schemeClr val="tx1"/>
                </a:solidFill>
                <a:effectLst/>
                <a:latin typeface="+mn-lt"/>
                <a:ea typeface="+mn-ea"/>
                <a:cs typeface="+mn-cs"/>
              </a:rPr>
              <a:t> holds that leader behaviors are effective when employees view them as a source of satisfaction or as paving the way to future satisfaction.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Leaders are expected to do this by (1) reducing roadblocks that interfere with goal accomplishment, (2) providing the guidance and support needed by employees, and (3) linking meaningful rewards to goal accomplishment.</a:t>
            </a:r>
          </a:p>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path-goal theory shown in Figure 13.4 shows that leadership effectiveness is influenced by the interaction between eight leadership behaviors and a variety of contingency factors.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What determines leadership effectiveness? The match between leadership behavior and contingency factors. </a:t>
            </a:r>
          </a:p>
          <a:p>
            <a:pPr lvl="1"/>
            <a:r>
              <a:rPr lang="en-US" sz="1200" kern="1200" dirty="0">
                <a:solidFill>
                  <a:schemeClr val="tx1"/>
                </a:solidFill>
                <a:effectLst/>
                <a:latin typeface="+mn-lt"/>
                <a:ea typeface="+mn-ea"/>
                <a:cs typeface="+mn-cs"/>
              </a:rPr>
              <a:t>Figure 13.4 shows that two contingency factors—employee characteristics and environmental factors—are expected to cause different leadership behaviors to be more effective than others.</a:t>
            </a:r>
          </a:p>
          <a:p>
            <a:pPr lvl="1"/>
            <a:r>
              <a:rPr lang="en-US" sz="1200" kern="1200" dirty="0">
                <a:solidFill>
                  <a:schemeClr val="tx1"/>
                </a:solidFill>
                <a:effectLst/>
                <a:latin typeface="+mn-lt"/>
                <a:ea typeface="+mn-ea"/>
                <a:cs typeface="+mn-cs"/>
              </a:rPr>
              <a:t>Five important employee characteristics are locus of control, task ability, need for achievement, experience, and need for clarity.</a:t>
            </a:r>
          </a:p>
          <a:p>
            <a:pPr lvl="1"/>
            <a:r>
              <a:rPr lang="en-US" sz="1200" kern="1200" dirty="0">
                <a:solidFill>
                  <a:schemeClr val="tx1"/>
                </a:solidFill>
                <a:effectLst/>
                <a:latin typeface="+mn-lt"/>
                <a:ea typeface="+mn-ea"/>
                <a:cs typeface="+mn-cs"/>
              </a:rPr>
              <a:t>Two relevant environmental factors are task structure (independent versus interdependent tasks) and work group dynamics.</a:t>
            </a:r>
          </a:p>
          <a:p>
            <a:pPr lvl="1"/>
            <a:r>
              <a:rPr lang="en-US" sz="1200" kern="1200" dirty="0">
                <a:solidFill>
                  <a:schemeClr val="tx1"/>
                </a:solidFill>
                <a:effectLst/>
                <a:latin typeface="+mn-lt"/>
                <a:ea typeface="+mn-ea"/>
                <a:cs typeface="+mn-cs"/>
              </a:rPr>
              <a:t>The eight categories of leader behavior for the revised path-goal theory are described in Table 13.4.</a:t>
            </a:r>
          </a:p>
          <a:p>
            <a:pPr lvl="1"/>
            <a:r>
              <a:rPr lang="en-US" sz="1200" kern="1200" dirty="0">
                <a:solidFill>
                  <a:schemeClr val="tx1"/>
                </a:solidFill>
                <a:effectLst/>
                <a:latin typeface="+mn-lt"/>
                <a:ea typeface="+mn-ea"/>
                <a:cs typeface="+mn-cs"/>
              </a:rPr>
              <a:t>In putting this theory into action:</a:t>
            </a:r>
          </a:p>
          <a:p>
            <a:pPr lvl="2"/>
            <a:r>
              <a:rPr lang="en-US" sz="1200" kern="1200" dirty="0">
                <a:solidFill>
                  <a:schemeClr val="tx1"/>
                </a:solidFill>
                <a:effectLst/>
                <a:latin typeface="+mn-lt"/>
                <a:ea typeface="+mn-ea"/>
                <a:cs typeface="+mn-cs"/>
              </a:rPr>
              <a:t>Employees with an internal locus of control are more likely to prefer participative or achievement-oriented leadership and unlikely to be satisfied with directive leader behaviors that exert additional control over their activities.</a:t>
            </a:r>
          </a:p>
          <a:p>
            <a:pPr lvl="2"/>
            <a:r>
              <a:rPr lang="en-US" sz="1200" kern="1200" dirty="0">
                <a:solidFill>
                  <a:schemeClr val="tx1"/>
                </a:solidFill>
                <a:effectLst/>
                <a:latin typeface="+mn-lt"/>
                <a:ea typeface="+mn-ea"/>
                <a:cs typeface="+mn-cs"/>
              </a:rPr>
              <a:t>Directive and supportive leadership should help employees experiencing role ambiguity.</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5340089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Although researchers and practitioners support the logic of contingency leadership, the practical application of such theories has not been clearly developed.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team of researchers has proposed a five-step general strategy that managers can use across a variety of situations:</a:t>
            </a:r>
          </a:p>
          <a:p>
            <a:pPr marL="685800" lvl="1" indent="-228600">
              <a:buFont typeface="+mj-lt"/>
              <a:buAutoNum type="arabicPeriod"/>
            </a:pPr>
            <a:r>
              <a:rPr lang="en-US" sz="1200" kern="1200" dirty="0">
                <a:solidFill>
                  <a:schemeClr val="tx1"/>
                </a:solidFill>
                <a:effectLst/>
                <a:latin typeface="+mn-lt"/>
                <a:ea typeface="+mn-ea"/>
                <a:cs typeface="+mn-cs"/>
              </a:rPr>
              <a:t>Identify important outcomes. </a:t>
            </a:r>
          </a:p>
          <a:p>
            <a:pPr marL="685800" lvl="1" indent="-228600">
              <a:buFont typeface="+mj-lt"/>
              <a:buAutoNum type="arabicPeriod"/>
            </a:pPr>
            <a:r>
              <a:rPr lang="en-US" sz="1200" kern="1200" dirty="0">
                <a:solidFill>
                  <a:schemeClr val="tx1"/>
                </a:solidFill>
                <a:effectLst/>
                <a:latin typeface="+mn-lt"/>
                <a:ea typeface="+mn-ea"/>
                <a:cs typeface="+mn-cs"/>
              </a:rPr>
              <a:t>Identify relevant leadership types/behaviors.</a:t>
            </a:r>
          </a:p>
          <a:p>
            <a:pPr marL="685800" lvl="1" indent="-228600">
              <a:buFont typeface="+mj-lt"/>
              <a:buAutoNum type="arabicPeriod"/>
            </a:pPr>
            <a:r>
              <a:rPr lang="en-US" sz="1200" kern="1200" dirty="0">
                <a:solidFill>
                  <a:schemeClr val="tx1"/>
                </a:solidFill>
                <a:effectLst/>
                <a:latin typeface="+mn-lt"/>
                <a:ea typeface="+mn-ea"/>
                <a:cs typeface="+mn-cs"/>
              </a:rPr>
              <a:t>Identify situational conditions.</a:t>
            </a:r>
          </a:p>
          <a:p>
            <a:pPr marL="685800" lvl="1" indent="-228600">
              <a:buFont typeface="+mj-lt"/>
              <a:buAutoNum type="arabicPeriod"/>
            </a:pPr>
            <a:r>
              <a:rPr lang="en-US" sz="1200" kern="1200" dirty="0">
                <a:solidFill>
                  <a:schemeClr val="tx1"/>
                </a:solidFill>
                <a:effectLst/>
                <a:latin typeface="+mn-lt"/>
                <a:ea typeface="+mn-ea"/>
                <a:cs typeface="+mn-cs"/>
              </a:rPr>
              <a:t>Match leadership to the conditions at hand.</a:t>
            </a:r>
          </a:p>
          <a:p>
            <a:pPr marL="685800" lvl="1" indent="-228600">
              <a:buFont typeface="+mj-lt"/>
              <a:buAutoNum type="arabicPeriod"/>
            </a:pPr>
            <a:r>
              <a:rPr lang="en-US" sz="1200" kern="1200" dirty="0">
                <a:solidFill>
                  <a:schemeClr val="tx1"/>
                </a:solidFill>
                <a:effectLst/>
                <a:latin typeface="+mn-lt"/>
                <a:ea typeface="+mn-ea"/>
                <a:cs typeface="+mn-cs"/>
              </a:rPr>
              <a:t>Decide how to make the match.</a:t>
            </a:r>
          </a:p>
          <a:p>
            <a:pPr lvl="1"/>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can be unintended negative consequences when managers use a contingency approach with members from a team.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Treating group members differently can result in some employees feeling that they are not among the leader’s “in-group,” and this can have a counterproductive effect on employees’ self-efficacy and subsequent group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Leaders of teams need to be careful when treating individual team members differently, as there are potential pros and cons to the application of contingency theories in a team context.</a:t>
            </a:r>
          </a:p>
          <a:p>
            <a:pPr lvl="1"/>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C, t</a:t>
            </a:r>
            <a:r>
              <a:rPr lang="en-US" baseline="0" dirty="0"/>
              <a:t>ask-motivated.</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Transformational leaders use a combination of charisma, interpersonal skills, and leader behaviors to transform followers’ goals, motives, and behavior.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origins of transformational leadership date back to the 1940s when German sociologist Max Weber discussed the pros and cons of charismatic leadership.</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Charisma: </a:t>
            </a:r>
            <a:r>
              <a:rPr lang="en-US" sz="1200" kern="1200" dirty="0">
                <a:solidFill>
                  <a:schemeClr val="tx1"/>
                </a:solidFill>
                <a:effectLst/>
                <a:latin typeface="+mn-lt"/>
                <a:ea typeface="+mn-ea"/>
                <a:cs typeface="+mn-cs"/>
              </a:rPr>
              <a:t>a form of interpersonal attraction that inspires acceptance, devotion, and enthusiasm.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dominant model of transformational leadership was proposed by a renowned OB scholar named Bernard Bass.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29</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Leadership: </a:t>
            </a:r>
            <a:r>
              <a:rPr lang="en-US" sz="1200" kern="1200" dirty="0">
                <a:solidFill>
                  <a:schemeClr val="tx1"/>
                </a:solidFill>
                <a:effectLst/>
                <a:latin typeface="+mn-lt"/>
                <a:ea typeface="+mn-ea"/>
                <a:cs typeface="+mn-cs"/>
              </a:rPr>
              <a:t>a process whereby an individual influences a group of individuals to achieve a common goal.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person does not need to have a formal position of authority to be a leader.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Anyone who exerts influence over others in the pursuit of organizationally relevant matters is a leader.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OB scholars have developed a great number of theories to help guide managers to improve their leadership effectiveness.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21049" y="3257550"/>
            <a:ext cx="8348685" cy="3086100"/>
          </a:xfrm>
        </p:spPr>
        <p:txBody>
          <a:bodyPr/>
          <a:lstStyle/>
          <a:p>
            <a:pPr lvl="0"/>
            <a:r>
              <a:rPr lang="en-US" sz="1200" b="1" kern="1200" dirty="0">
                <a:solidFill>
                  <a:schemeClr val="tx1"/>
                </a:solidFill>
                <a:effectLst/>
                <a:latin typeface="+mn-lt"/>
                <a:ea typeface="+mn-ea"/>
                <a:cs typeface="+mn-cs"/>
              </a:rPr>
              <a:t>Transformational leaders:</a:t>
            </a:r>
            <a:r>
              <a:rPr lang="en-US" sz="1200" kern="1200" dirty="0">
                <a:solidFill>
                  <a:schemeClr val="tx1"/>
                </a:solidFill>
                <a:effectLst/>
                <a:latin typeface="+mn-lt"/>
                <a:ea typeface="+mn-ea"/>
                <a:cs typeface="+mn-cs"/>
              </a:rPr>
              <a:t> transform followers to pursue organizational goals over self-interests.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Transformational leaders use leader behaviors that appeal to followers’ self-concepts—namely their values, motives, and personal identity.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13.5 presents a transformational model of leadership.</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are four key behaviors of transformational leaders: inspirational motivation, idealized influence, individualized consideration, and intellectual stimulation.</a:t>
            </a:r>
          </a:p>
          <a:p>
            <a:pPr marL="685800" lvl="1" indent="-228600">
              <a:buFont typeface="+mj-lt"/>
              <a:buAutoNum type="arabicPeriod"/>
            </a:pPr>
            <a:r>
              <a:rPr lang="en-US" sz="1200" b="1" kern="1200" dirty="0">
                <a:solidFill>
                  <a:schemeClr val="tx1"/>
                </a:solidFill>
                <a:effectLst/>
                <a:latin typeface="+mn-lt"/>
                <a:ea typeface="+mn-ea"/>
                <a:cs typeface="+mn-cs"/>
              </a:rPr>
              <a:t>Inspirational motivation:</a:t>
            </a:r>
            <a:r>
              <a:rPr lang="en-US" sz="1200" kern="1200" dirty="0">
                <a:solidFill>
                  <a:schemeClr val="tx1"/>
                </a:solidFill>
                <a:effectLst/>
                <a:latin typeface="+mn-lt"/>
                <a:ea typeface="+mn-ea"/>
                <a:cs typeface="+mn-cs"/>
              </a:rPr>
              <a:t> establishing an attractive vision of the future, the use of emotional arguments, and exhibition of optimism and enthusiasm.</a:t>
            </a:r>
          </a:p>
          <a:p>
            <a:pPr marL="685800" lvl="1" indent="-228600">
              <a:buFont typeface="+mj-lt"/>
              <a:buAutoNum type="arabicPeriod"/>
            </a:pPr>
            <a:r>
              <a:rPr lang="en-US" sz="1200" b="1" kern="1200" dirty="0">
                <a:solidFill>
                  <a:schemeClr val="tx1"/>
                </a:solidFill>
                <a:effectLst/>
                <a:latin typeface="+mn-lt"/>
                <a:ea typeface="+mn-ea"/>
                <a:cs typeface="+mn-cs"/>
              </a:rPr>
              <a:t>Idealized influence:</a:t>
            </a:r>
            <a:r>
              <a:rPr lang="en-US" sz="1200" kern="1200" dirty="0">
                <a:solidFill>
                  <a:schemeClr val="tx1"/>
                </a:solidFill>
                <a:effectLst/>
                <a:latin typeface="+mn-lt"/>
                <a:ea typeface="+mn-ea"/>
                <a:cs typeface="+mn-cs"/>
              </a:rPr>
              <a:t> instilling pride, respect, and trust within employees.</a:t>
            </a:r>
          </a:p>
          <a:p>
            <a:pPr marL="685800" lvl="1" indent="-228600">
              <a:buFont typeface="+mj-lt"/>
              <a:buAutoNum type="arabicPeriod"/>
            </a:pPr>
            <a:r>
              <a:rPr lang="en-US" sz="1200" b="1" kern="1200" dirty="0">
                <a:solidFill>
                  <a:schemeClr val="tx1"/>
                </a:solidFill>
                <a:effectLst/>
                <a:latin typeface="+mn-lt"/>
                <a:ea typeface="+mn-ea"/>
                <a:cs typeface="+mn-cs"/>
              </a:rPr>
              <a:t>Individualized consideration:</a:t>
            </a:r>
            <a:r>
              <a:rPr lang="en-US" sz="1200" kern="1200" dirty="0">
                <a:solidFill>
                  <a:schemeClr val="tx1"/>
                </a:solidFill>
                <a:effectLst/>
                <a:latin typeface="+mn-lt"/>
                <a:ea typeface="+mn-ea"/>
                <a:cs typeface="+mn-cs"/>
              </a:rPr>
              <a:t> behaviors associated with providing support, encouragement, empowerment, and coaching to employees.</a:t>
            </a:r>
          </a:p>
          <a:p>
            <a:pPr marL="685800" lvl="1" indent="-228600">
              <a:buFont typeface="+mj-lt"/>
              <a:buAutoNum type="arabicPeriod"/>
            </a:pPr>
            <a:r>
              <a:rPr lang="en-US" sz="1200" b="1" kern="1200" dirty="0">
                <a:solidFill>
                  <a:schemeClr val="tx1"/>
                </a:solidFill>
                <a:effectLst/>
                <a:latin typeface="+mn-lt"/>
                <a:ea typeface="+mn-ea"/>
                <a:cs typeface="+mn-cs"/>
              </a:rPr>
              <a:t>Intellectual stimulation:</a:t>
            </a:r>
            <a:r>
              <a:rPr lang="en-US" sz="1200" kern="1200" dirty="0">
                <a:solidFill>
                  <a:schemeClr val="tx1"/>
                </a:solidFill>
                <a:effectLst/>
                <a:latin typeface="+mn-lt"/>
                <a:ea typeface="+mn-ea"/>
                <a:cs typeface="+mn-cs"/>
              </a:rPr>
              <a:t> involves behaviors that encourage employees to question the status quo and to seek innovative and creative solutions to organizational problems.</a:t>
            </a:r>
          </a:p>
          <a:p>
            <a:pPr lvl="1"/>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13.5 shows on the left-hand side that transformational leader behavior is first influenced by both person and situation factor characteristics.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Relevant person characteristics include personality, emotional intelligence, and gender.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Organizational culture is a relevant situation characteristic, with cultures that are adaptive and flexible more likely to create environments that foster the opportunity for transformational leadership to be exhibited.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use of transformational leadership creates positive effects on followers and work groups such as increased self-efficacy, increased identification with the leader, psychological empowerment, and perceived organizational support, among others.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 turn, these positive effects are expected to lead to positive outcomes like individual, group, and organizational performance; organizational commitment; organizational citizenship behaviors (OCBs); reduced turnover intentions; and safety behaviors.</a:t>
            </a:r>
          </a:p>
          <a:p>
            <a:pPr lvl="1"/>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30</a:t>
            </a:fld>
            <a:endParaRPr lang="en-US" dirty="0"/>
          </a:p>
        </p:txBody>
      </p:sp>
    </p:spTree>
    <p:extLst>
      <p:ext uri="{BB962C8B-B14F-4D97-AF65-F5344CB8AC3E}">
        <p14:creationId xmlns:p14="http://schemas.microsoft.com/office/powerpoint/2010/main" val="30105117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establishment of a positive vision of the future—inspirational motivation—should be considered a first step toward applying transformational leadership.</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best leaders are not just transformational, but rather they also rely on other task-oriented and relationship-oriented behaviors.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Transformational leadership affects outcomes at the individual, group, and organizational levels.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Transformational leadership works virtually.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Transformational leaders can be ethical or unethical.</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31</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65759" y="3257550"/>
            <a:ext cx="8501793" cy="3086100"/>
          </a:xfrm>
        </p:spPr>
        <p:txBody>
          <a:bodyPr/>
          <a:lstStyle/>
          <a:p>
            <a:pPr lvl="0"/>
            <a:r>
              <a:rPr lang="en-US" sz="1200" b="1" kern="1200" dirty="0">
                <a:solidFill>
                  <a:schemeClr val="tx1"/>
                </a:solidFill>
                <a:effectLst/>
                <a:latin typeface="+mn-lt"/>
                <a:ea typeface="+mn-ea"/>
                <a:cs typeface="+mn-cs"/>
              </a:rPr>
              <a:t>Leader-member exchange (LMX) theory: </a:t>
            </a:r>
            <a:r>
              <a:rPr lang="en-US" sz="1200" kern="1200" dirty="0">
                <a:solidFill>
                  <a:schemeClr val="tx1"/>
                </a:solidFill>
                <a:effectLst/>
                <a:latin typeface="+mn-lt"/>
                <a:ea typeface="+mn-ea"/>
                <a:cs typeface="+mn-cs"/>
              </a:rPr>
              <a:t>based on the assumption that leaders develop unique one-to-one relationships with each of the people reporting to them.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LMX focuses on the quality of relationships between managers and subordinates as opposed to the behaviors or traits of either leaders or followers.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LMX theory does not assume that leader behavior is characterized by a stable or average leadership style.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Two distinct types of LMX relationships are expected to evolve.</a:t>
            </a:r>
          </a:p>
          <a:p>
            <a:pPr lvl="1"/>
            <a:r>
              <a:rPr lang="en-US" sz="1200" b="1" kern="1200" dirty="0">
                <a:solidFill>
                  <a:schemeClr val="tx1"/>
                </a:solidFill>
                <a:effectLst/>
                <a:latin typeface="+mn-lt"/>
                <a:ea typeface="+mn-ea"/>
                <a:cs typeface="+mn-cs"/>
              </a:rPr>
              <a:t>In-group exchange:</a:t>
            </a:r>
            <a:r>
              <a:rPr lang="en-US" sz="1200" kern="1200" dirty="0">
                <a:solidFill>
                  <a:schemeClr val="tx1"/>
                </a:solidFill>
                <a:effectLst/>
                <a:latin typeface="+mn-lt"/>
                <a:ea typeface="+mn-ea"/>
                <a:cs typeface="+mn-cs"/>
              </a:rPr>
              <a:t> characterized by a partnership of reciprocal influence, mutual trust, respect and liking, and a sense of common fate (i.e., high LMX).</a:t>
            </a:r>
          </a:p>
          <a:p>
            <a:pPr lvl="1"/>
            <a:r>
              <a:rPr lang="en-US" sz="1200" b="1" kern="1200" dirty="0">
                <a:solidFill>
                  <a:schemeClr val="tx1"/>
                </a:solidFill>
                <a:effectLst/>
                <a:latin typeface="+mn-lt"/>
                <a:ea typeface="+mn-ea"/>
                <a:cs typeface="+mn-cs"/>
              </a:rPr>
              <a:t>Out-group exchange:</a:t>
            </a:r>
            <a:r>
              <a:rPr lang="en-US" sz="1200" kern="1200" dirty="0">
                <a:solidFill>
                  <a:schemeClr val="tx1"/>
                </a:solidFill>
                <a:effectLst/>
                <a:latin typeface="+mn-lt"/>
                <a:ea typeface="+mn-ea"/>
                <a:cs typeface="+mn-cs"/>
              </a:rPr>
              <a:t> relationship tends to be more formal and revolves around specifically negotiating the relationship between performance and pay (i.e., low LMX).</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LMXs have widespread influence on many important outcomes, including individual-level behavioral outcomes like performance, turnover, and organizational citizenship behavior, and attitudinal outcomes such as organizational commitment, job satisfaction, and justice.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quality of an LMX is influenced by three categories of variables: follower characteristics, leader characteristics, and interpersonal relationship variables.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32</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Leaders are encouraged to establish high-performance expectations for all their direct reports because favoritism and differential treatment within teams lead to negative outcomes.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Because personality and demographic similarities between leaders and followers are associated with higher LMXs, managers need to be careful that they don’t create a homogeneous work environment in the spirit of having positive relationships with their direct reports.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It is important to take positive actions at improving a poor LMX.</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33</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Leaders want followers who are productive, cooperative, reliable, proactive, honest, and flexible.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Leaders do not benefit from followers who hide the truth, withhold information, fail to generate ideas, are unwilling to collaborate, provide inaccurate feedback, or are unwilling to take the lead on projects and initiatives.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Followers seek, admire, and respect leaders who foster three emotional responses in others:</a:t>
            </a:r>
          </a:p>
          <a:p>
            <a:pPr marL="685800" lvl="1" indent="-228600">
              <a:buFont typeface="+mj-lt"/>
              <a:buAutoNum type="arabicPeriod"/>
            </a:pPr>
            <a:r>
              <a:rPr lang="en-US" sz="1200" kern="1200" dirty="0">
                <a:solidFill>
                  <a:schemeClr val="tx1"/>
                </a:solidFill>
                <a:effectLst/>
                <a:latin typeface="+mn-lt"/>
                <a:ea typeface="+mn-ea"/>
                <a:cs typeface="+mn-cs"/>
              </a:rPr>
              <a:t>Feelings of significance: what one does at work is important and meaningful.</a:t>
            </a:r>
          </a:p>
          <a:p>
            <a:pPr marL="685800" lvl="1" indent="-228600">
              <a:buFont typeface="+mj-lt"/>
              <a:buAutoNum type="arabicPeriod"/>
            </a:pPr>
            <a:r>
              <a:rPr lang="en-US" sz="1200" kern="1200" dirty="0">
                <a:solidFill>
                  <a:schemeClr val="tx1"/>
                </a:solidFill>
                <a:effectLst/>
                <a:latin typeface="+mn-lt"/>
                <a:ea typeface="+mn-ea"/>
                <a:cs typeface="+mn-cs"/>
              </a:rPr>
              <a:t>Community: a sense of unity encourages people to treat others with respect and dignity and to work together.</a:t>
            </a:r>
          </a:p>
          <a:p>
            <a:pPr marL="685800" lvl="1" indent="-228600">
              <a:buFont typeface="+mj-lt"/>
              <a:buAutoNum type="arabicPeriod"/>
            </a:pPr>
            <a:r>
              <a:rPr lang="en-US" sz="1200" kern="1200" dirty="0">
                <a:solidFill>
                  <a:schemeClr val="tx1"/>
                </a:solidFill>
                <a:effectLst/>
                <a:latin typeface="+mn-lt"/>
                <a:ea typeface="+mn-ea"/>
                <a:cs typeface="+mn-cs"/>
              </a:rPr>
              <a:t>Excitement: people are engaged and feel energized at work.</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34</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You can use a four-step process in managing the leader–follower relationship.</a:t>
            </a:r>
          </a:p>
          <a:p>
            <a:pPr marL="685800" lvl="1" indent="-228600">
              <a:buFont typeface="+mj-lt"/>
              <a:buAutoNum type="arabicPeriod"/>
            </a:pPr>
            <a:r>
              <a:rPr lang="en-US" sz="1200" kern="1200" dirty="0">
                <a:solidFill>
                  <a:schemeClr val="tx1"/>
                </a:solidFill>
                <a:effectLst/>
                <a:latin typeface="+mn-lt"/>
                <a:ea typeface="+mn-ea"/>
                <a:cs typeface="+mn-cs"/>
              </a:rPr>
              <a:t>You must understand your boss and have an appreciation for your manager’s leadership style, interpersonal style, goals, expectations, pressures, and strengths and weaknesses.</a:t>
            </a:r>
          </a:p>
          <a:p>
            <a:pPr marL="685800" lvl="1" indent="-228600">
              <a:buFont typeface="+mj-lt"/>
              <a:buAutoNum type="arabicPeriod"/>
            </a:pPr>
            <a:r>
              <a:rPr lang="en-US" sz="1200" kern="1200" dirty="0">
                <a:solidFill>
                  <a:schemeClr val="tx1"/>
                </a:solidFill>
                <a:effectLst/>
                <a:latin typeface="+mn-lt"/>
                <a:ea typeface="+mn-ea"/>
                <a:cs typeface="+mn-cs"/>
              </a:rPr>
              <a:t>You need to understand your own style, needs, goals, expectations, and strengths and weaknesses. </a:t>
            </a:r>
          </a:p>
          <a:p>
            <a:pPr marL="685800" lvl="1" indent="-228600">
              <a:buFont typeface="+mj-lt"/>
              <a:buAutoNum type="arabicPeriod"/>
            </a:pPr>
            <a:r>
              <a:rPr lang="en-US" sz="1200" kern="1200" dirty="0">
                <a:solidFill>
                  <a:schemeClr val="tx1"/>
                </a:solidFill>
                <a:effectLst/>
                <a:latin typeface="+mn-lt"/>
                <a:ea typeface="+mn-ea"/>
                <a:cs typeface="+mn-cs"/>
              </a:rPr>
              <a:t>You should conduct a gap analysis between the understanding you have about your boss and the understanding you have about yourself.</a:t>
            </a:r>
          </a:p>
          <a:p>
            <a:pPr marL="685800" lvl="1" indent="-228600">
              <a:buFont typeface="+mj-lt"/>
              <a:buAutoNum type="arabicPeriod"/>
            </a:pPr>
            <a:r>
              <a:rPr lang="en-US" sz="1200" kern="1200" dirty="0">
                <a:solidFill>
                  <a:schemeClr val="tx1"/>
                </a:solidFill>
                <a:effectLst/>
                <a:latin typeface="+mn-lt"/>
                <a:ea typeface="+mn-ea"/>
                <a:cs typeface="+mn-cs"/>
              </a:rPr>
              <a:t>You need to build on mutual strengths and adjust or accommodate the leader’s divergent style, goals, expectations, and weaknesses.</a:t>
            </a:r>
          </a:p>
        </p:txBody>
      </p:sp>
      <p:sp>
        <p:nvSpPr>
          <p:cNvPr id="4" name="Slide Number Placeholder 3"/>
          <p:cNvSpPr>
            <a:spLocks noGrp="1"/>
          </p:cNvSpPr>
          <p:nvPr>
            <p:ph type="sldNum" sz="quarter" idx="10"/>
          </p:nvPr>
        </p:nvSpPr>
        <p:spPr/>
        <p:txBody>
          <a:bodyPr/>
          <a:lstStyle/>
          <a:p>
            <a:fld id="{F5FDFAD3-E221-4E1B-B85F-9BDA723F74B4}" type="slidenum">
              <a:rPr lang="en-US" smtClean="0"/>
              <a:t>35</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A,</a:t>
            </a:r>
            <a:r>
              <a:rPr lang="en-US" baseline="0" dirty="0"/>
              <a:t> leader-member exchange (LMX).</a:t>
            </a:r>
          </a:p>
        </p:txBody>
      </p:sp>
      <p:sp>
        <p:nvSpPr>
          <p:cNvPr id="4" name="Slide Number Placeholder 3"/>
          <p:cNvSpPr>
            <a:spLocks noGrp="1"/>
          </p:cNvSpPr>
          <p:nvPr>
            <p:ph type="sldNum" sz="quarter" idx="10"/>
          </p:nvPr>
        </p:nvSpPr>
        <p:spPr/>
        <p:txBody>
          <a:bodyPr/>
          <a:lstStyle/>
          <a:p>
            <a:fld id="{F5FDFAD3-E221-4E1B-B85F-9BDA723F74B4}" type="slidenum">
              <a:rPr lang="en-US" smtClean="0"/>
              <a:t>36</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37</a:t>
            </a:fld>
            <a:endParaRPr lang="en-US" dirty="0"/>
          </a:p>
        </p:txBody>
      </p:sp>
    </p:spTree>
    <p:extLst>
      <p:ext uri="{BB962C8B-B14F-4D97-AF65-F5344CB8AC3E}">
        <p14:creationId xmlns:p14="http://schemas.microsoft.com/office/powerpoint/2010/main" val="41929669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38</a:t>
            </a:fld>
            <a:endParaRPr lang="en-US" dirty="0"/>
          </a:p>
        </p:txBody>
      </p:sp>
    </p:spTree>
    <p:extLst>
      <p:ext uri="{BB962C8B-B14F-4D97-AF65-F5344CB8AC3E}">
        <p14:creationId xmlns:p14="http://schemas.microsoft.com/office/powerpoint/2010/main" val="18090556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Figure 13.2 presents an integrated model of leadership.</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Effective leadership is influenced by four types of leadership behavior: task-oriented, relationship-oriented, passive, and transformational.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Effective leadership also is affected by a combination of task-oriented traits and interpersonal attributes.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Demographic characteristics such as gender and age, task-oriented traits, and interpersonal attributes influence an individual’s use of leader behaviors.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Situational factors dictate that effective leadership requires using the “right” behavior at the “right” time.</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Managers typically perform functions associated with planning, investigating, organizing, and control, and leaders focus on influencing others.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Leaders inspire others, provide emotional support, and try to get employees to rally around a common goal.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Leaders also play a key role in creating a vision and strategic plan for an organization, while managers are charged with implementing the vision and strategic plan.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Good leaders are not necessarily good managers, and good managers are not necessarily good leaders.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Effective leadership requires effective managerial skills at some level.</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E, p</a:t>
            </a:r>
            <a:r>
              <a:rPr lang="en-US" baseline="0" dirty="0"/>
              <a:t>lanning the production schedule for the month.</a:t>
            </a:r>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Trait approach: </a:t>
            </a:r>
            <a:r>
              <a:rPr lang="en-US" sz="1200" kern="1200" dirty="0">
                <a:solidFill>
                  <a:schemeClr val="tx1"/>
                </a:solidFill>
                <a:effectLst/>
                <a:latin typeface="+mn-lt"/>
                <a:ea typeface="+mn-ea"/>
                <a:cs typeface="+mn-cs"/>
              </a:rPr>
              <a:t>attempts to identify personality characteristics or interpersonal attributes that can be used to differentiate leaders from followers.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13.1 summarizes the results of a meta-analysis that identified positive task-oriented traits and positive/negative interpersonal attributes.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The “great man” theory of leadership was based on the assumption that great leaders were born with some inborn ability to lead, but trait theorists believed that leadership could be developed through experience and learning.</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683620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There are several “dark triad” traits that often result in career derailment.</a:t>
            </a:r>
          </a:p>
          <a:p>
            <a:pPr lvl="1"/>
            <a:r>
              <a:rPr lang="en-US" sz="1200" b="1" kern="1200" dirty="0">
                <a:solidFill>
                  <a:schemeClr val="tx1"/>
                </a:solidFill>
                <a:effectLst/>
                <a:latin typeface="+mn-lt"/>
                <a:ea typeface="+mn-ea"/>
                <a:cs typeface="+mn-cs"/>
              </a:rPr>
              <a:t>Narcissism</a:t>
            </a:r>
            <a:r>
              <a:rPr lang="en-US" sz="1200" kern="1200" dirty="0">
                <a:solidFill>
                  <a:schemeClr val="tx1"/>
                </a:solidFill>
                <a:effectLst/>
                <a:latin typeface="+mn-lt"/>
                <a:ea typeface="+mn-ea"/>
                <a:cs typeface="+mn-cs"/>
              </a:rPr>
              <a:t>: having a self-centered perspective, feelings of superiority, and a drive for personal power and glory.</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Machiavellianism:</a:t>
            </a:r>
            <a:r>
              <a:rPr lang="en-US" sz="1200" kern="1200" dirty="0">
                <a:solidFill>
                  <a:schemeClr val="tx1"/>
                </a:solidFill>
                <a:effectLst/>
                <a:latin typeface="+mn-lt"/>
                <a:ea typeface="+mn-ea"/>
                <a:cs typeface="+mn-cs"/>
              </a:rPr>
              <a:t> the use of manipulation, a cynical view of human nature, and a moral code that puts results over principles.</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Psychopathy:</a:t>
            </a:r>
            <a:r>
              <a:rPr lang="en-US" sz="1200" kern="1200" dirty="0">
                <a:solidFill>
                  <a:schemeClr val="tx1"/>
                </a:solidFill>
                <a:effectLst/>
                <a:latin typeface="+mn-lt"/>
                <a:ea typeface="+mn-ea"/>
                <a:cs typeface="+mn-cs"/>
              </a:rPr>
              <a:t> characterized as a lack of concern for others, impulsive behavior, and a lack of remorse or guilt when one’s actions harm others.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6836200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83466"/>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399643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41036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076472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46666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8048667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908117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5722524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624680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636351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2779975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8052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7309236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72348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7073123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3107526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457638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8511565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4638888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606672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010898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281284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677661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65384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427153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531728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25835629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29388712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888943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6297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29816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770625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800"/>
            </a:lvl1pPr>
            <a:lvl2pPr marL="742950" indent="-285750">
              <a:spcAft>
                <a:spcPts val="800"/>
              </a:spcAft>
              <a:buFont typeface="Arial" panose="020B0604020202020204" pitchFamily="34" charset="0"/>
              <a:buChar char="•"/>
              <a:defRPr sz="2400"/>
            </a:lvl2pPr>
            <a:lvl3pPr marL="1143000" indent="-228600">
              <a:spcAft>
                <a:spcPts val="800"/>
              </a:spcAft>
              <a:buFont typeface="Arial" panose="020B0604020202020204" pitchFamily="34" charset="0"/>
              <a:buChar char="•"/>
              <a:defRPr sz="20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177737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021806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10" Type="http://schemas.openxmlformats.org/officeDocument/2006/relationships/image" Target="../media/image2.png"/><Relationship Id="rId4" Type="http://schemas.openxmlformats.org/officeDocument/2006/relationships/slideLayout" Target="../slideLayouts/slideLayout20.xml"/><Relationship Id="rId9"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3837455432"/>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504896559"/>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427126453"/>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a:t>
            </a:r>
            <a:r>
              <a:rPr lang="en-US" sz="800" dirty="0" err="1">
                <a:solidFill>
                  <a:schemeClr val="bg1"/>
                </a:solidFill>
              </a:rPr>
              <a:t>EducationCopy</a:t>
            </a:r>
            <a:endParaRPr lang="en-US" sz="800" dirty="0">
              <a:solidFill>
                <a:schemeClr val="bg1"/>
              </a:solidFill>
            </a:endParaRPr>
          </a:p>
        </p:txBody>
      </p:sp>
    </p:spTree>
    <p:extLst>
      <p:ext uri="{BB962C8B-B14F-4D97-AF65-F5344CB8AC3E}">
        <p14:creationId xmlns:p14="http://schemas.microsoft.com/office/powerpoint/2010/main" val="4061339753"/>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58129361"/>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slide" Target="slide3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slide" Target="slide4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0.xml"/><Relationship Id="rId1" Type="http://schemas.openxmlformats.org/officeDocument/2006/relationships/slideLayout" Target="../slideLayouts/slideLayout8.xml"/><Relationship Id="rId4" Type="http://schemas.openxmlformats.org/officeDocument/2006/relationships/slide" Target="slide4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37.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8.xml"/><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slide" Target="slide38.xml"/></Relationships>
</file>

<file path=ppt/slides/_rels/slide40.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31.xml"/></Relationships>
</file>

<file path=ppt/slides/_rels/slide42.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13</a:t>
            </a:r>
          </a:p>
        </p:txBody>
      </p:sp>
      <p:sp>
        <p:nvSpPr>
          <p:cNvPr id="3" name="Text Placeholder 2"/>
          <p:cNvSpPr>
            <a:spLocks noGrp="1"/>
          </p:cNvSpPr>
          <p:nvPr>
            <p:ph type="body" sz="quarter" idx="10"/>
          </p:nvPr>
        </p:nvSpPr>
        <p:spPr>
          <a:xfrm>
            <a:off x="0" y="3590925"/>
            <a:ext cx="4129908" cy="685800"/>
          </a:xfrm>
        </p:spPr>
        <p:txBody>
          <a:bodyPr/>
          <a:lstStyle/>
          <a:p>
            <a:r>
              <a:rPr lang="en-US" sz="3600" dirty="0"/>
              <a:t>Leadership Effectiveness</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Leadership and Gender</a:t>
            </a:r>
          </a:p>
        </p:txBody>
      </p:sp>
      <p:sp>
        <p:nvSpPr>
          <p:cNvPr id="11" name="Text Placeholder 10"/>
          <p:cNvSpPr>
            <a:spLocks noGrp="1"/>
          </p:cNvSpPr>
          <p:nvPr>
            <p:ph type="body" idx="1"/>
          </p:nvPr>
        </p:nvSpPr>
        <p:spPr/>
        <p:txBody>
          <a:bodyPr/>
          <a:lstStyle/>
          <a:p>
            <a:r>
              <a:rPr lang="en-US" sz="2800" dirty="0"/>
              <a:t>Male leaders</a:t>
            </a:r>
          </a:p>
        </p:txBody>
      </p:sp>
      <p:sp>
        <p:nvSpPr>
          <p:cNvPr id="12" name="Content Placeholder 11"/>
          <p:cNvSpPr>
            <a:spLocks noGrp="1"/>
          </p:cNvSpPr>
          <p:nvPr>
            <p:ph sz="half" idx="2"/>
          </p:nvPr>
        </p:nvSpPr>
        <p:spPr>
          <a:xfrm>
            <a:off x="457200" y="1600200"/>
            <a:ext cx="4165565" cy="1752600"/>
          </a:xfrm>
        </p:spPr>
        <p:txBody>
          <a:bodyPr/>
          <a:lstStyle/>
          <a:p>
            <a:r>
              <a:rPr lang="en-US" sz="2400" dirty="0"/>
              <a:t>More task oriented behaviors</a:t>
            </a:r>
          </a:p>
          <a:p>
            <a:r>
              <a:rPr lang="en-US" sz="2400" dirty="0"/>
              <a:t>Autocratic, directive style</a:t>
            </a:r>
          </a:p>
          <a:p>
            <a:r>
              <a:rPr lang="en-US" sz="2400" dirty="0"/>
              <a:t>More likely to view themselves as effective </a:t>
            </a:r>
          </a:p>
        </p:txBody>
      </p:sp>
      <p:sp>
        <p:nvSpPr>
          <p:cNvPr id="13" name="Text Placeholder 12"/>
          <p:cNvSpPr>
            <a:spLocks noGrp="1"/>
          </p:cNvSpPr>
          <p:nvPr>
            <p:ph type="body" sz="quarter" idx="3"/>
          </p:nvPr>
        </p:nvSpPr>
        <p:spPr/>
        <p:txBody>
          <a:bodyPr/>
          <a:lstStyle/>
          <a:p>
            <a:r>
              <a:rPr lang="en-US" sz="2800" dirty="0"/>
              <a:t>Female leaders</a:t>
            </a:r>
          </a:p>
        </p:txBody>
      </p:sp>
      <p:sp>
        <p:nvSpPr>
          <p:cNvPr id="14" name="Content Placeholder 13"/>
          <p:cNvSpPr>
            <a:spLocks noGrp="1"/>
          </p:cNvSpPr>
          <p:nvPr>
            <p:ph sz="quarter" idx="4"/>
          </p:nvPr>
        </p:nvSpPr>
        <p:spPr>
          <a:xfrm>
            <a:off x="4645026" y="1600200"/>
            <a:ext cx="4167201" cy="1752600"/>
          </a:xfrm>
        </p:spPr>
        <p:txBody>
          <a:bodyPr/>
          <a:lstStyle/>
          <a:p>
            <a:r>
              <a:rPr lang="en-US" sz="2400" dirty="0"/>
              <a:t>More relationship-oriented behaviors</a:t>
            </a:r>
          </a:p>
          <a:p>
            <a:r>
              <a:rPr lang="en-US" sz="2400" dirty="0"/>
              <a:t>Democratic or participative style</a:t>
            </a:r>
          </a:p>
          <a:p>
            <a:r>
              <a:rPr lang="en-US" sz="2400" dirty="0"/>
              <a:t>Viewed as being more effective by peers, managers, direct reports</a:t>
            </a:r>
          </a:p>
          <a:p>
            <a:r>
              <a:rPr lang="en-US" sz="2400" dirty="0"/>
              <a:t>Viewed as more cohesive, cooperative, learning-oriented</a:t>
            </a:r>
          </a:p>
          <a:p>
            <a:endParaRPr lang="en-US" sz="1800" dirty="0"/>
          </a:p>
        </p:txBody>
      </p:sp>
    </p:spTree>
    <p:extLst>
      <p:ext uri="{BB962C8B-B14F-4D97-AF65-F5344CB8AC3E}">
        <p14:creationId xmlns:p14="http://schemas.microsoft.com/office/powerpoint/2010/main" val="17709970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Leadership Effectiveness </a:t>
            </a:r>
            <a:r>
              <a:rPr lang="en-US" sz="2000" dirty="0"/>
              <a:t>(1 of 2)</a:t>
            </a:r>
          </a:p>
        </p:txBody>
      </p:sp>
      <p:sp>
        <p:nvSpPr>
          <p:cNvPr id="3" name="Content Placeholder 2"/>
          <p:cNvSpPr>
            <a:spLocks noGrp="1"/>
          </p:cNvSpPr>
          <p:nvPr>
            <p:ph idx="1"/>
          </p:nvPr>
        </p:nvSpPr>
        <p:spPr>
          <a:xfrm>
            <a:off x="457200" y="1221740"/>
            <a:ext cx="8229600" cy="4947920"/>
          </a:xfrm>
        </p:spPr>
        <p:txBody>
          <a:bodyPr/>
          <a:lstStyle/>
          <a:p>
            <a:pPr marL="0" indent="0">
              <a:buNone/>
            </a:pPr>
            <a:r>
              <a:rPr lang="en-US" b="1" dirty="0"/>
              <a:t>Perceptions</a:t>
            </a:r>
            <a:r>
              <a:rPr lang="en-US" dirty="0"/>
              <a:t> matter</a:t>
            </a:r>
          </a:p>
          <a:p>
            <a:pPr marL="0" indent="0">
              <a:buNone/>
            </a:pPr>
            <a:r>
              <a:rPr lang="en-US" sz="2400" dirty="0"/>
              <a:t>Implicit leadership theory is based on the idea that people have beliefs about how leaders should behave and what they should do for their followers.</a:t>
            </a:r>
          </a:p>
          <a:p>
            <a:pPr marL="0" indent="0">
              <a:buNone/>
            </a:pPr>
            <a:r>
              <a:rPr lang="en-US" sz="2400" dirty="0"/>
              <a:t>These beliefs are summarized in a leadership prototype.</a:t>
            </a:r>
          </a:p>
          <a:p>
            <a:pPr lvl="1"/>
            <a:r>
              <a:rPr lang="en-US" sz="2000" dirty="0"/>
              <a:t>A mental representation of the traits and behaviors that people believe are possessed by leaders.</a:t>
            </a:r>
          </a:p>
          <a:p>
            <a:pPr marL="0" indent="0">
              <a:buNone/>
            </a:pPr>
            <a:endParaRPr lang="en-US" dirty="0"/>
          </a:p>
        </p:txBody>
      </p:sp>
    </p:spTree>
    <p:extLst>
      <p:ext uri="{BB962C8B-B14F-4D97-AF65-F5344CB8AC3E}">
        <p14:creationId xmlns:p14="http://schemas.microsoft.com/office/powerpoint/2010/main" val="14267971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Leadership Effectiveness </a:t>
            </a:r>
            <a:r>
              <a:rPr lang="en-US" sz="2000" dirty="0"/>
              <a:t>(2 of 2)</a:t>
            </a:r>
          </a:p>
        </p:txBody>
      </p:sp>
      <p:sp>
        <p:nvSpPr>
          <p:cNvPr id="3" name="Content Placeholder 2"/>
          <p:cNvSpPr>
            <a:spLocks noGrp="1"/>
          </p:cNvSpPr>
          <p:nvPr>
            <p:ph idx="1"/>
          </p:nvPr>
        </p:nvSpPr>
        <p:spPr>
          <a:xfrm>
            <a:off x="457200" y="1295744"/>
            <a:ext cx="8229600" cy="5103707"/>
          </a:xfrm>
        </p:spPr>
        <p:txBody>
          <a:bodyPr/>
          <a:lstStyle/>
          <a:p>
            <a:pPr marL="0" indent="0">
              <a:buNone/>
            </a:pPr>
            <a:r>
              <a:rPr lang="en-US" dirty="0"/>
              <a:t>What are the </a:t>
            </a:r>
            <a:r>
              <a:rPr lang="en-US" b="1" dirty="0"/>
              <a:t>takeaways</a:t>
            </a:r>
            <a:r>
              <a:rPr lang="en-US" dirty="0"/>
              <a:t> from trait theory?</a:t>
            </a:r>
          </a:p>
          <a:p>
            <a:r>
              <a:rPr lang="en-US" sz="2400" dirty="0"/>
              <a:t>Leadership traits are linked to leadership emergence.</a:t>
            </a:r>
          </a:p>
          <a:p>
            <a:r>
              <a:rPr lang="en-US" sz="2400" dirty="0"/>
              <a:t>Positive traits should be cultivated and “dark-side” traits avoided.</a:t>
            </a:r>
          </a:p>
          <a:p>
            <a:r>
              <a:rPr lang="en-US" sz="2400" dirty="0"/>
              <a:t>It is important to develop a global mind-set.</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46550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(2 of 5)</a:t>
            </a:r>
          </a:p>
        </p:txBody>
      </p:sp>
      <p:sp>
        <p:nvSpPr>
          <p:cNvPr id="3" name="Content Placeholder 2"/>
          <p:cNvSpPr>
            <a:spLocks noGrp="1"/>
          </p:cNvSpPr>
          <p:nvPr>
            <p:ph idx="1"/>
          </p:nvPr>
        </p:nvSpPr>
        <p:spPr/>
        <p:txBody>
          <a:bodyPr/>
          <a:lstStyle/>
          <a:p>
            <a:pPr marL="0" indent="0">
              <a:buFont typeface="Arial" panose="020B0604020202020204" pitchFamily="34" charset="0"/>
              <a:buNone/>
            </a:pPr>
            <a:r>
              <a:rPr lang="en-US" dirty="0"/>
              <a:t>The leader at Joe’s organization believes that all organizations overstate their expenses in order to pay less income tax. What trait is this leader exhibiting?</a:t>
            </a:r>
          </a:p>
          <a:p>
            <a:pPr marL="457200" indent="-457200">
              <a:buFont typeface="+mj-lt"/>
              <a:buAutoNum type="alphaUcPeriod"/>
            </a:pPr>
            <a:r>
              <a:rPr lang="en-US" dirty="0"/>
              <a:t>psychopathy</a:t>
            </a:r>
          </a:p>
          <a:p>
            <a:pPr marL="457200" indent="-457200">
              <a:buFont typeface="+mj-lt"/>
              <a:buAutoNum type="alphaUcPeriod"/>
            </a:pPr>
            <a:r>
              <a:rPr lang="en-US" dirty="0"/>
              <a:t>Machiavellianism</a:t>
            </a:r>
          </a:p>
          <a:p>
            <a:pPr marL="457200" indent="-457200">
              <a:buFont typeface="+mj-lt"/>
              <a:buAutoNum type="alphaUcPeriod"/>
            </a:pPr>
            <a:r>
              <a:rPr lang="en-US" dirty="0"/>
              <a:t>extraversion</a:t>
            </a:r>
          </a:p>
          <a:p>
            <a:pPr marL="457200" indent="-457200">
              <a:buFont typeface="+mj-lt"/>
              <a:buAutoNum type="alphaUcPeriod"/>
            </a:pPr>
            <a:r>
              <a:rPr lang="en-US" dirty="0"/>
              <a:t>criminal intent</a:t>
            </a:r>
          </a:p>
          <a:p>
            <a:pPr marL="457200" indent="-457200">
              <a:buFont typeface="+mj-lt"/>
              <a:buAutoNum type="alphaUcPeriod"/>
            </a:pPr>
            <a:r>
              <a:rPr lang="en-US" dirty="0"/>
              <a:t>narcissism</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21965592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Behavioral Styles Approach to Leadership Effectiveness</a:t>
            </a:r>
            <a:endParaRPr lang="en-US" sz="2000" dirty="0"/>
          </a:p>
        </p:txBody>
      </p:sp>
      <p:sp>
        <p:nvSpPr>
          <p:cNvPr id="3" name="Content Placeholder 2"/>
          <p:cNvSpPr>
            <a:spLocks noGrp="1"/>
          </p:cNvSpPr>
          <p:nvPr>
            <p:ph idx="1"/>
          </p:nvPr>
        </p:nvSpPr>
        <p:spPr>
          <a:xfrm>
            <a:off x="457200" y="1553792"/>
            <a:ext cx="8229600" cy="4999408"/>
          </a:xfrm>
        </p:spPr>
        <p:txBody>
          <a:bodyPr/>
          <a:lstStyle/>
          <a:p>
            <a:pPr marL="0" indent="0">
              <a:buNone/>
            </a:pPr>
            <a:r>
              <a:rPr lang="en-US" dirty="0"/>
              <a:t>Uses four categorizes of unique behaviors displayed by effective leaders</a:t>
            </a:r>
          </a:p>
          <a:p>
            <a:pPr marL="3206750" lvl="1" indent="-474663">
              <a:buFont typeface="+mj-lt"/>
              <a:buAutoNum type="arabicPeriod"/>
            </a:pPr>
            <a:r>
              <a:rPr lang="en-US" dirty="0"/>
              <a:t>Task-oriented</a:t>
            </a:r>
          </a:p>
          <a:p>
            <a:pPr marL="3206750" lvl="1" indent="-474663">
              <a:buFont typeface="+mj-lt"/>
              <a:buAutoNum type="arabicPeriod"/>
            </a:pPr>
            <a:r>
              <a:rPr lang="en-US" dirty="0"/>
              <a:t>Relationship-oriented</a:t>
            </a:r>
          </a:p>
          <a:p>
            <a:pPr marL="3206750" lvl="1" indent="-474663">
              <a:buFont typeface="+mj-lt"/>
              <a:buAutoNum type="arabicPeriod"/>
            </a:pPr>
            <a:r>
              <a:rPr lang="en-US" dirty="0"/>
              <a:t>Passive</a:t>
            </a:r>
          </a:p>
          <a:p>
            <a:pPr marL="3206750" lvl="1" indent="-474663">
              <a:buFont typeface="+mj-lt"/>
              <a:buAutoNum type="arabicPeriod"/>
            </a:pPr>
            <a:r>
              <a:rPr lang="en-US" dirty="0"/>
              <a:t>Transformational</a:t>
            </a:r>
          </a:p>
          <a:p>
            <a:pPr marL="0" indent="0">
              <a:buNone/>
            </a:pPr>
            <a:endParaRPr lang="en-US" dirty="0"/>
          </a:p>
        </p:txBody>
      </p:sp>
    </p:spTree>
    <p:extLst>
      <p:ext uri="{BB962C8B-B14F-4D97-AF65-F5344CB8AC3E}">
        <p14:creationId xmlns:p14="http://schemas.microsoft.com/office/powerpoint/2010/main" val="9543234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Task-Oriented Behaviors</a:t>
            </a:r>
            <a:endParaRPr lang="en-US" sz="2000" dirty="0"/>
          </a:p>
        </p:txBody>
      </p:sp>
      <p:sp>
        <p:nvSpPr>
          <p:cNvPr id="14" name="Content Placeholder 2"/>
          <p:cNvSpPr txBox="1">
            <a:spLocks/>
          </p:cNvSpPr>
          <p:nvPr/>
        </p:nvSpPr>
        <p:spPr>
          <a:xfrm>
            <a:off x="473385" y="1126816"/>
            <a:ext cx="8229600" cy="1145354"/>
          </a:xfrm>
          <a:prstGeom prst="rect">
            <a:avLst/>
          </a:prstGeom>
        </p:spPr>
        <p:txBody>
          <a:bodyPr anchor="t"/>
          <a:lstStyle>
            <a:lvl1pPr marL="0" indent="0" algn="l" defTabSz="457200" rtl="0" eaLnBrk="1" latinLnBrk="0" hangingPunct="1">
              <a:spcBef>
                <a:spcPct val="20000"/>
              </a:spcBef>
              <a:buFont typeface="Arial"/>
              <a:buNone/>
              <a:defRPr sz="2400" b="1"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r>
              <a:rPr lang="en-US" sz="2800" b="0" dirty="0"/>
              <a:t>Primary purpose—ensure that people, equipment, and other resources are used in an efficient way </a:t>
            </a:r>
          </a:p>
        </p:txBody>
      </p:sp>
      <p:sp>
        <p:nvSpPr>
          <p:cNvPr id="8" name="Text Placeholder 7"/>
          <p:cNvSpPr>
            <a:spLocks noGrp="1"/>
          </p:cNvSpPr>
          <p:nvPr>
            <p:ph type="body" idx="1"/>
          </p:nvPr>
        </p:nvSpPr>
        <p:spPr>
          <a:xfrm>
            <a:off x="473385" y="2384636"/>
            <a:ext cx="4040188" cy="639762"/>
          </a:xfrm>
        </p:spPr>
        <p:txBody>
          <a:bodyPr/>
          <a:lstStyle/>
          <a:p>
            <a:r>
              <a:rPr lang="en-US" sz="2800" dirty="0"/>
              <a:t>Initiating Structure</a:t>
            </a:r>
          </a:p>
        </p:txBody>
      </p:sp>
      <p:sp>
        <p:nvSpPr>
          <p:cNvPr id="9" name="Content Placeholder 8"/>
          <p:cNvSpPr>
            <a:spLocks noGrp="1"/>
          </p:cNvSpPr>
          <p:nvPr>
            <p:ph sz="half" idx="2"/>
          </p:nvPr>
        </p:nvSpPr>
        <p:spPr>
          <a:xfrm>
            <a:off x="473385" y="3024398"/>
            <a:ext cx="4040188" cy="3392586"/>
          </a:xfrm>
        </p:spPr>
        <p:txBody>
          <a:bodyPr/>
          <a:lstStyle/>
          <a:p>
            <a:r>
              <a:rPr lang="en-US" dirty="0"/>
              <a:t>Organizes group behavior to maximize productivity</a:t>
            </a:r>
          </a:p>
          <a:p>
            <a:r>
              <a:rPr lang="en-US" dirty="0"/>
              <a:t>Moderately strong positive relationship with leader effectiveness</a:t>
            </a:r>
          </a:p>
        </p:txBody>
      </p:sp>
      <p:sp>
        <p:nvSpPr>
          <p:cNvPr id="10" name="Text Placeholder 9"/>
          <p:cNvSpPr>
            <a:spLocks noGrp="1"/>
          </p:cNvSpPr>
          <p:nvPr>
            <p:ph type="body" sz="quarter" idx="3"/>
          </p:nvPr>
        </p:nvSpPr>
        <p:spPr>
          <a:xfrm>
            <a:off x="4661210" y="2384636"/>
            <a:ext cx="4041775" cy="639762"/>
          </a:xfrm>
        </p:spPr>
        <p:txBody>
          <a:bodyPr/>
          <a:lstStyle/>
          <a:p>
            <a:r>
              <a:rPr lang="en-US" sz="2800" dirty="0"/>
              <a:t>Transactional Leadership</a:t>
            </a:r>
          </a:p>
        </p:txBody>
      </p:sp>
      <p:sp>
        <p:nvSpPr>
          <p:cNvPr id="11" name="Content Placeholder 10"/>
          <p:cNvSpPr>
            <a:spLocks noGrp="1"/>
          </p:cNvSpPr>
          <p:nvPr>
            <p:ph sz="quarter" idx="4"/>
          </p:nvPr>
        </p:nvSpPr>
        <p:spPr>
          <a:xfrm>
            <a:off x="4661210" y="3024398"/>
            <a:ext cx="4041775" cy="3392586"/>
          </a:xfrm>
        </p:spPr>
        <p:txBody>
          <a:bodyPr/>
          <a:lstStyle/>
          <a:p>
            <a:r>
              <a:rPr lang="en-US" dirty="0"/>
              <a:t>Focuses on clarifying roles and requirements</a:t>
            </a:r>
          </a:p>
          <a:p>
            <a:r>
              <a:rPr lang="en-US" dirty="0"/>
              <a:t>Uses contingent rewards and punishments</a:t>
            </a:r>
          </a:p>
        </p:txBody>
      </p:sp>
    </p:spTree>
    <p:extLst>
      <p:ext uri="{BB962C8B-B14F-4D97-AF65-F5344CB8AC3E}">
        <p14:creationId xmlns:p14="http://schemas.microsoft.com/office/powerpoint/2010/main" val="34933105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Relationship-Orientated Behaviors </a:t>
            </a:r>
            <a:r>
              <a:rPr lang="en-US" sz="2000" dirty="0"/>
              <a:t>(1 of 2)</a:t>
            </a:r>
          </a:p>
        </p:txBody>
      </p:sp>
      <p:sp>
        <p:nvSpPr>
          <p:cNvPr id="13" name="Content Placeholder 2"/>
          <p:cNvSpPr txBox="1">
            <a:spLocks/>
          </p:cNvSpPr>
          <p:nvPr/>
        </p:nvSpPr>
        <p:spPr>
          <a:xfrm>
            <a:off x="433122" y="811592"/>
            <a:ext cx="8229600" cy="868477"/>
          </a:xfrm>
          <a:prstGeom prst="rect">
            <a:avLst/>
          </a:prstGeom>
        </p:spPr>
        <p:txBody>
          <a:bodyPr anchor="t"/>
          <a:lstStyle>
            <a:lvl1pPr marL="0" indent="0" algn="l" defTabSz="457200" rtl="0" eaLnBrk="1" latinLnBrk="0" hangingPunct="1">
              <a:spcBef>
                <a:spcPct val="20000"/>
              </a:spcBef>
              <a:buFont typeface="Arial"/>
              <a:buNone/>
              <a:defRPr sz="2400" b="1"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r>
              <a:rPr lang="en-US" sz="2800" b="0" dirty="0"/>
              <a:t>Primary purpose—to enhance employees’ skills and to create positive work relationships </a:t>
            </a:r>
          </a:p>
          <a:p>
            <a:endParaRPr lang="en-US" b="0" dirty="0"/>
          </a:p>
        </p:txBody>
      </p:sp>
      <p:sp>
        <p:nvSpPr>
          <p:cNvPr id="7" name="Text Placeholder 6"/>
          <p:cNvSpPr>
            <a:spLocks noGrp="1"/>
          </p:cNvSpPr>
          <p:nvPr>
            <p:ph type="body" idx="1"/>
          </p:nvPr>
        </p:nvSpPr>
        <p:spPr>
          <a:xfrm>
            <a:off x="433122" y="1764694"/>
            <a:ext cx="4040188" cy="639762"/>
          </a:xfrm>
        </p:spPr>
        <p:txBody>
          <a:bodyPr/>
          <a:lstStyle/>
          <a:p>
            <a:r>
              <a:rPr lang="en-US" sz="2800" dirty="0"/>
              <a:t>Consideration</a:t>
            </a:r>
          </a:p>
        </p:txBody>
      </p:sp>
      <p:sp>
        <p:nvSpPr>
          <p:cNvPr id="8" name="Content Placeholder 7"/>
          <p:cNvSpPr>
            <a:spLocks noGrp="1"/>
          </p:cNvSpPr>
          <p:nvPr>
            <p:ph sz="half" idx="2"/>
          </p:nvPr>
        </p:nvSpPr>
        <p:spPr>
          <a:xfrm>
            <a:off x="433122" y="2404456"/>
            <a:ext cx="4040188" cy="3203326"/>
          </a:xfrm>
        </p:spPr>
        <p:txBody>
          <a:bodyPr/>
          <a:lstStyle/>
          <a:p>
            <a:r>
              <a:rPr lang="en-US" dirty="0"/>
              <a:t>Creating mutual respect or trust and focusing on a concern for group members’ needs and desires</a:t>
            </a:r>
          </a:p>
          <a:p>
            <a:r>
              <a:rPr lang="en-US" dirty="0"/>
              <a:t>Promotes social interaction</a:t>
            </a:r>
          </a:p>
          <a:p>
            <a:endParaRPr lang="en-US" sz="2000" dirty="0"/>
          </a:p>
        </p:txBody>
      </p:sp>
      <p:sp>
        <p:nvSpPr>
          <p:cNvPr id="9" name="Text Placeholder 8"/>
          <p:cNvSpPr>
            <a:spLocks noGrp="1"/>
          </p:cNvSpPr>
          <p:nvPr>
            <p:ph type="body" sz="quarter" idx="3"/>
          </p:nvPr>
        </p:nvSpPr>
        <p:spPr>
          <a:xfrm>
            <a:off x="4620947" y="1764694"/>
            <a:ext cx="4041775" cy="639762"/>
          </a:xfrm>
        </p:spPr>
        <p:txBody>
          <a:bodyPr/>
          <a:lstStyle/>
          <a:p>
            <a:r>
              <a:rPr lang="en-US" sz="2800" dirty="0"/>
              <a:t>Empowerment</a:t>
            </a:r>
          </a:p>
        </p:txBody>
      </p:sp>
      <p:sp>
        <p:nvSpPr>
          <p:cNvPr id="10" name="Content Placeholder 9"/>
          <p:cNvSpPr>
            <a:spLocks noGrp="1"/>
          </p:cNvSpPr>
          <p:nvPr>
            <p:ph sz="quarter" idx="4"/>
          </p:nvPr>
        </p:nvSpPr>
        <p:spPr>
          <a:xfrm>
            <a:off x="4620947" y="2404456"/>
            <a:ext cx="4041775" cy="3373259"/>
          </a:xfrm>
        </p:spPr>
        <p:txBody>
          <a:bodyPr/>
          <a:lstStyle/>
          <a:p>
            <a:r>
              <a:rPr lang="en-US" dirty="0"/>
              <a:t>Creates perceptions of psychological empowerment in others </a:t>
            </a:r>
          </a:p>
          <a:p>
            <a:r>
              <a:rPr lang="en-US" dirty="0"/>
              <a:t>Reflects employees’ beliefs that they have control over their work</a:t>
            </a:r>
          </a:p>
        </p:txBody>
      </p:sp>
    </p:spTree>
    <p:extLst>
      <p:ext uri="{BB962C8B-B14F-4D97-AF65-F5344CB8AC3E}">
        <p14:creationId xmlns:p14="http://schemas.microsoft.com/office/powerpoint/2010/main" val="36492194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Relationship-Oriented Behaviors </a:t>
            </a:r>
            <a:r>
              <a:rPr lang="en-US" sz="2000" dirty="0">
                <a:solidFill>
                  <a:srgbClr val="C30C20"/>
                </a:solidFill>
              </a:rPr>
              <a:t>(2 of 2)</a:t>
            </a:r>
            <a:endParaRPr lang="en-US" dirty="0"/>
          </a:p>
        </p:txBody>
      </p:sp>
      <p:sp>
        <p:nvSpPr>
          <p:cNvPr id="3" name="Text Placeholder 2"/>
          <p:cNvSpPr>
            <a:spLocks noGrp="1"/>
          </p:cNvSpPr>
          <p:nvPr>
            <p:ph type="body" idx="1"/>
          </p:nvPr>
        </p:nvSpPr>
        <p:spPr/>
        <p:txBody>
          <a:bodyPr/>
          <a:lstStyle/>
          <a:p>
            <a:r>
              <a:rPr lang="en-US" sz="2800" dirty="0"/>
              <a:t>Servant leadership</a:t>
            </a:r>
          </a:p>
        </p:txBody>
      </p:sp>
      <p:sp>
        <p:nvSpPr>
          <p:cNvPr id="4" name="Content Placeholder 3"/>
          <p:cNvSpPr>
            <a:spLocks noGrp="1"/>
          </p:cNvSpPr>
          <p:nvPr>
            <p:ph sz="half" idx="2"/>
          </p:nvPr>
        </p:nvSpPr>
        <p:spPr>
          <a:xfrm>
            <a:off x="457201" y="1600200"/>
            <a:ext cx="4040188" cy="1442405"/>
          </a:xfrm>
        </p:spPr>
        <p:txBody>
          <a:bodyPr/>
          <a:lstStyle/>
          <a:p>
            <a:pPr marL="0" indent="0">
              <a:buNone/>
            </a:pPr>
            <a:r>
              <a:rPr lang="en-US" dirty="0"/>
              <a:t>Service to others over service to oneself</a:t>
            </a:r>
          </a:p>
          <a:p>
            <a:pPr marL="0" indent="0">
              <a:buNone/>
            </a:pPr>
            <a:r>
              <a:rPr lang="en-US" dirty="0"/>
              <a:t>Servant leaders possess several key characteristics:</a:t>
            </a:r>
          </a:p>
        </p:txBody>
      </p:sp>
      <p:sp>
        <p:nvSpPr>
          <p:cNvPr id="12" name="Content Placeholder 5"/>
          <p:cNvSpPr txBox="1">
            <a:spLocks/>
          </p:cNvSpPr>
          <p:nvPr/>
        </p:nvSpPr>
        <p:spPr>
          <a:xfrm>
            <a:off x="645321" y="3393522"/>
            <a:ext cx="1831974" cy="1798455"/>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6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6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6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600" kern="1200">
                <a:solidFill>
                  <a:schemeClr val="tx1"/>
                </a:solidFill>
                <a:latin typeface="+mn-lt"/>
                <a:ea typeface="+mn-ea"/>
                <a:cs typeface="+mn-cs"/>
              </a:defRPr>
            </a:lvl9pPr>
          </a:lstStyle>
          <a:p>
            <a:pPr indent="-222250"/>
            <a:r>
              <a:rPr lang="en-US" sz="2000" dirty="0"/>
              <a:t>Listening</a:t>
            </a:r>
          </a:p>
          <a:p>
            <a:pPr indent="-222250"/>
            <a:r>
              <a:rPr lang="en-US" sz="2000" dirty="0"/>
              <a:t>Empathy</a:t>
            </a:r>
          </a:p>
          <a:p>
            <a:pPr indent="-222250"/>
            <a:r>
              <a:rPr lang="en-US" sz="2000" dirty="0"/>
              <a:t>Healing</a:t>
            </a:r>
          </a:p>
          <a:p>
            <a:pPr indent="-222250"/>
            <a:r>
              <a:rPr lang="en-US" sz="2000" dirty="0"/>
              <a:t>Awareness</a:t>
            </a:r>
          </a:p>
          <a:p>
            <a:pPr indent="-222250"/>
            <a:r>
              <a:rPr lang="en-US" sz="2000" dirty="0"/>
              <a:t>Persuasion</a:t>
            </a:r>
          </a:p>
        </p:txBody>
      </p:sp>
      <p:sp>
        <p:nvSpPr>
          <p:cNvPr id="11" name="Content Placeholder 3"/>
          <p:cNvSpPr txBox="1">
            <a:spLocks/>
          </p:cNvSpPr>
          <p:nvPr/>
        </p:nvSpPr>
        <p:spPr>
          <a:xfrm>
            <a:off x="2066288" y="3397110"/>
            <a:ext cx="2722969" cy="1798455"/>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6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6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6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600" kern="1200">
                <a:solidFill>
                  <a:schemeClr val="tx1"/>
                </a:solidFill>
                <a:latin typeface="+mn-lt"/>
                <a:ea typeface="+mn-ea"/>
                <a:cs typeface="+mn-cs"/>
              </a:defRPr>
            </a:lvl9pPr>
          </a:lstStyle>
          <a:p>
            <a:pPr indent="-222250"/>
            <a:r>
              <a:rPr lang="en-US" sz="2000" dirty="0"/>
              <a:t>Conceptualization</a:t>
            </a:r>
          </a:p>
          <a:p>
            <a:pPr indent="-222250"/>
            <a:r>
              <a:rPr lang="en-US" sz="2000" dirty="0"/>
              <a:t>Foresight</a:t>
            </a:r>
          </a:p>
          <a:p>
            <a:pPr indent="-222250"/>
            <a:r>
              <a:rPr lang="en-US" sz="2000" dirty="0"/>
              <a:t>Stewardship</a:t>
            </a:r>
          </a:p>
          <a:p>
            <a:pPr indent="-222250"/>
            <a:r>
              <a:rPr lang="en-US" sz="2000" dirty="0"/>
              <a:t>Development of people</a:t>
            </a:r>
          </a:p>
          <a:p>
            <a:pPr indent="-222250"/>
            <a:r>
              <a:rPr lang="en-US" sz="2000" dirty="0"/>
              <a:t>Community building</a:t>
            </a:r>
          </a:p>
        </p:txBody>
      </p:sp>
      <p:sp>
        <p:nvSpPr>
          <p:cNvPr id="5" name="Text Placeholder 4"/>
          <p:cNvSpPr>
            <a:spLocks noGrp="1"/>
          </p:cNvSpPr>
          <p:nvPr>
            <p:ph type="body" sz="quarter" idx="3"/>
          </p:nvPr>
        </p:nvSpPr>
        <p:spPr/>
        <p:txBody>
          <a:bodyPr/>
          <a:lstStyle/>
          <a:p>
            <a:r>
              <a:rPr lang="en-US" sz="2800" dirty="0"/>
              <a:t>Ethical leadership</a:t>
            </a:r>
          </a:p>
        </p:txBody>
      </p:sp>
      <p:sp>
        <p:nvSpPr>
          <p:cNvPr id="6" name="Content Placeholder 5"/>
          <p:cNvSpPr>
            <a:spLocks noGrp="1"/>
          </p:cNvSpPr>
          <p:nvPr>
            <p:ph sz="quarter" idx="4"/>
          </p:nvPr>
        </p:nvSpPr>
        <p:spPr/>
        <p:txBody>
          <a:bodyPr/>
          <a:lstStyle/>
          <a:p>
            <a:r>
              <a:rPr lang="en-US" dirty="0"/>
              <a:t>Focus is on being a moral role model</a:t>
            </a:r>
          </a:p>
          <a:p>
            <a:r>
              <a:rPr lang="en-US" dirty="0"/>
              <a:t>Positive relationship to job satisfaction, organizational commitment, organizational citizenship behaviors, motivation and performance</a:t>
            </a:r>
          </a:p>
          <a:p>
            <a:r>
              <a:rPr lang="en-US" dirty="0"/>
              <a:t>Lower levels of job stress, counterproductive work behaviors, and turnover</a:t>
            </a:r>
          </a:p>
        </p:txBody>
      </p:sp>
    </p:spTree>
    <p:extLst>
      <p:ext uri="{BB962C8B-B14F-4D97-AF65-F5344CB8AC3E}">
        <p14:creationId xmlns:p14="http://schemas.microsoft.com/office/powerpoint/2010/main" val="3369013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Passive Leadership Behavior</a:t>
            </a:r>
            <a:endParaRPr lang="en-US" sz="2000" dirty="0"/>
          </a:p>
        </p:txBody>
      </p:sp>
      <p:sp>
        <p:nvSpPr>
          <p:cNvPr id="3" name="Content Placeholder 2"/>
          <p:cNvSpPr>
            <a:spLocks noGrp="1"/>
          </p:cNvSpPr>
          <p:nvPr>
            <p:ph idx="1"/>
          </p:nvPr>
        </p:nvSpPr>
        <p:spPr>
          <a:xfrm>
            <a:off x="457199" y="947845"/>
            <a:ext cx="8439151" cy="4910030"/>
          </a:xfrm>
        </p:spPr>
        <p:txBody>
          <a:bodyPr/>
          <a:lstStyle/>
          <a:p>
            <a:pPr marL="0" indent="0">
              <a:buNone/>
            </a:pPr>
            <a:r>
              <a:rPr lang="en-US" i="1" dirty="0"/>
              <a:t>Laissez-faire</a:t>
            </a:r>
            <a:r>
              <a:rPr lang="en-US" dirty="0"/>
              <a:t> leadership</a:t>
            </a:r>
          </a:p>
          <a:p>
            <a:pPr marL="0" indent="0">
              <a:buNone/>
            </a:pPr>
            <a:r>
              <a:rPr lang="en-US" dirty="0"/>
              <a:t>Represents a general failure in taking take responsibility for leading</a:t>
            </a:r>
          </a:p>
          <a:p>
            <a:pPr marL="0" indent="0">
              <a:buNone/>
            </a:pPr>
            <a:r>
              <a:rPr lang="en-US" dirty="0"/>
              <a:t>Employees often left feeling unsupported and demoralized</a:t>
            </a:r>
          </a:p>
          <a:p>
            <a:pPr marL="0" indent="0">
              <a:buNone/>
            </a:pPr>
            <a:r>
              <a:rPr lang="en-US" dirty="0"/>
              <a:t>Passive leaders will often</a:t>
            </a:r>
          </a:p>
          <a:p>
            <a:pPr marL="635000" indent="-290513"/>
            <a:r>
              <a:rPr lang="en-US" sz="2400" dirty="0"/>
              <a:t>Avoid conflict</a:t>
            </a:r>
          </a:p>
          <a:p>
            <a:pPr marL="635000" indent="-290513"/>
            <a:r>
              <a:rPr lang="en-US" sz="2400" dirty="0"/>
              <a:t>Fail to coach</a:t>
            </a:r>
          </a:p>
          <a:p>
            <a:pPr marL="635000" indent="-290513"/>
            <a:r>
              <a:rPr lang="en-US" sz="2400" dirty="0"/>
              <a:t>Fail to set performance goals, give feedback</a:t>
            </a:r>
          </a:p>
          <a:p>
            <a:pPr marL="635000" indent="-290513"/>
            <a:r>
              <a:rPr lang="en-US" sz="2400" dirty="0"/>
              <a:t>Generally fail to address employee needs or concerns</a:t>
            </a:r>
          </a:p>
          <a:p>
            <a:endParaRPr lang="en-US" sz="2000" dirty="0"/>
          </a:p>
          <a:p>
            <a:endParaRPr lang="en-US" sz="2000" dirty="0"/>
          </a:p>
        </p:txBody>
      </p:sp>
    </p:spTree>
    <p:extLst>
      <p:ext uri="{BB962C8B-B14F-4D97-AF65-F5344CB8AC3E}">
        <p14:creationId xmlns:p14="http://schemas.microsoft.com/office/powerpoint/2010/main" val="3798081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Takeaways from Behavioral Theory</a:t>
            </a:r>
            <a:endParaRPr lang="en-US" sz="2000" dirty="0"/>
          </a:p>
        </p:txBody>
      </p:sp>
      <p:sp>
        <p:nvSpPr>
          <p:cNvPr id="3" name="Content Placeholder 2"/>
          <p:cNvSpPr>
            <a:spLocks noGrp="1"/>
          </p:cNvSpPr>
          <p:nvPr>
            <p:ph idx="1"/>
          </p:nvPr>
        </p:nvSpPr>
        <p:spPr>
          <a:xfrm>
            <a:off x="457200" y="1512540"/>
            <a:ext cx="8229600" cy="5040659"/>
          </a:xfrm>
        </p:spPr>
        <p:txBody>
          <a:bodyPr/>
          <a:lstStyle/>
          <a:p>
            <a:pPr marL="457200" indent="-457200">
              <a:buFont typeface="+mj-lt"/>
              <a:buAutoNum type="arabicPeriod"/>
            </a:pPr>
            <a:r>
              <a:rPr lang="en-US" dirty="0"/>
              <a:t>Leader behavior is more important than leader traits when it comes to effectiveness.</a:t>
            </a:r>
          </a:p>
          <a:p>
            <a:pPr marL="457200" indent="-457200">
              <a:buFont typeface="+mj-lt"/>
              <a:buAutoNum type="arabicPeriod"/>
            </a:pPr>
            <a:r>
              <a:rPr lang="en-US" dirty="0"/>
              <a:t>Leader behaviors can be improved and developed.</a:t>
            </a:r>
          </a:p>
          <a:p>
            <a:pPr marL="457200" indent="-457200">
              <a:buFont typeface="+mj-lt"/>
              <a:buAutoNum type="arabicPeriod"/>
            </a:pPr>
            <a:r>
              <a:rPr lang="en-US" dirty="0"/>
              <a:t>There is no one best style of leadership—it depends on the situation.</a:t>
            </a:r>
          </a:p>
          <a:p>
            <a:pPr marL="514350" indent="-514350">
              <a:buFont typeface="+mj-lt"/>
              <a:buAutoNum type="arabicPeriod"/>
            </a:pPr>
            <a:endParaRPr lang="en-US" dirty="0"/>
          </a:p>
          <a:p>
            <a:pPr marL="514350" indent="-514350">
              <a:buFont typeface="+mj-lt"/>
              <a:buAutoNum type="arabicPeriod"/>
            </a:pPr>
            <a:endParaRPr lang="en-US" dirty="0"/>
          </a:p>
        </p:txBody>
      </p:sp>
    </p:spTree>
    <p:extLst>
      <p:ext uri="{BB962C8B-B14F-4D97-AF65-F5344CB8AC3E}">
        <p14:creationId xmlns:p14="http://schemas.microsoft.com/office/powerpoint/2010/main" val="16892288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Black"/>
              </a:rPr>
              <a:t>Major Questions You Should</a:t>
            </a:r>
            <a:br>
              <a:rPr lang="en-US" dirty="0">
                <a:cs typeface="Arial Black"/>
              </a:rPr>
            </a:br>
            <a:r>
              <a:rPr lang="en-US" dirty="0">
                <a:cs typeface="Arial Black"/>
              </a:rPr>
              <a:t>Be Able to Answer</a:t>
            </a:r>
            <a:r>
              <a:rPr lang="en-US" b="1" dirty="0">
                <a:cs typeface="Arial Black"/>
              </a:rPr>
              <a:t/>
            </a:r>
            <a:br>
              <a:rPr lang="en-US" b="1" dirty="0">
                <a:cs typeface="Arial Black"/>
              </a:rPr>
            </a:br>
            <a:endParaRPr lang="en-US" dirty="0"/>
          </a:p>
        </p:txBody>
      </p:sp>
      <p:sp>
        <p:nvSpPr>
          <p:cNvPr id="3" name="Content Placeholder 2"/>
          <p:cNvSpPr>
            <a:spLocks noGrp="1"/>
          </p:cNvSpPr>
          <p:nvPr>
            <p:ph idx="1"/>
          </p:nvPr>
        </p:nvSpPr>
        <p:spPr>
          <a:xfrm>
            <a:off x="476023" y="1414849"/>
            <a:ext cx="8581813" cy="4096951"/>
          </a:xfrm>
        </p:spPr>
        <p:txBody>
          <a:bodyPr/>
          <a:lstStyle/>
          <a:p>
            <a:pPr marL="747713" indent="-747713">
              <a:spcBef>
                <a:spcPts val="0"/>
              </a:spcBef>
              <a:buFont typeface="Arial" panose="020B0604020202020204" pitchFamily="34" charset="0"/>
              <a:buNone/>
            </a:pPr>
            <a:r>
              <a:rPr lang="en-US" sz="2400" dirty="0">
                <a:cs typeface="Arial Black"/>
              </a:rPr>
              <a:t>13.1	How does having an integrated model of leadership help me become an effective leader?</a:t>
            </a:r>
          </a:p>
          <a:p>
            <a:pPr marL="747713" indent="-747713">
              <a:lnSpc>
                <a:spcPct val="150000"/>
              </a:lnSpc>
              <a:spcBef>
                <a:spcPts val="0"/>
              </a:spcBef>
              <a:buNone/>
            </a:pPr>
            <a:r>
              <a:rPr lang="en-US" sz="2400" dirty="0">
                <a:cs typeface="Arial Black"/>
              </a:rPr>
              <a:t>13.2	How can I use trait theories to improve my ability to lead?</a:t>
            </a:r>
          </a:p>
          <a:p>
            <a:pPr marL="747713" indent="-747713">
              <a:lnSpc>
                <a:spcPct val="150000"/>
              </a:lnSpc>
              <a:spcBef>
                <a:spcPts val="0"/>
              </a:spcBef>
              <a:buNone/>
            </a:pPr>
            <a:r>
              <a:rPr lang="en-US" sz="2400" dirty="0">
                <a:cs typeface="Arial Black"/>
              </a:rPr>
              <a:t>13.3	Do effective leaders behave in similar ways?</a:t>
            </a:r>
          </a:p>
          <a:p>
            <a:pPr marL="747713" indent="-747713">
              <a:lnSpc>
                <a:spcPct val="150000"/>
              </a:lnSpc>
              <a:spcBef>
                <a:spcPts val="0"/>
              </a:spcBef>
              <a:buNone/>
            </a:pPr>
            <a:r>
              <a:rPr lang="en-US" sz="2400" dirty="0">
                <a:cs typeface="Arial Black"/>
              </a:rPr>
              <a:t>13.4	How do I know when to use a specific leader behavior</a:t>
            </a:r>
          </a:p>
          <a:p>
            <a:pPr marL="747713" indent="-747713">
              <a:lnSpc>
                <a:spcPct val="150000"/>
              </a:lnSpc>
              <a:spcBef>
                <a:spcPts val="0"/>
              </a:spcBef>
              <a:buNone/>
            </a:pPr>
            <a:r>
              <a:rPr lang="en-US" sz="2400" dirty="0">
                <a:cs typeface="Arial Black"/>
              </a:rPr>
              <a:t>13.5	How can I use transformational leadership when working with others?</a:t>
            </a:r>
          </a:p>
          <a:p>
            <a:pPr marL="747713" indent="-747713">
              <a:spcBef>
                <a:spcPts val="0"/>
              </a:spcBef>
              <a:buNone/>
            </a:pPr>
            <a:r>
              <a:rPr lang="en-US" sz="2400" dirty="0">
                <a:cs typeface="Arial Black"/>
              </a:rPr>
              <a:t>13.6	How can more recent approaches to leadership improve my effectiveness at work?</a:t>
            </a:r>
          </a:p>
        </p:txBody>
      </p:sp>
    </p:spTree>
    <p:extLst>
      <p:ext uri="{BB962C8B-B14F-4D97-AF65-F5344CB8AC3E}">
        <p14:creationId xmlns:p14="http://schemas.microsoft.com/office/powerpoint/2010/main" val="4222611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(3 of 5)</a:t>
            </a:r>
          </a:p>
        </p:txBody>
      </p:sp>
      <p:sp>
        <p:nvSpPr>
          <p:cNvPr id="3" name="Content Placeholder 2"/>
          <p:cNvSpPr>
            <a:spLocks noGrp="1"/>
          </p:cNvSpPr>
          <p:nvPr>
            <p:ph idx="1"/>
          </p:nvPr>
        </p:nvSpPr>
        <p:spPr>
          <a:xfrm>
            <a:off x="457200" y="1213804"/>
            <a:ext cx="8229600" cy="5339395"/>
          </a:xfrm>
        </p:spPr>
        <p:txBody>
          <a:bodyPr/>
          <a:lstStyle/>
          <a:p>
            <a:pPr marL="0" indent="0">
              <a:buFont typeface="Arial" panose="020B0604020202020204" pitchFamily="34" charset="0"/>
              <a:buNone/>
            </a:pPr>
            <a:r>
              <a:rPr lang="en-US" dirty="0"/>
              <a:t>Margaret leads her employees by having formal, well-developed guidelines and procedures for each task they perform. Which leadership style best describes Margaret’s style?</a:t>
            </a:r>
          </a:p>
          <a:p>
            <a:pPr marL="457200" indent="-457200">
              <a:buFont typeface="+mj-lt"/>
              <a:buAutoNum type="alphaUcPeriod"/>
            </a:pPr>
            <a:r>
              <a:rPr lang="en-US" dirty="0"/>
              <a:t>consideration</a:t>
            </a:r>
          </a:p>
          <a:p>
            <a:pPr marL="457200" indent="-457200">
              <a:buFont typeface="+mj-lt"/>
              <a:buAutoNum type="alphaUcPeriod"/>
            </a:pPr>
            <a:r>
              <a:rPr lang="en-US" dirty="0"/>
              <a:t>passive</a:t>
            </a:r>
          </a:p>
          <a:p>
            <a:pPr marL="457200" indent="-457200">
              <a:buFont typeface="+mj-lt"/>
              <a:buAutoNum type="alphaUcPeriod"/>
            </a:pPr>
            <a:r>
              <a:rPr lang="en-US" dirty="0"/>
              <a:t>servant leadership</a:t>
            </a:r>
          </a:p>
          <a:p>
            <a:pPr marL="457200" indent="-457200">
              <a:buFont typeface="+mj-lt"/>
              <a:buAutoNum type="alphaUcPeriod"/>
            </a:pPr>
            <a:r>
              <a:rPr lang="en-US" dirty="0"/>
              <a:t>competent leadership</a:t>
            </a:r>
          </a:p>
          <a:p>
            <a:pPr marL="457200" indent="-457200">
              <a:buFont typeface="+mj-lt"/>
              <a:buAutoNum type="alphaUcPeriod"/>
            </a:pPr>
            <a:r>
              <a:rPr lang="en-US" dirty="0"/>
              <a:t>transactional leadership</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5836055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Effective Leadership: </a:t>
            </a:r>
            <a:br>
              <a:rPr lang="en-US" dirty="0"/>
            </a:br>
            <a:r>
              <a:rPr lang="en-US" dirty="0"/>
              <a:t>Matching Style to the Situation</a:t>
            </a:r>
            <a:endParaRPr lang="en-US" sz="2000" dirty="0"/>
          </a:p>
        </p:txBody>
      </p:sp>
      <p:sp>
        <p:nvSpPr>
          <p:cNvPr id="3" name="Content Placeholder 2"/>
          <p:cNvSpPr>
            <a:spLocks noGrp="1"/>
          </p:cNvSpPr>
          <p:nvPr>
            <p:ph idx="1"/>
          </p:nvPr>
        </p:nvSpPr>
        <p:spPr>
          <a:xfrm>
            <a:off x="457200" y="1374965"/>
            <a:ext cx="8229600" cy="5054409"/>
          </a:xfrm>
        </p:spPr>
        <p:txBody>
          <a:bodyPr/>
          <a:lstStyle/>
          <a:p>
            <a:pPr marL="0" indent="0">
              <a:buNone/>
            </a:pPr>
            <a:r>
              <a:rPr lang="en-US" dirty="0"/>
              <a:t>Fiedler’s situational theory</a:t>
            </a:r>
          </a:p>
          <a:p>
            <a:r>
              <a:rPr lang="en-US" sz="2400" dirty="0"/>
              <a:t>Leaders are thought to have a dominant style: motived by either relationship or task.</a:t>
            </a:r>
          </a:p>
          <a:p>
            <a:r>
              <a:rPr lang="en-US" sz="2400" dirty="0"/>
              <a:t>Leader effectiveness depends on the extent to which leader style matches the situation.</a:t>
            </a:r>
            <a:endParaRPr lang="en-US" sz="2400" b="1" dirty="0"/>
          </a:p>
          <a:p>
            <a:r>
              <a:rPr lang="en-US" sz="2400" dirty="0"/>
              <a:t>As situations change, different styles become more appropriate.</a:t>
            </a:r>
          </a:p>
          <a:p>
            <a:r>
              <a:rPr lang="en-US" sz="2400" dirty="0"/>
              <a:t>Fiedler identified three dimensions of situational control:</a:t>
            </a:r>
          </a:p>
          <a:p>
            <a:pPr marL="746125" indent="-465138">
              <a:buFont typeface="+mj-lt"/>
              <a:buAutoNum type="arabicPeriod"/>
            </a:pPr>
            <a:r>
              <a:rPr lang="en-US" sz="2000" dirty="0"/>
              <a:t>Leader–member relations</a:t>
            </a:r>
          </a:p>
          <a:p>
            <a:pPr marL="746125" indent="-465138">
              <a:buFont typeface="+mj-lt"/>
              <a:buAutoNum type="arabicPeriod"/>
            </a:pPr>
            <a:r>
              <a:rPr lang="en-US" sz="2000" dirty="0"/>
              <a:t>Task structure</a:t>
            </a:r>
          </a:p>
          <a:p>
            <a:pPr marL="746125" indent="-465138">
              <a:buFont typeface="+mj-lt"/>
              <a:buAutoNum type="arabicPeriod"/>
            </a:pPr>
            <a:r>
              <a:rPr lang="en-US" sz="2000" dirty="0"/>
              <a:t>Position power</a:t>
            </a:r>
          </a:p>
          <a:p>
            <a:pPr marL="0" indent="0">
              <a:buNone/>
            </a:pPr>
            <a:endParaRPr lang="en-US" sz="2400" dirty="0"/>
          </a:p>
        </p:txBody>
      </p:sp>
    </p:spTree>
    <p:extLst>
      <p:ext uri="{BB962C8B-B14F-4D97-AF65-F5344CB8AC3E}">
        <p14:creationId xmlns:p14="http://schemas.microsoft.com/office/powerpoint/2010/main" val="3700755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Fiedler’s Contingency Model</a:t>
            </a:r>
            <a:endParaRPr lang="en-US" sz="2000" dirty="0"/>
          </a:p>
        </p:txBody>
      </p:sp>
      <p:pic>
        <p:nvPicPr>
          <p:cNvPr id="4" name="Picture 3" descr="The graphic outlines Fiedler's contingency model."/>
          <p:cNvPicPr>
            <a:picLocks noChangeAspect="1"/>
          </p:cNvPicPr>
          <p:nvPr/>
        </p:nvPicPr>
        <p:blipFill>
          <a:blip r:embed="rId3"/>
          <a:stretch>
            <a:fillRect/>
          </a:stretch>
        </p:blipFill>
        <p:spPr>
          <a:xfrm>
            <a:off x="635010" y="838200"/>
            <a:ext cx="8061316" cy="5336591"/>
          </a:xfrm>
          <a:prstGeom prst="rect">
            <a:avLst/>
          </a:prstGeom>
        </p:spPr>
      </p:pic>
      <p:sp>
        <p:nvSpPr>
          <p:cNvPr id="7" name="Text Placeholder 6"/>
          <p:cNvSpPr>
            <a:spLocks noGrp="1"/>
          </p:cNvSpPr>
          <p:nvPr>
            <p:ph type="body" sz="quarter" idx="16"/>
          </p:nvPr>
        </p:nvSpPr>
        <p:spPr>
          <a:xfrm>
            <a:off x="3886200" y="6377651"/>
            <a:ext cx="1371600" cy="275499"/>
          </a:xfrm>
        </p:spPr>
        <p:txBody>
          <a:bodyPr/>
          <a:lstStyle/>
          <a:p>
            <a:r>
              <a:rPr lang="en-US" dirty="0">
                <a:hlinkClick r:id="rId4" action="ppaction://hlinksldjump"/>
              </a:rPr>
              <a:t>Jump to Appendix 2 for description</a:t>
            </a:r>
            <a:endParaRPr lang="en-US" dirty="0"/>
          </a:p>
        </p:txBody>
      </p:sp>
    </p:spTree>
    <p:extLst>
      <p:ext uri="{BB962C8B-B14F-4D97-AF65-F5344CB8AC3E}">
        <p14:creationId xmlns:p14="http://schemas.microsoft.com/office/powerpoint/2010/main" val="42132955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Takeaways from Fiedler’s Model</a:t>
            </a:r>
            <a:endParaRPr lang="en-US" sz="2000" dirty="0"/>
          </a:p>
        </p:txBody>
      </p:sp>
      <p:sp>
        <p:nvSpPr>
          <p:cNvPr id="3" name="Content Placeholder 2"/>
          <p:cNvSpPr>
            <a:spLocks noGrp="1"/>
          </p:cNvSpPr>
          <p:nvPr>
            <p:ph idx="1"/>
          </p:nvPr>
        </p:nvSpPr>
        <p:spPr>
          <a:xfrm>
            <a:off x="457200" y="1360727"/>
            <a:ext cx="8229600" cy="5038724"/>
          </a:xfrm>
        </p:spPr>
        <p:txBody>
          <a:bodyPr/>
          <a:lstStyle/>
          <a:p>
            <a:r>
              <a:rPr lang="en-US" sz="2400" dirty="0"/>
              <a:t>Leadership effectiveness goes beyond traits and behaviors.</a:t>
            </a:r>
          </a:p>
          <a:p>
            <a:r>
              <a:rPr lang="en-US" sz="2400" dirty="0"/>
              <a:t>Organizations should attempt to hire or promote people whose leadership styles fit or match the situational demands.</a:t>
            </a:r>
          </a:p>
          <a:p>
            <a:r>
              <a:rPr lang="en-US" sz="2400" dirty="0"/>
              <a:t>Leaders need to modify their style to fit a situation.</a:t>
            </a:r>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18441810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Leadership Effectiveness: Path-Goal Theory</a:t>
            </a:r>
            <a:endParaRPr lang="en-US" sz="2000" dirty="0"/>
          </a:p>
        </p:txBody>
      </p:sp>
      <p:sp>
        <p:nvSpPr>
          <p:cNvPr id="3" name="Content Placeholder 2"/>
          <p:cNvSpPr>
            <a:spLocks noGrp="1"/>
          </p:cNvSpPr>
          <p:nvPr>
            <p:ph idx="1"/>
          </p:nvPr>
        </p:nvSpPr>
        <p:spPr>
          <a:xfrm>
            <a:off x="457200" y="1230372"/>
            <a:ext cx="8229600" cy="4930656"/>
          </a:xfrm>
        </p:spPr>
        <p:txBody>
          <a:bodyPr/>
          <a:lstStyle/>
          <a:p>
            <a:pPr marL="0" indent="0">
              <a:buNone/>
            </a:pPr>
            <a:r>
              <a:rPr lang="en-US" dirty="0"/>
              <a:t>What is </a:t>
            </a:r>
            <a:r>
              <a:rPr lang="en-US" b="1" dirty="0"/>
              <a:t>path-goal</a:t>
            </a:r>
            <a:r>
              <a:rPr lang="en-US" dirty="0"/>
              <a:t> theory?</a:t>
            </a:r>
          </a:p>
          <a:p>
            <a:pPr marL="0" indent="0">
              <a:buNone/>
            </a:pPr>
            <a:r>
              <a:rPr lang="en-US" sz="2400" dirty="0"/>
              <a:t>Leader seen as effective when employees view them as a source of satisfaction or as paving the way to future satisfaction</a:t>
            </a:r>
          </a:p>
          <a:p>
            <a:pPr marL="0" indent="0">
              <a:buNone/>
            </a:pPr>
            <a:r>
              <a:rPr lang="en-US" sz="2400" dirty="0"/>
              <a:t>Leaders do this by</a:t>
            </a:r>
          </a:p>
          <a:p>
            <a:pPr lvl="1"/>
            <a:r>
              <a:rPr lang="en-US" sz="2000" dirty="0"/>
              <a:t>Reducing roadblocks</a:t>
            </a:r>
          </a:p>
          <a:p>
            <a:pPr lvl="1"/>
            <a:r>
              <a:rPr lang="en-US" sz="2000" dirty="0"/>
              <a:t>Providing guidance and support</a:t>
            </a:r>
          </a:p>
          <a:p>
            <a:pPr lvl="1"/>
            <a:r>
              <a:rPr lang="en-US" sz="2000" dirty="0"/>
              <a:t>Linking rewards to goal accomplishment</a:t>
            </a:r>
          </a:p>
          <a:p>
            <a:pPr marL="0" indent="0">
              <a:buNone/>
            </a:pPr>
            <a:endParaRPr lang="en-US" dirty="0"/>
          </a:p>
        </p:txBody>
      </p:sp>
    </p:spTree>
    <p:extLst>
      <p:ext uri="{BB962C8B-B14F-4D97-AF65-F5344CB8AC3E}">
        <p14:creationId xmlns:p14="http://schemas.microsoft.com/office/powerpoint/2010/main" val="3462441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Path-Goal Theory</a:t>
            </a:r>
            <a:endParaRPr lang="en-US" sz="2000" dirty="0"/>
          </a:p>
        </p:txBody>
      </p:sp>
      <p:pic>
        <p:nvPicPr>
          <p:cNvPr id="5" name="Picture 4" descr="The graphic depicts the path-goal theory."/>
          <p:cNvPicPr>
            <a:picLocks noChangeAspect="1"/>
          </p:cNvPicPr>
          <p:nvPr/>
        </p:nvPicPr>
        <p:blipFill>
          <a:blip r:embed="rId3"/>
          <a:stretch>
            <a:fillRect/>
          </a:stretch>
        </p:blipFill>
        <p:spPr>
          <a:xfrm>
            <a:off x="931780" y="1019175"/>
            <a:ext cx="7352381" cy="4867276"/>
          </a:xfrm>
          <a:prstGeom prst="rect">
            <a:avLst/>
          </a:prstGeom>
        </p:spPr>
      </p:pic>
      <p:sp>
        <p:nvSpPr>
          <p:cNvPr id="7" name="Text Placeholder 6"/>
          <p:cNvSpPr>
            <a:spLocks noGrp="1"/>
          </p:cNvSpPr>
          <p:nvPr>
            <p:ph type="body" sz="quarter" idx="16"/>
          </p:nvPr>
        </p:nvSpPr>
        <p:spPr>
          <a:xfrm>
            <a:off x="3967223" y="6453250"/>
            <a:ext cx="1371600" cy="99950"/>
          </a:xfrm>
        </p:spPr>
        <p:txBody>
          <a:bodyPr/>
          <a:lstStyle/>
          <a:p>
            <a:r>
              <a:rPr lang="en-US" dirty="0">
                <a:hlinkClick r:id="rId4" action="ppaction://hlinksldjump"/>
              </a:rPr>
              <a:t>Jump to Appendix 3 for description</a:t>
            </a:r>
            <a:endParaRPr lang="en-US" dirty="0"/>
          </a:p>
        </p:txBody>
      </p:sp>
    </p:spTree>
    <p:extLst>
      <p:ext uri="{BB962C8B-B14F-4D97-AF65-F5344CB8AC3E}">
        <p14:creationId xmlns:p14="http://schemas.microsoft.com/office/powerpoint/2010/main" val="11294595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Takeaways from Path-Goal Theory</a:t>
            </a:r>
          </a:p>
        </p:txBody>
      </p:sp>
      <p:sp>
        <p:nvSpPr>
          <p:cNvPr id="3" name="Content Placeholder 2"/>
          <p:cNvSpPr>
            <a:spLocks noGrp="1"/>
          </p:cNvSpPr>
          <p:nvPr>
            <p:ph idx="1"/>
          </p:nvPr>
        </p:nvSpPr>
        <p:spPr>
          <a:xfrm>
            <a:off x="457200" y="1360727"/>
            <a:ext cx="8229600" cy="5038724"/>
          </a:xfrm>
        </p:spPr>
        <p:txBody>
          <a:bodyPr/>
          <a:lstStyle/>
          <a:p>
            <a:pPr lvl="1">
              <a:buFont typeface="Arial" panose="020B0604020202020204" pitchFamily="34" charset="0"/>
              <a:buChar char="•"/>
            </a:pPr>
            <a:r>
              <a:rPr lang="en-US" dirty="0"/>
              <a:t>Effective leaders use multiple types of leader behavior.</a:t>
            </a:r>
          </a:p>
          <a:p>
            <a:pPr lvl="1">
              <a:buFont typeface="Arial" panose="020B0604020202020204" pitchFamily="34" charset="0"/>
              <a:buChar char="•"/>
            </a:pPr>
            <a:r>
              <a:rPr lang="en-US" dirty="0"/>
              <a:t>Leaders are encouraged to clarify the paths to goal accomplishment and to remove any obstacles that may impair an employee’s ability to achieve his or her goals.</a:t>
            </a:r>
          </a:p>
          <a:p>
            <a:pPr lvl="1">
              <a:buFont typeface="Arial" panose="020B0604020202020204" pitchFamily="34" charset="0"/>
              <a:buChar char="•"/>
            </a:pPr>
            <a:r>
              <a:rPr lang="en-US" dirty="0"/>
              <a:t>Leadership styles should be modified to fit various employee and environmental characteristics.</a:t>
            </a:r>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40023074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Leadership Effectiveness: </a:t>
            </a:r>
            <a:br>
              <a:rPr lang="en-US" dirty="0"/>
            </a:br>
            <a:r>
              <a:rPr lang="en-US" dirty="0"/>
              <a:t>Applying Contingency Theories</a:t>
            </a:r>
            <a:endParaRPr lang="en-US" sz="2000" dirty="0"/>
          </a:p>
        </p:txBody>
      </p:sp>
      <p:sp>
        <p:nvSpPr>
          <p:cNvPr id="3" name="Content Placeholder 2"/>
          <p:cNvSpPr>
            <a:spLocks noGrp="1"/>
          </p:cNvSpPr>
          <p:nvPr>
            <p:ph idx="1"/>
          </p:nvPr>
        </p:nvSpPr>
        <p:spPr>
          <a:xfrm>
            <a:off x="457200" y="1615668"/>
            <a:ext cx="8229600" cy="4937531"/>
          </a:xfrm>
        </p:spPr>
        <p:txBody>
          <a:bodyPr/>
          <a:lstStyle/>
          <a:p>
            <a:pPr marL="0" indent="0">
              <a:buNone/>
            </a:pPr>
            <a:r>
              <a:rPr lang="en-US" dirty="0"/>
              <a:t>Research suggests five steps for leaders.</a:t>
            </a:r>
          </a:p>
          <a:p>
            <a:pPr marL="915988" indent="0">
              <a:buNone/>
            </a:pPr>
            <a:r>
              <a:rPr lang="en-US" sz="2400" dirty="0"/>
              <a:t>Step 1: Identify important outcomes.</a:t>
            </a:r>
          </a:p>
          <a:p>
            <a:pPr marL="915988" indent="0">
              <a:buNone/>
            </a:pPr>
            <a:r>
              <a:rPr lang="en-US" sz="2400" dirty="0"/>
              <a:t>Step 2: Identify relevant leadership behaviors.</a:t>
            </a:r>
          </a:p>
          <a:p>
            <a:pPr marL="915988" indent="0">
              <a:buNone/>
            </a:pPr>
            <a:r>
              <a:rPr lang="en-US" sz="2400" dirty="0"/>
              <a:t>Step 3: Identify situational conditions.</a:t>
            </a:r>
          </a:p>
          <a:p>
            <a:pPr marL="915988" indent="0">
              <a:buNone/>
            </a:pPr>
            <a:r>
              <a:rPr lang="en-US" sz="2400" dirty="0"/>
              <a:t>Step 4: Match leadership to the conditions at hand.</a:t>
            </a:r>
          </a:p>
          <a:p>
            <a:pPr marL="915988" indent="0">
              <a:buNone/>
            </a:pPr>
            <a:r>
              <a:rPr lang="en-US" sz="2400" dirty="0"/>
              <a:t>Step 5: Determine how to make the match.</a:t>
            </a:r>
          </a:p>
        </p:txBody>
      </p:sp>
    </p:spTree>
    <p:extLst>
      <p:ext uri="{BB962C8B-B14F-4D97-AF65-F5344CB8AC3E}">
        <p14:creationId xmlns:p14="http://schemas.microsoft.com/office/powerpoint/2010/main" val="34684402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(4 of 5)</a:t>
            </a:r>
          </a:p>
        </p:txBody>
      </p:sp>
      <p:sp>
        <p:nvSpPr>
          <p:cNvPr id="3" name="Content Placeholder 2"/>
          <p:cNvSpPr>
            <a:spLocks noGrp="1"/>
          </p:cNvSpPr>
          <p:nvPr>
            <p:ph idx="1"/>
          </p:nvPr>
        </p:nvSpPr>
        <p:spPr/>
        <p:txBody>
          <a:bodyPr/>
          <a:lstStyle/>
          <a:p>
            <a:pPr marL="0" indent="0">
              <a:buFont typeface="Arial" panose="020B0604020202020204" pitchFamily="34" charset="0"/>
              <a:buNone/>
            </a:pPr>
            <a:r>
              <a:rPr lang="en-US" dirty="0"/>
              <a:t>Tech Innovations is in the process of hiring a leader.  The organization has poor leader-member relations, low task structure, and weak position power. What type of leader should be hired according to Fiedler’s contingency model?</a:t>
            </a:r>
          </a:p>
          <a:p>
            <a:pPr marL="457200" indent="-457200">
              <a:buFont typeface="+mj-lt"/>
              <a:buAutoNum type="alphaUcPeriod"/>
            </a:pPr>
            <a:r>
              <a:rPr lang="en-US" dirty="0"/>
              <a:t>relationship-motivated</a:t>
            </a:r>
          </a:p>
          <a:p>
            <a:pPr marL="457200" indent="-457200">
              <a:buFont typeface="+mj-lt"/>
              <a:buAutoNum type="alphaUcPeriod"/>
            </a:pPr>
            <a:r>
              <a:rPr lang="en-US" dirty="0"/>
              <a:t>passive</a:t>
            </a:r>
          </a:p>
          <a:p>
            <a:pPr marL="457200" indent="-457200">
              <a:buFont typeface="+mj-lt"/>
              <a:buAutoNum type="alphaUcPeriod"/>
            </a:pPr>
            <a:r>
              <a:rPr lang="en-US" dirty="0"/>
              <a:t>task-motivated</a:t>
            </a:r>
          </a:p>
          <a:p>
            <a:pPr marL="457200" indent="-457200">
              <a:buFont typeface="+mj-lt"/>
              <a:buAutoNum type="alphaUcPeriod"/>
            </a:pPr>
            <a:r>
              <a:rPr lang="en-US" dirty="0"/>
              <a:t>directive</a:t>
            </a:r>
          </a:p>
          <a:p>
            <a:pPr marL="457200" indent="-457200">
              <a:buFont typeface="+mj-lt"/>
              <a:buAutoNum type="alphaUcPeriod"/>
            </a:pPr>
            <a:r>
              <a:rPr lang="en-US" dirty="0"/>
              <a:t>supportive</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28544647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Transformational Leaders</a:t>
            </a:r>
            <a:endParaRPr lang="en-US" sz="2000" dirty="0"/>
          </a:p>
        </p:txBody>
      </p:sp>
      <p:sp>
        <p:nvSpPr>
          <p:cNvPr id="3" name="Content Placeholder 2"/>
          <p:cNvSpPr>
            <a:spLocks noGrp="1"/>
          </p:cNvSpPr>
          <p:nvPr>
            <p:ph idx="1"/>
          </p:nvPr>
        </p:nvSpPr>
        <p:spPr>
          <a:xfrm>
            <a:off x="457200" y="1244600"/>
            <a:ext cx="8229600" cy="4923780"/>
          </a:xfrm>
        </p:spPr>
        <p:txBody>
          <a:bodyPr/>
          <a:lstStyle/>
          <a:p>
            <a:pPr marL="0" indent="0">
              <a:buNone/>
            </a:pPr>
            <a:r>
              <a:rPr lang="en-US" dirty="0"/>
              <a:t>Transformational leaders motivate followers to pursue organizational goals over self-interests by using leader behaviors that appeal to followers’ self-concepts such as values, motives, and personal identity.</a:t>
            </a:r>
          </a:p>
          <a:p>
            <a:pPr marL="746125" lvl="1" indent="0">
              <a:buNone/>
            </a:pPr>
            <a:r>
              <a:rPr lang="en-US" dirty="0"/>
              <a:t>Four key leader behaviors</a:t>
            </a:r>
          </a:p>
          <a:p>
            <a:pPr marL="1373188" lvl="1" indent="-280988">
              <a:buFont typeface="+mj-lt"/>
              <a:buAutoNum type="arabicPeriod"/>
            </a:pPr>
            <a:r>
              <a:rPr lang="en-US" dirty="0"/>
              <a:t>Inspirational motivation</a:t>
            </a:r>
          </a:p>
          <a:p>
            <a:pPr marL="1373188" lvl="1" indent="-280988">
              <a:buFont typeface="+mj-lt"/>
              <a:buAutoNum type="arabicPeriod"/>
            </a:pPr>
            <a:r>
              <a:rPr lang="en-US" dirty="0"/>
              <a:t>Idealized influence</a:t>
            </a:r>
          </a:p>
          <a:p>
            <a:pPr marL="1373188" lvl="1" indent="-280988">
              <a:buFont typeface="+mj-lt"/>
              <a:buAutoNum type="arabicPeriod"/>
            </a:pPr>
            <a:r>
              <a:rPr lang="en-US" dirty="0"/>
              <a:t>Individual consideration</a:t>
            </a:r>
          </a:p>
          <a:p>
            <a:pPr marL="1373188" lvl="1" indent="-280988">
              <a:buFont typeface="+mj-lt"/>
              <a:buAutoNum type="arabicPeriod"/>
            </a:pPr>
            <a:r>
              <a:rPr lang="en-US" dirty="0"/>
              <a:t>Intellectual stimulation</a:t>
            </a:r>
          </a:p>
          <a:p>
            <a:pPr marL="0" indent="0">
              <a:buNone/>
            </a:pPr>
            <a:endParaRPr lang="en-US" dirty="0"/>
          </a:p>
        </p:txBody>
      </p:sp>
    </p:spTree>
    <p:extLst>
      <p:ext uri="{BB962C8B-B14F-4D97-AF65-F5344CB8AC3E}">
        <p14:creationId xmlns:p14="http://schemas.microsoft.com/office/powerpoint/2010/main" val="20060172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Leadership and Leader Effectiveness</a:t>
            </a:r>
            <a:endParaRPr lang="en-US" sz="2000" dirty="0"/>
          </a:p>
        </p:txBody>
      </p:sp>
      <p:sp>
        <p:nvSpPr>
          <p:cNvPr id="3" name="Content Placeholder 2"/>
          <p:cNvSpPr>
            <a:spLocks noGrp="1"/>
          </p:cNvSpPr>
          <p:nvPr>
            <p:ph idx="1"/>
          </p:nvPr>
        </p:nvSpPr>
        <p:spPr/>
        <p:txBody>
          <a:bodyPr/>
          <a:lstStyle/>
          <a:p>
            <a:pPr marL="0" indent="0">
              <a:buNone/>
            </a:pPr>
            <a:r>
              <a:rPr lang="en-US" sz="2800" b="1" dirty="0"/>
              <a:t>Leadership </a:t>
            </a:r>
            <a:endParaRPr lang="en-US" sz="2800" dirty="0"/>
          </a:p>
          <a:p>
            <a:r>
              <a:rPr lang="en-US" sz="2000" dirty="0"/>
              <a:t>A process whereby an individual influences a group of individuals to achieve a common goal</a:t>
            </a:r>
          </a:p>
          <a:p>
            <a:pPr marL="0" indent="0">
              <a:buNone/>
            </a:pPr>
            <a:endParaRPr lang="en-US" sz="2400" dirty="0"/>
          </a:p>
          <a:p>
            <a:pPr marL="0" indent="0">
              <a:buNone/>
            </a:pPr>
            <a:r>
              <a:rPr lang="en-US" b="1" dirty="0"/>
              <a:t>Effective leadership</a:t>
            </a:r>
          </a:p>
          <a:p>
            <a:r>
              <a:rPr lang="en-US" sz="2000" dirty="0"/>
              <a:t>To be effective requires a mix of traits, competencies, and interpersonal attributes</a:t>
            </a:r>
          </a:p>
          <a:p>
            <a:r>
              <a:rPr lang="en-US" sz="2000" dirty="0"/>
              <a:t>From contingency theory we know effective leaders match their choice of behavior to the situational context</a:t>
            </a:r>
          </a:p>
          <a:p>
            <a:endParaRPr lang="en-US" sz="2000" dirty="0"/>
          </a:p>
          <a:p>
            <a:pPr marL="0" indent="0">
              <a:buNone/>
            </a:pPr>
            <a:endParaRPr lang="en-US" sz="2400" dirty="0"/>
          </a:p>
        </p:txBody>
      </p:sp>
    </p:spTree>
    <p:extLst>
      <p:ext uri="{BB962C8B-B14F-4D97-AF65-F5344CB8AC3E}">
        <p14:creationId xmlns:p14="http://schemas.microsoft.com/office/powerpoint/2010/main" val="30865997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Transformational Leadership</a:t>
            </a:r>
          </a:p>
        </p:txBody>
      </p:sp>
      <p:pic>
        <p:nvPicPr>
          <p:cNvPr id="3" name="Picture 2" descr="The graphic is a table of transformational leadership."/>
          <p:cNvPicPr>
            <a:picLocks noChangeAspect="1"/>
          </p:cNvPicPr>
          <p:nvPr/>
        </p:nvPicPr>
        <p:blipFill>
          <a:blip r:embed="rId3"/>
          <a:stretch>
            <a:fillRect/>
          </a:stretch>
        </p:blipFill>
        <p:spPr>
          <a:xfrm>
            <a:off x="670192" y="923269"/>
            <a:ext cx="8014771" cy="5321808"/>
          </a:xfrm>
          <a:prstGeom prst="rect">
            <a:avLst/>
          </a:prstGeom>
        </p:spPr>
      </p:pic>
      <p:sp>
        <p:nvSpPr>
          <p:cNvPr id="13" name="Text Placeholder 12"/>
          <p:cNvSpPr>
            <a:spLocks noGrp="1"/>
          </p:cNvSpPr>
          <p:nvPr>
            <p:ph type="body" sz="quarter" idx="16"/>
          </p:nvPr>
        </p:nvSpPr>
        <p:spPr>
          <a:xfrm>
            <a:off x="3472405" y="6470248"/>
            <a:ext cx="2048719" cy="182902"/>
          </a:xfrm>
        </p:spPr>
        <p:txBody>
          <a:bodyPr/>
          <a:lstStyle/>
          <a:p>
            <a:r>
              <a:rPr lang="en-US" dirty="0">
                <a:hlinkClick r:id="rId4" action="ppaction://hlinksldjump"/>
              </a:rPr>
              <a:t>Jump to Appendix 4 for description</a:t>
            </a:r>
            <a:endParaRPr lang="en-US" dirty="0"/>
          </a:p>
        </p:txBody>
      </p:sp>
    </p:spTree>
    <p:extLst>
      <p:ext uri="{BB962C8B-B14F-4D97-AF65-F5344CB8AC3E}">
        <p14:creationId xmlns:p14="http://schemas.microsoft.com/office/powerpoint/2010/main" val="17633244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Implications of Transformational Leadership</a:t>
            </a:r>
            <a:endParaRPr lang="en-US" sz="2000" dirty="0"/>
          </a:p>
        </p:txBody>
      </p:sp>
      <p:sp>
        <p:nvSpPr>
          <p:cNvPr id="19" name="Content Placeholder 18"/>
          <p:cNvSpPr>
            <a:spLocks noGrp="1"/>
          </p:cNvSpPr>
          <p:nvPr>
            <p:ph idx="1"/>
          </p:nvPr>
        </p:nvSpPr>
        <p:spPr>
          <a:xfrm>
            <a:off x="457200" y="1194924"/>
            <a:ext cx="8229600" cy="4651961"/>
          </a:xfrm>
        </p:spPr>
        <p:txBody>
          <a:bodyPr/>
          <a:lstStyle/>
          <a:p>
            <a:pPr>
              <a:spcBef>
                <a:spcPts val="1600"/>
              </a:spcBef>
            </a:pPr>
            <a:r>
              <a:rPr lang="en-US" sz="2400" dirty="0"/>
              <a:t>Transformational leadership can be ethical or unethical</a:t>
            </a:r>
          </a:p>
          <a:p>
            <a:pPr>
              <a:spcBef>
                <a:spcPts val="1600"/>
              </a:spcBef>
            </a:pPr>
            <a:r>
              <a:rPr lang="en-US" sz="2400" dirty="0"/>
              <a:t>Establishment of a positive view of the future is the first step.</a:t>
            </a:r>
          </a:p>
          <a:p>
            <a:pPr>
              <a:spcBef>
                <a:spcPts val="1600"/>
              </a:spcBef>
            </a:pPr>
            <a:r>
              <a:rPr lang="en-US" sz="2400" dirty="0"/>
              <a:t>The best leaders are not just transformational.</a:t>
            </a:r>
          </a:p>
          <a:p>
            <a:pPr>
              <a:spcBef>
                <a:spcPts val="1600"/>
              </a:spcBef>
            </a:pPr>
            <a:r>
              <a:rPr lang="en-US" sz="2400" dirty="0"/>
              <a:t>Transformational leadership affects outcomes at the individual, group, and organizational levels.</a:t>
            </a:r>
          </a:p>
          <a:p>
            <a:pPr>
              <a:spcBef>
                <a:spcPts val="1600"/>
              </a:spcBef>
            </a:pPr>
            <a:r>
              <a:rPr lang="en-US" sz="2400" dirty="0"/>
              <a:t>Transformational leadership works virtually.</a:t>
            </a:r>
          </a:p>
          <a:p>
            <a:pPr>
              <a:spcBef>
                <a:spcPts val="1600"/>
              </a:spcBef>
            </a:pPr>
            <a:r>
              <a:rPr lang="en-US" sz="2400" dirty="0"/>
              <a:t>Transformational leadership does not imply ethical leadership.</a:t>
            </a:r>
          </a:p>
          <a:p>
            <a:pPr>
              <a:spcBef>
                <a:spcPts val="1600"/>
              </a:spcBef>
            </a:pPr>
            <a:endParaRPr lang="en-US" sz="2400" dirty="0"/>
          </a:p>
        </p:txBody>
      </p:sp>
    </p:spTree>
    <p:extLst>
      <p:ext uri="{BB962C8B-B14F-4D97-AF65-F5344CB8AC3E}">
        <p14:creationId xmlns:p14="http://schemas.microsoft.com/office/powerpoint/2010/main" val="3913315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Leader–Member Exchange (LMX) Theory</a:t>
            </a:r>
            <a:endParaRPr lang="en-US" sz="2000" dirty="0"/>
          </a:p>
        </p:txBody>
      </p:sp>
      <p:sp>
        <p:nvSpPr>
          <p:cNvPr id="3" name="Content Placeholder 2"/>
          <p:cNvSpPr>
            <a:spLocks noGrp="1"/>
          </p:cNvSpPr>
          <p:nvPr>
            <p:ph idx="1"/>
          </p:nvPr>
        </p:nvSpPr>
        <p:spPr/>
        <p:txBody>
          <a:bodyPr/>
          <a:lstStyle/>
          <a:p>
            <a:pPr marL="0" indent="0">
              <a:buNone/>
            </a:pPr>
            <a:r>
              <a:rPr lang="en-US" dirty="0"/>
              <a:t>Based on the assumption that leaders develop unique one-to-one relationships with each of the people reporting to them</a:t>
            </a:r>
          </a:p>
          <a:p>
            <a:pPr marL="0" indent="0">
              <a:buNone/>
            </a:pPr>
            <a:r>
              <a:rPr lang="en-US" dirty="0"/>
              <a:t>Focus on the quality of the relationship rather than behaviors or traits</a:t>
            </a:r>
          </a:p>
          <a:p>
            <a:pPr marL="635000" indent="-395288"/>
            <a:r>
              <a:rPr lang="en-US" sz="2400" dirty="0"/>
              <a:t>Leaders with positive in-group exchanges  (high LMX) get along better, have higher trust, respect, and liking</a:t>
            </a:r>
          </a:p>
          <a:p>
            <a:pPr marL="635000" indent="-395288"/>
            <a:r>
              <a:rPr lang="en-US" sz="2400" dirty="0"/>
              <a:t>Leaders with out-group exchanges (low LMX) tend to have more formal relationships—such as pay for performance—lower levels of trust and respect</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3820920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Implications of LMX Theory</a:t>
            </a:r>
            <a:endParaRPr lang="en-US" sz="2000" dirty="0"/>
          </a:p>
        </p:txBody>
      </p:sp>
      <p:sp>
        <p:nvSpPr>
          <p:cNvPr id="3" name="Content Placeholder 2"/>
          <p:cNvSpPr>
            <a:spLocks noGrp="1"/>
          </p:cNvSpPr>
          <p:nvPr>
            <p:ph idx="1"/>
          </p:nvPr>
        </p:nvSpPr>
        <p:spPr/>
        <p:txBody>
          <a:bodyPr/>
          <a:lstStyle/>
          <a:p>
            <a:pPr marL="0" indent="0">
              <a:buNone/>
            </a:pPr>
            <a:r>
              <a:rPr lang="en-US" dirty="0"/>
              <a:t>Managerial and personal implications</a:t>
            </a:r>
          </a:p>
          <a:p>
            <a:pPr marL="0" indent="0">
              <a:buClr>
                <a:schemeClr val="tx1"/>
              </a:buClr>
              <a:buNone/>
            </a:pPr>
            <a:r>
              <a:rPr lang="en-US" sz="2400" b="1" dirty="0"/>
              <a:t>Expectations</a:t>
            </a:r>
            <a:endParaRPr lang="en-US" sz="2400" dirty="0"/>
          </a:p>
          <a:p>
            <a:pPr lvl="1"/>
            <a:r>
              <a:rPr lang="en-US" sz="2000" dirty="0"/>
              <a:t>Leaders are expected to establish high performance expectations.</a:t>
            </a:r>
          </a:p>
          <a:p>
            <a:pPr marL="0" indent="0">
              <a:buClr>
                <a:schemeClr val="tx1"/>
              </a:buClr>
              <a:buNone/>
            </a:pPr>
            <a:r>
              <a:rPr lang="en-US" sz="2400" b="1" dirty="0"/>
              <a:t>Diversity</a:t>
            </a:r>
            <a:endParaRPr lang="en-US" sz="2000" dirty="0"/>
          </a:p>
          <a:p>
            <a:pPr lvl="1"/>
            <a:r>
              <a:rPr lang="en-US" sz="2000" dirty="0"/>
              <a:t>Managers need to be careful that they don’t create a homogenous work environment.</a:t>
            </a:r>
          </a:p>
          <a:p>
            <a:pPr marL="0" indent="0">
              <a:buClr>
                <a:schemeClr val="tx1"/>
              </a:buClr>
              <a:buNone/>
            </a:pPr>
            <a:r>
              <a:rPr lang="en-US" sz="2400" b="1" dirty="0"/>
              <a:t>Initiative</a:t>
            </a:r>
            <a:endParaRPr lang="en-US" sz="2000" dirty="0"/>
          </a:p>
          <a:p>
            <a:pPr lvl="1"/>
            <a:r>
              <a:rPr lang="en-US" sz="2000" dirty="0"/>
              <a:t>It is important to take positive actions to improve a poor LMX.</a:t>
            </a:r>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31257058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Leaders and Followers</a:t>
            </a:r>
            <a:endParaRPr lang="en-US" sz="2000" dirty="0"/>
          </a:p>
        </p:txBody>
      </p:sp>
      <p:sp>
        <p:nvSpPr>
          <p:cNvPr id="4" name="Text Placeholder 3"/>
          <p:cNvSpPr>
            <a:spLocks noGrp="1"/>
          </p:cNvSpPr>
          <p:nvPr>
            <p:ph type="body" idx="1"/>
          </p:nvPr>
        </p:nvSpPr>
        <p:spPr>
          <a:xfrm>
            <a:off x="457201" y="1541646"/>
            <a:ext cx="4040188" cy="479116"/>
          </a:xfrm>
        </p:spPr>
        <p:txBody>
          <a:bodyPr/>
          <a:lstStyle/>
          <a:p>
            <a:r>
              <a:rPr lang="en-US" sz="2800" dirty="0"/>
              <a:t>Leaders want followers who are</a:t>
            </a:r>
          </a:p>
        </p:txBody>
      </p:sp>
      <p:sp>
        <p:nvSpPr>
          <p:cNvPr id="3" name="Content Placeholder 2"/>
          <p:cNvSpPr>
            <a:spLocks noGrp="1"/>
          </p:cNvSpPr>
          <p:nvPr>
            <p:ph sz="half" idx="2"/>
          </p:nvPr>
        </p:nvSpPr>
        <p:spPr>
          <a:xfrm>
            <a:off x="531812" y="2274393"/>
            <a:ext cx="4040188" cy="3678732"/>
          </a:xfrm>
        </p:spPr>
        <p:txBody>
          <a:bodyPr/>
          <a:lstStyle/>
          <a:p>
            <a:pPr marL="457200" indent="-457200">
              <a:buFont typeface="+mj-lt"/>
              <a:buAutoNum type="arabicPeriod"/>
            </a:pPr>
            <a:r>
              <a:rPr lang="en-US" dirty="0"/>
              <a:t>Productive</a:t>
            </a:r>
          </a:p>
          <a:p>
            <a:pPr marL="457200" indent="-457200">
              <a:buFont typeface="+mj-lt"/>
              <a:buAutoNum type="arabicPeriod"/>
            </a:pPr>
            <a:r>
              <a:rPr lang="en-US" dirty="0"/>
              <a:t>Reliable</a:t>
            </a:r>
          </a:p>
          <a:p>
            <a:pPr marL="457200" indent="-457200">
              <a:buFont typeface="+mj-lt"/>
              <a:buAutoNum type="arabicPeriod"/>
            </a:pPr>
            <a:r>
              <a:rPr lang="en-US" dirty="0"/>
              <a:t>Honest</a:t>
            </a:r>
          </a:p>
          <a:p>
            <a:pPr marL="457200" indent="-457200">
              <a:buFont typeface="+mj-lt"/>
              <a:buAutoNum type="arabicPeriod"/>
            </a:pPr>
            <a:r>
              <a:rPr lang="en-US" dirty="0"/>
              <a:t>Cooperative</a:t>
            </a:r>
          </a:p>
          <a:p>
            <a:pPr marL="457200" indent="-457200">
              <a:buFont typeface="+mj-lt"/>
              <a:buAutoNum type="arabicPeriod"/>
            </a:pPr>
            <a:r>
              <a:rPr lang="en-US" dirty="0"/>
              <a:t>Proactive</a:t>
            </a:r>
          </a:p>
          <a:p>
            <a:pPr marL="457200" indent="-457200">
              <a:buFont typeface="+mj-lt"/>
              <a:buAutoNum type="arabicPeriod"/>
            </a:pPr>
            <a:r>
              <a:rPr lang="en-US" dirty="0"/>
              <a:t>Flexible</a:t>
            </a:r>
            <a:endParaRPr lang="en-US" sz="2800" dirty="0"/>
          </a:p>
          <a:p>
            <a:pPr marL="457200" indent="-457200">
              <a:buFont typeface="+mj-lt"/>
              <a:buAutoNum type="arabicPeriod"/>
            </a:pPr>
            <a:endParaRPr lang="en-US" dirty="0"/>
          </a:p>
        </p:txBody>
      </p:sp>
      <p:sp>
        <p:nvSpPr>
          <p:cNvPr id="6" name="Text Placeholder 5"/>
          <p:cNvSpPr>
            <a:spLocks noGrp="1"/>
          </p:cNvSpPr>
          <p:nvPr>
            <p:ph type="body" sz="quarter" idx="3"/>
          </p:nvPr>
        </p:nvSpPr>
        <p:spPr>
          <a:xfrm>
            <a:off x="4645026" y="1563706"/>
            <a:ext cx="4041775" cy="479116"/>
          </a:xfrm>
        </p:spPr>
        <p:txBody>
          <a:bodyPr/>
          <a:lstStyle/>
          <a:p>
            <a:r>
              <a:rPr lang="en-US" sz="2800" dirty="0"/>
              <a:t>Followers want leaders who will</a:t>
            </a:r>
          </a:p>
        </p:txBody>
      </p:sp>
      <p:sp>
        <p:nvSpPr>
          <p:cNvPr id="10" name="Content Placeholder 9"/>
          <p:cNvSpPr>
            <a:spLocks noGrp="1"/>
          </p:cNvSpPr>
          <p:nvPr>
            <p:ph sz="quarter" idx="4"/>
          </p:nvPr>
        </p:nvSpPr>
        <p:spPr>
          <a:xfrm>
            <a:off x="4645026" y="2274393"/>
            <a:ext cx="4041775" cy="3678732"/>
          </a:xfrm>
        </p:spPr>
        <p:txBody>
          <a:bodyPr/>
          <a:lstStyle/>
          <a:p>
            <a:pPr marL="457200" indent="-457200">
              <a:buFont typeface="+mj-lt"/>
              <a:buAutoNum type="arabicPeriod"/>
            </a:pPr>
            <a:r>
              <a:rPr lang="en-US" dirty="0"/>
              <a:t>Foster significance and meaning in their work</a:t>
            </a:r>
          </a:p>
          <a:p>
            <a:pPr marL="457200" indent="-457200">
              <a:buFont typeface="+mj-lt"/>
              <a:buAutoNum type="arabicPeriod"/>
            </a:pPr>
            <a:r>
              <a:rPr lang="en-US" dirty="0"/>
              <a:t>Foster sense of community and respect </a:t>
            </a:r>
          </a:p>
          <a:p>
            <a:pPr marL="457200" indent="-457200">
              <a:buFont typeface="+mj-lt"/>
              <a:buAutoNum type="arabicPeriod"/>
            </a:pPr>
            <a:r>
              <a:rPr lang="en-US" dirty="0"/>
              <a:t>Make them feel engaged and energized at work</a:t>
            </a:r>
          </a:p>
        </p:txBody>
      </p:sp>
    </p:spTree>
    <p:extLst>
      <p:ext uri="{BB962C8B-B14F-4D97-AF65-F5344CB8AC3E}">
        <p14:creationId xmlns:p14="http://schemas.microsoft.com/office/powerpoint/2010/main" val="12371497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Be a Better Follower</a:t>
            </a:r>
            <a:endParaRPr lang="en-US" sz="2000" dirty="0"/>
          </a:p>
        </p:txBody>
      </p:sp>
      <p:sp>
        <p:nvSpPr>
          <p:cNvPr id="3" name="Content Placeholder 2"/>
          <p:cNvSpPr>
            <a:spLocks noGrp="1"/>
          </p:cNvSpPr>
          <p:nvPr>
            <p:ph idx="1"/>
          </p:nvPr>
        </p:nvSpPr>
        <p:spPr>
          <a:xfrm>
            <a:off x="457200" y="1123894"/>
            <a:ext cx="8229600" cy="5226106"/>
          </a:xfrm>
        </p:spPr>
        <p:txBody>
          <a:bodyPr>
            <a:normAutofit/>
          </a:bodyPr>
          <a:lstStyle/>
          <a:p>
            <a:r>
              <a:rPr lang="en-US" dirty="0"/>
              <a:t>Understand your boss.</a:t>
            </a:r>
          </a:p>
          <a:p>
            <a:pPr marL="457200" lvl="1" indent="0">
              <a:buNone/>
            </a:pPr>
            <a:r>
              <a:rPr lang="en-US" dirty="0"/>
              <a:t>Preferred leadership style, ways of communication, etc.</a:t>
            </a:r>
          </a:p>
          <a:p>
            <a:r>
              <a:rPr lang="en-US" dirty="0"/>
              <a:t>Understand your own style, needs, goals, expectations, and strengths and weaknesses.</a:t>
            </a:r>
          </a:p>
          <a:p>
            <a:r>
              <a:rPr lang="en-US" dirty="0"/>
              <a:t>Conduct a gap analysis between the understanding you have about your boss and the understanding you have about yourself.</a:t>
            </a:r>
          </a:p>
          <a:p>
            <a:r>
              <a:rPr lang="en-US" dirty="0"/>
              <a:t>Build on mutual strengths and adjust or accommodate the leader’s divergent style, goals, expectations, and weaknesses.</a:t>
            </a:r>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11747874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(5 of 5)</a:t>
            </a:r>
          </a:p>
        </p:txBody>
      </p:sp>
      <p:sp>
        <p:nvSpPr>
          <p:cNvPr id="3" name="Content Placeholder 2"/>
          <p:cNvSpPr>
            <a:spLocks noGrp="1"/>
          </p:cNvSpPr>
          <p:nvPr>
            <p:ph idx="1"/>
          </p:nvPr>
        </p:nvSpPr>
        <p:spPr/>
        <p:txBody>
          <a:bodyPr/>
          <a:lstStyle/>
          <a:p>
            <a:pPr marL="0" indent="0">
              <a:buFont typeface="Arial" panose="020B0604020202020204" pitchFamily="34" charset="0"/>
              <a:buNone/>
            </a:pPr>
            <a:r>
              <a:rPr lang="en-US" dirty="0"/>
              <a:t>All of the following are transformational leader behaviors EXCEPT</a:t>
            </a:r>
          </a:p>
          <a:p>
            <a:pPr marL="457200" indent="-457200">
              <a:buFont typeface="+mj-lt"/>
              <a:buAutoNum type="alphaUcPeriod"/>
            </a:pPr>
            <a:r>
              <a:rPr lang="en-US" dirty="0"/>
              <a:t>leader-member exchange (LMX).</a:t>
            </a:r>
          </a:p>
          <a:p>
            <a:pPr marL="457200" indent="-457200">
              <a:buFont typeface="+mj-lt"/>
              <a:buAutoNum type="alphaUcPeriod"/>
            </a:pPr>
            <a:r>
              <a:rPr lang="en-US" dirty="0"/>
              <a:t>intellectual stimulation.</a:t>
            </a:r>
          </a:p>
          <a:p>
            <a:pPr marL="457200" indent="-457200">
              <a:buFont typeface="+mj-lt"/>
              <a:buAutoNum type="alphaUcPeriod"/>
            </a:pPr>
            <a:r>
              <a:rPr lang="en-US" dirty="0"/>
              <a:t>inspirational motivation.</a:t>
            </a:r>
          </a:p>
          <a:p>
            <a:pPr marL="457200" indent="-457200">
              <a:buFont typeface="+mj-lt"/>
              <a:buAutoNum type="alphaUcPeriod"/>
            </a:pPr>
            <a:r>
              <a:rPr lang="en-US" dirty="0"/>
              <a:t>individualized consideration.</a:t>
            </a:r>
          </a:p>
          <a:p>
            <a:pPr marL="457200" indent="-457200">
              <a:buFont typeface="+mj-lt"/>
              <a:buAutoNum type="alphaUcPeriod"/>
            </a:pPr>
            <a:r>
              <a:rPr lang="en-US" dirty="0"/>
              <a:t>idealized influence.</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2118551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Leadership Effectiveness: </a:t>
            </a:r>
            <a:br>
              <a:rPr lang="en-US" dirty="0"/>
            </a:br>
            <a:r>
              <a:rPr lang="en-US" dirty="0"/>
              <a:t>Putting It All in Context</a:t>
            </a:r>
          </a:p>
        </p:txBody>
      </p:sp>
      <p:sp>
        <p:nvSpPr>
          <p:cNvPr id="3" name="Content Placeholder 2"/>
          <p:cNvSpPr>
            <a:spLocks noGrp="1"/>
          </p:cNvSpPr>
          <p:nvPr>
            <p:ph idx="1"/>
          </p:nvPr>
        </p:nvSpPr>
        <p:spPr>
          <a:xfrm>
            <a:off x="549619" y="1356390"/>
            <a:ext cx="8229600" cy="5002696"/>
          </a:xfrm>
        </p:spPr>
        <p:txBody>
          <a:bodyPr/>
          <a:lstStyle/>
          <a:p>
            <a:pPr marL="0" indent="0">
              <a:buNone/>
            </a:pPr>
            <a:r>
              <a:rPr lang="en-US" sz="1600" dirty="0"/>
              <a:t>Figure 13.6 The Organizing Framework for Understanding and Applying Organizational Behavior</a:t>
            </a:r>
          </a:p>
        </p:txBody>
      </p:sp>
      <p:sp>
        <p:nvSpPr>
          <p:cNvPr id="9" name="Text Placeholder 8"/>
          <p:cNvSpPr>
            <a:spLocks noGrp="1"/>
          </p:cNvSpPr>
          <p:nvPr>
            <p:ph type="body" sz="quarter" idx="16"/>
          </p:nvPr>
        </p:nvSpPr>
        <p:spPr>
          <a:xfrm>
            <a:off x="3622877" y="6511123"/>
            <a:ext cx="2118166" cy="194477"/>
          </a:xfrm>
        </p:spPr>
        <p:txBody>
          <a:bodyPr/>
          <a:lstStyle/>
          <a:p>
            <a:r>
              <a:rPr lang="en-US" dirty="0">
                <a:hlinkClick r:id="rId3" action="ppaction://hlinksldjump"/>
              </a:rPr>
              <a:t>Jump to Appendix 5 for description</a:t>
            </a:r>
            <a:endParaRPr lang="en-US" dirty="0"/>
          </a:p>
        </p:txBody>
      </p:sp>
      <p:sp>
        <p:nvSpPr>
          <p:cNvPr id="4" name="Text Placeholder 3"/>
          <p:cNvSpPr>
            <a:spLocks noGrp="1"/>
          </p:cNvSpPr>
          <p:nvPr>
            <p:ph type="body" sz="quarter" idx="11"/>
          </p:nvPr>
        </p:nvSpPr>
        <p:spPr/>
        <p:txBody>
          <a:bodyPr/>
          <a:lstStyle/>
          <a:p>
            <a:r>
              <a:rPr lang="en-US" dirty="0"/>
              <a:t>Copyright 2014 Angelo </a:t>
            </a:r>
            <a:r>
              <a:rPr lang="en-US" dirty="0" err="1"/>
              <a:t>Kinicki</a:t>
            </a:r>
            <a:r>
              <a:rPr lang="en-US" dirty="0"/>
              <a:t> and Mel Fugate. All rights reserved. Reproduction prohibited without permission of the authors.</a:t>
            </a:r>
          </a:p>
          <a:p>
            <a:endParaRPr lang="en-US" dirty="0"/>
          </a:p>
          <a:p>
            <a:endParaRPr lang="en-US" dirty="0"/>
          </a:p>
        </p:txBody>
      </p:sp>
      <p:pic>
        <p:nvPicPr>
          <p:cNvPr id="7" name="Content Placeholder 4" descr="The inputs, processes, and outcomes of the organizing framework for leadership effectiveness is depicted in this graphic."/>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9619" y="1749679"/>
            <a:ext cx="8229600" cy="4509820"/>
          </a:xfrm>
          <a:prstGeom prst="rect">
            <a:avLst/>
          </a:prstGeom>
        </p:spPr>
      </p:pic>
    </p:spTree>
    <p:extLst>
      <p:ext uri="{BB962C8B-B14F-4D97-AF65-F5344CB8AC3E}">
        <p14:creationId xmlns:p14="http://schemas.microsoft.com/office/powerpoint/2010/main" val="25593296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1  An Integrated Model of Leadership</a:t>
            </a:r>
          </a:p>
        </p:txBody>
      </p:sp>
      <p:sp>
        <p:nvSpPr>
          <p:cNvPr id="11" name="Text Placeholder 10"/>
          <p:cNvSpPr>
            <a:spLocks noGrp="1"/>
          </p:cNvSpPr>
          <p:nvPr>
            <p:ph type="body" sz="quarter" idx="11"/>
          </p:nvPr>
        </p:nvSpPr>
        <p:spPr/>
        <p:txBody>
          <a:bodyPr/>
          <a:lstStyle/>
          <a:p>
            <a:r>
              <a:rPr lang="en-US" dirty="0">
                <a:hlinkClick r:id="rId3" action="ppaction://hlinksldjump"/>
              </a:rPr>
              <a:t>Return to slide.</a:t>
            </a:r>
            <a:endParaRPr lang="en-US" dirty="0"/>
          </a:p>
        </p:txBody>
      </p:sp>
      <p:sp>
        <p:nvSpPr>
          <p:cNvPr id="12" name="Text Placeholder 11"/>
          <p:cNvSpPr>
            <a:spLocks noGrp="1"/>
          </p:cNvSpPr>
          <p:nvPr>
            <p:ph type="body" sz="quarter" idx="12"/>
          </p:nvPr>
        </p:nvSpPr>
        <p:spPr/>
        <p:txBody>
          <a:bodyPr/>
          <a:lstStyle/>
          <a:p>
            <a:r>
              <a:rPr lang="en-US" dirty="0"/>
              <a:t>Leadership effectiveness is influenced by four types of leadership behavior: task-oriented, relationship-oriented, passive, and transformational. It is also affected by a combination of task-oriented traits and interpersonal attributes. </a:t>
            </a:r>
          </a:p>
          <a:p>
            <a:r>
              <a:rPr lang="en-US" dirty="0"/>
              <a:t>The leadership behaviors are also influenced by demographics, intelligence and skills, task-oriented traits, and interpersonal attributes. </a:t>
            </a:r>
          </a:p>
          <a:p>
            <a:r>
              <a:rPr lang="en-US" dirty="0"/>
              <a:t>Situation factors can also influence effectiveness, suggesting that different situations call for different leader behaviors.</a:t>
            </a:r>
          </a:p>
        </p:txBody>
      </p:sp>
    </p:spTree>
    <p:extLst>
      <p:ext uri="{BB962C8B-B14F-4D97-AF65-F5344CB8AC3E}">
        <p14:creationId xmlns:p14="http://schemas.microsoft.com/office/powerpoint/2010/main" val="27717457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2 Fiedler’s Contingency Model</a:t>
            </a:r>
          </a:p>
        </p:txBody>
      </p:sp>
      <p:sp>
        <p:nvSpPr>
          <p:cNvPr id="11" name="Text Placeholder 10"/>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12" name="Text Placeholder 11"/>
          <p:cNvSpPr>
            <a:spLocks noGrp="1"/>
          </p:cNvSpPr>
          <p:nvPr>
            <p:ph type="body" sz="quarter" idx="12"/>
          </p:nvPr>
        </p:nvSpPr>
        <p:spPr/>
        <p:txBody>
          <a:bodyPr/>
          <a:lstStyle/>
          <a:p>
            <a:r>
              <a:rPr lang="en-US" dirty="0"/>
              <a:t>The dimensions of situational control vary independently, forming eight combinations in which control varies from high to low. High control implies that the leader’s decisions will produce predictable results because the leader has the ability to influence work outcomes. Low control implies that the leader’s decisions may not influence work outcomes because the leader has very little influence.</a:t>
            </a:r>
          </a:p>
        </p:txBody>
      </p:sp>
    </p:spTree>
    <p:extLst>
      <p:ext uri="{BB962C8B-B14F-4D97-AF65-F5344CB8AC3E}">
        <p14:creationId xmlns:p14="http://schemas.microsoft.com/office/powerpoint/2010/main" val="32751130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 Integrated Model of Leadership</a:t>
            </a:r>
            <a:endParaRPr lang="en-US" sz="2000" dirty="0"/>
          </a:p>
        </p:txBody>
      </p:sp>
      <p:pic>
        <p:nvPicPr>
          <p:cNvPr id="6" name="Picture 5"/>
          <p:cNvPicPr>
            <a:picLocks noChangeAspect="1"/>
          </p:cNvPicPr>
          <p:nvPr/>
        </p:nvPicPr>
        <p:blipFill>
          <a:blip r:embed="rId3"/>
          <a:stretch>
            <a:fillRect/>
          </a:stretch>
        </p:blipFill>
        <p:spPr>
          <a:xfrm>
            <a:off x="467068" y="1685924"/>
            <a:ext cx="8308557" cy="3448051"/>
          </a:xfrm>
          <a:prstGeom prst="rect">
            <a:avLst/>
          </a:prstGeom>
        </p:spPr>
      </p:pic>
      <p:sp>
        <p:nvSpPr>
          <p:cNvPr id="7" name="Text Placeholder 6"/>
          <p:cNvSpPr>
            <a:spLocks noGrp="1"/>
          </p:cNvSpPr>
          <p:nvPr>
            <p:ph type="body" sz="quarter" idx="16"/>
          </p:nvPr>
        </p:nvSpPr>
        <p:spPr>
          <a:xfrm>
            <a:off x="3886200" y="6361043"/>
            <a:ext cx="1371600" cy="292107"/>
          </a:xfrm>
        </p:spPr>
        <p:txBody>
          <a:bodyPr/>
          <a:lstStyle/>
          <a:p>
            <a:r>
              <a:rPr lang="en-US" dirty="0">
                <a:hlinkClick r:id="rId4" action="ppaction://hlinksldjump"/>
              </a:rPr>
              <a:t>Jump to Appendix 1 for description</a:t>
            </a:r>
            <a:endParaRPr lang="en-US" dirty="0"/>
          </a:p>
        </p:txBody>
      </p:sp>
    </p:spTree>
    <p:extLst>
      <p:ext uri="{BB962C8B-B14F-4D97-AF65-F5344CB8AC3E}">
        <p14:creationId xmlns:p14="http://schemas.microsoft.com/office/powerpoint/2010/main" val="26607378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3 Path-Goal Theory</a:t>
            </a:r>
          </a:p>
        </p:txBody>
      </p:sp>
      <p:graphicFrame>
        <p:nvGraphicFramePr>
          <p:cNvPr id="2" name="Table 1"/>
          <p:cNvGraphicFramePr>
            <a:graphicFrameLocks noGrp="1"/>
          </p:cNvGraphicFramePr>
          <p:nvPr>
            <p:extLst>
              <p:ext uri="{D42A27DB-BD31-4B8C-83A1-F6EECF244321}">
                <p14:modId xmlns:p14="http://schemas.microsoft.com/office/powerpoint/2010/main" val="1146089013"/>
              </p:ext>
            </p:extLst>
          </p:nvPr>
        </p:nvGraphicFramePr>
        <p:xfrm>
          <a:off x="544010" y="932727"/>
          <a:ext cx="8397435" cy="5279615"/>
        </p:xfrm>
        <a:graphic>
          <a:graphicData uri="http://schemas.openxmlformats.org/drawingml/2006/table">
            <a:tbl>
              <a:tblPr firstRow="1" bandRow="1">
                <a:tableStyleId>{5C22544A-7EE6-4342-B048-85BDC9FD1C3A}</a:tableStyleId>
              </a:tblPr>
              <a:tblGrid>
                <a:gridCol w="2799145">
                  <a:extLst>
                    <a:ext uri="{9D8B030D-6E8A-4147-A177-3AD203B41FA5}">
                      <a16:colId xmlns:a16="http://schemas.microsoft.com/office/drawing/2014/main" xmlns="" val="2037999776"/>
                    </a:ext>
                  </a:extLst>
                </a:gridCol>
                <a:gridCol w="2907174">
                  <a:extLst>
                    <a:ext uri="{9D8B030D-6E8A-4147-A177-3AD203B41FA5}">
                      <a16:colId xmlns:a16="http://schemas.microsoft.com/office/drawing/2014/main" xmlns="" val="2594252997"/>
                    </a:ext>
                  </a:extLst>
                </a:gridCol>
                <a:gridCol w="2691116">
                  <a:extLst>
                    <a:ext uri="{9D8B030D-6E8A-4147-A177-3AD203B41FA5}">
                      <a16:colId xmlns:a16="http://schemas.microsoft.com/office/drawing/2014/main" xmlns="" val="2893603202"/>
                    </a:ext>
                  </a:extLst>
                </a:gridCol>
              </a:tblGrid>
              <a:tr h="1188720">
                <a:tc>
                  <a:txBody>
                    <a:bodyPr/>
                    <a:lstStyle/>
                    <a:p>
                      <a:r>
                        <a:rPr lang="en-US" dirty="0"/>
                        <a:t>GENERAL LEADER BEHAVIORS</a:t>
                      </a:r>
                    </a:p>
                  </a:txBody>
                  <a:tcPr/>
                </a:tc>
                <a:tc>
                  <a:txBody>
                    <a:bodyPr/>
                    <a:lstStyle/>
                    <a:p>
                      <a:r>
                        <a:rPr lang="en-US" dirty="0"/>
                        <a:t>SPECIFICS OF SITUATION can cause some leadership behaviors</a:t>
                      </a:r>
                      <a:r>
                        <a:rPr lang="en-US" baseline="0" dirty="0"/>
                        <a:t> to be more effective than others</a:t>
                      </a:r>
                      <a:endParaRPr lang="en-US" dirty="0"/>
                    </a:p>
                  </a:txBody>
                  <a:tcPr/>
                </a:tc>
                <a:tc>
                  <a:txBody>
                    <a:bodyPr/>
                    <a:lstStyle/>
                    <a:p>
                      <a:r>
                        <a:rPr lang="en-US" dirty="0"/>
                        <a:t>RESULTING</a:t>
                      </a:r>
                      <a:r>
                        <a:rPr lang="en-US" baseline="0" dirty="0"/>
                        <a:t> LEADERSHIP EFFECTIVENESS</a:t>
                      </a:r>
                      <a:endParaRPr lang="en-US" dirty="0"/>
                    </a:p>
                  </a:txBody>
                  <a:tcPr/>
                </a:tc>
                <a:extLst>
                  <a:ext uri="{0D108BD9-81ED-4DB2-BD59-A6C34878D82A}">
                    <a16:rowId xmlns:a16="http://schemas.microsoft.com/office/drawing/2014/main" xmlns="" val="2486160615"/>
                  </a:ext>
                </a:extLst>
              </a:tr>
              <a:tr h="2286000">
                <a:tc>
                  <a:txBody>
                    <a:bodyPr/>
                    <a:lstStyle/>
                    <a:p>
                      <a:r>
                        <a:rPr lang="en-US" dirty="0"/>
                        <a:t>Path-goal clarifying,</a:t>
                      </a:r>
                      <a:r>
                        <a:rPr lang="en-US" baseline="0" dirty="0"/>
                        <a:t> achievement oriented, work facilitation, supportive, interaction facilitation, group-oriented decision making, representation and networking, value based</a:t>
                      </a:r>
                      <a:endParaRPr lang="en-US" dirty="0"/>
                    </a:p>
                  </a:txBody>
                  <a:tcPr/>
                </a:tc>
                <a:tc>
                  <a:txBody>
                    <a:bodyPr/>
                    <a:lstStyle/>
                    <a:p>
                      <a:r>
                        <a:rPr lang="en-US" dirty="0"/>
                        <a:t>Employee characteristics: locus of control, task ability, need for achievement, experience, and need for clarity</a:t>
                      </a:r>
                    </a:p>
                  </a:txBody>
                  <a:tcPr/>
                </a:tc>
                <a:tc>
                  <a:txBody>
                    <a:bodyPr/>
                    <a:lstStyle/>
                    <a:p>
                      <a:r>
                        <a:rPr lang="en-US" dirty="0"/>
                        <a:t>Employee</a:t>
                      </a:r>
                      <a:r>
                        <a:rPr lang="en-US" baseline="0" dirty="0"/>
                        <a:t> motivation, satisfaction, and performance; leader acceptance; work-unit performance</a:t>
                      </a:r>
                      <a:endParaRPr lang="en-US" dirty="0"/>
                    </a:p>
                  </a:txBody>
                  <a:tcPr/>
                </a:tc>
                <a:extLst>
                  <a:ext uri="{0D108BD9-81ED-4DB2-BD59-A6C34878D82A}">
                    <a16:rowId xmlns:a16="http://schemas.microsoft.com/office/drawing/2014/main" xmlns="" val="143993698"/>
                  </a:ext>
                </a:extLst>
              </a:tr>
              <a:tr h="1804895">
                <a:tc>
                  <a:txBody>
                    <a:bodyPr/>
                    <a:lstStyle/>
                    <a:p>
                      <a:endParaRPr lang="en-US" dirty="0"/>
                    </a:p>
                  </a:txBody>
                  <a:tcPr/>
                </a:tc>
                <a:tc>
                  <a:txBody>
                    <a:bodyPr/>
                    <a:lstStyle/>
                    <a:p>
                      <a:r>
                        <a:rPr lang="en-US" dirty="0"/>
                        <a:t>Environmental factors: task structure and work</a:t>
                      </a:r>
                      <a:r>
                        <a:rPr lang="en-US" baseline="0" dirty="0"/>
                        <a:t> group dynamics</a:t>
                      </a:r>
                      <a:endParaRPr lang="en-US" dirty="0"/>
                    </a:p>
                  </a:txBody>
                  <a:tcPr/>
                </a:tc>
                <a:tc>
                  <a:txBody>
                    <a:bodyPr/>
                    <a:lstStyle/>
                    <a:p>
                      <a:endParaRPr lang="en-US" dirty="0"/>
                    </a:p>
                  </a:txBody>
                  <a:tcPr/>
                </a:tc>
                <a:extLst>
                  <a:ext uri="{0D108BD9-81ED-4DB2-BD59-A6C34878D82A}">
                    <a16:rowId xmlns:a16="http://schemas.microsoft.com/office/drawing/2014/main" xmlns="" val="2898135886"/>
                  </a:ext>
                </a:extLst>
              </a:tr>
            </a:tbl>
          </a:graphicData>
        </a:graphic>
      </p:graphicFrame>
      <p:sp>
        <p:nvSpPr>
          <p:cNvPr id="11" name="Text Placeholder 10"/>
          <p:cNvSpPr>
            <a:spLocks noGrp="1"/>
          </p:cNvSpPr>
          <p:nvPr>
            <p:ph type="body" sz="quarter" idx="11"/>
          </p:nvPr>
        </p:nvSpPr>
        <p:spPr/>
        <p:txBody>
          <a:bodyPr/>
          <a:lstStyle/>
          <a:p>
            <a:r>
              <a:rPr lang="en-US" dirty="0">
                <a:hlinkClick r:id="rId2" action="ppaction://hlinksldjump"/>
              </a:rPr>
              <a:t>Return to slide.</a:t>
            </a:r>
            <a:endParaRPr lang="en-US" dirty="0"/>
          </a:p>
        </p:txBody>
      </p:sp>
    </p:spTree>
    <p:extLst>
      <p:ext uri="{BB962C8B-B14F-4D97-AF65-F5344CB8AC3E}">
        <p14:creationId xmlns:p14="http://schemas.microsoft.com/office/powerpoint/2010/main" val="15174475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4 Transformational Leadership</a:t>
            </a:r>
          </a:p>
        </p:txBody>
      </p:sp>
      <p:graphicFrame>
        <p:nvGraphicFramePr>
          <p:cNvPr id="2" name="Table 1"/>
          <p:cNvGraphicFramePr>
            <a:graphicFrameLocks noGrp="1"/>
          </p:cNvGraphicFramePr>
          <p:nvPr>
            <p:extLst>
              <p:ext uri="{D42A27DB-BD31-4B8C-83A1-F6EECF244321}">
                <p14:modId xmlns:p14="http://schemas.microsoft.com/office/powerpoint/2010/main" val="3909106604"/>
              </p:ext>
            </p:extLst>
          </p:nvPr>
        </p:nvGraphicFramePr>
        <p:xfrm>
          <a:off x="457200" y="1512747"/>
          <a:ext cx="8385858" cy="4660032"/>
        </p:xfrm>
        <a:graphic>
          <a:graphicData uri="http://schemas.openxmlformats.org/drawingml/2006/table">
            <a:tbl>
              <a:tblPr firstRow="1" bandRow="1">
                <a:tableStyleId>{5C22544A-7EE6-4342-B048-85BDC9FD1C3A}</a:tableStyleId>
              </a:tblPr>
              <a:tblGrid>
                <a:gridCol w="1620257">
                  <a:extLst>
                    <a:ext uri="{9D8B030D-6E8A-4147-A177-3AD203B41FA5}">
                      <a16:colId xmlns:a16="http://schemas.microsoft.com/office/drawing/2014/main" xmlns="" val="2204857979"/>
                    </a:ext>
                  </a:extLst>
                </a:gridCol>
                <a:gridCol w="1505507">
                  <a:extLst>
                    <a:ext uri="{9D8B030D-6E8A-4147-A177-3AD203B41FA5}">
                      <a16:colId xmlns:a16="http://schemas.microsoft.com/office/drawing/2014/main" xmlns="" val="3001313126"/>
                    </a:ext>
                  </a:extLst>
                </a:gridCol>
                <a:gridCol w="1973683">
                  <a:extLst>
                    <a:ext uri="{9D8B030D-6E8A-4147-A177-3AD203B41FA5}">
                      <a16:colId xmlns:a16="http://schemas.microsoft.com/office/drawing/2014/main" xmlns="" val="3688979502"/>
                    </a:ext>
                  </a:extLst>
                </a:gridCol>
                <a:gridCol w="3286411">
                  <a:extLst>
                    <a:ext uri="{9D8B030D-6E8A-4147-A177-3AD203B41FA5}">
                      <a16:colId xmlns:a16="http://schemas.microsoft.com/office/drawing/2014/main" xmlns="" val="4231315514"/>
                    </a:ext>
                  </a:extLst>
                </a:gridCol>
              </a:tblGrid>
              <a:tr h="730037">
                <a:tc>
                  <a:txBody>
                    <a:bodyPr/>
                    <a:lstStyle/>
                    <a:p>
                      <a:r>
                        <a:rPr lang="en-US" sz="1200" dirty="0"/>
                        <a:t>Person and situation factors</a:t>
                      </a:r>
                    </a:p>
                  </a:txBody>
                  <a:tcPr/>
                </a:tc>
                <a:tc>
                  <a:txBody>
                    <a:bodyPr/>
                    <a:lstStyle/>
                    <a:p>
                      <a:r>
                        <a:rPr lang="en-US" sz="1200" dirty="0"/>
                        <a:t>Leader behavior</a:t>
                      </a:r>
                    </a:p>
                  </a:txBody>
                  <a:tcPr/>
                </a:tc>
                <a:tc>
                  <a:txBody>
                    <a:bodyPr/>
                    <a:lstStyle/>
                    <a:p>
                      <a:r>
                        <a:rPr lang="en-US" sz="1200" dirty="0"/>
                        <a:t>Effects on followers and work groups</a:t>
                      </a:r>
                    </a:p>
                  </a:txBody>
                  <a:tcPr/>
                </a:tc>
                <a:tc>
                  <a:txBody>
                    <a:bodyPr/>
                    <a:lstStyle/>
                    <a:p>
                      <a:r>
                        <a:rPr lang="en-US" sz="1200" dirty="0"/>
                        <a:t>Outcomes</a:t>
                      </a:r>
                    </a:p>
                  </a:txBody>
                  <a:tcPr/>
                </a:tc>
                <a:extLst>
                  <a:ext uri="{0D108BD9-81ED-4DB2-BD59-A6C34878D82A}">
                    <a16:rowId xmlns:a16="http://schemas.microsoft.com/office/drawing/2014/main" xmlns="" val="3987758713"/>
                  </a:ext>
                </a:extLst>
              </a:tr>
              <a:tr h="546715">
                <a:tc>
                  <a:txBody>
                    <a:bodyPr/>
                    <a:lstStyle/>
                    <a:p>
                      <a:r>
                        <a:rPr lang="en-US" sz="1200" dirty="0"/>
                        <a:t>Traits</a:t>
                      </a:r>
                    </a:p>
                  </a:txBody>
                  <a:tcPr/>
                </a:tc>
                <a:tc>
                  <a:txBody>
                    <a:bodyPr/>
                    <a:lstStyle/>
                    <a:p>
                      <a:r>
                        <a:rPr lang="en-US" sz="1200" dirty="0"/>
                        <a:t>Inspirational</a:t>
                      </a:r>
                      <a:r>
                        <a:rPr lang="en-US" sz="1200" baseline="0" dirty="0"/>
                        <a:t> motivation</a:t>
                      </a:r>
                      <a:endParaRPr lang="en-US" sz="1200" dirty="0"/>
                    </a:p>
                  </a:txBody>
                  <a:tcPr/>
                </a:tc>
                <a:tc>
                  <a:txBody>
                    <a:bodyPr/>
                    <a:lstStyle/>
                    <a:p>
                      <a:r>
                        <a:rPr lang="en-US" sz="1200" dirty="0"/>
                        <a:t>Increased self-efficacy and collective self-efficacy</a:t>
                      </a:r>
                    </a:p>
                  </a:txBody>
                  <a:tcPr/>
                </a:tc>
                <a:tc>
                  <a:txBody>
                    <a:bodyPr/>
                    <a:lstStyle/>
                    <a:p>
                      <a:r>
                        <a:rPr lang="en-US" sz="1200" dirty="0"/>
                        <a:t>Increased individual</a:t>
                      </a:r>
                      <a:r>
                        <a:rPr lang="en-US" sz="1200" baseline="0" dirty="0"/>
                        <a:t>, group, and organizational performance</a:t>
                      </a:r>
                      <a:endParaRPr lang="en-US" sz="1200" dirty="0"/>
                    </a:p>
                  </a:txBody>
                  <a:tcPr/>
                </a:tc>
                <a:extLst>
                  <a:ext uri="{0D108BD9-81ED-4DB2-BD59-A6C34878D82A}">
                    <a16:rowId xmlns:a16="http://schemas.microsoft.com/office/drawing/2014/main" xmlns="" val="1158625405"/>
                  </a:ext>
                </a:extLst>
              </a:tr>
              <a:tr h="640080">
                <a:tc>
                  <a:txBody>
                    <a:bodyPr/>
                    <a:lstStyle/>
                    <a:p>
                      <a:r>
                        <a:rPr lang="en-US" sz="1200" dirty="0"/>
                        <a:t>Life experiences and leader</a:t>
                      </a:r>
                      <a:r>
                        <a:rPr lang="en-US" sz="1200" baseline="0" dirty="0"/>
                        <a:t> trait affect</a:t>
                      </a:r>
                      <a:endParaRPr lang="en-US" sz="1200" dirty="0"/>
                    </a:p>
                  </a:txBody>
                  <a:tcPr/>
                </a:tc>
                <a:tc>
                  <a:txBody>
                    <a:bodyPr/>
                    <a:lstStyle/>
                    <a:p>
                      <a:r>
                        <a:rPr lang="en-US" sz="1200" dirty="0"/>
                        <a:t>Idealized influence</a:t>
                      </a:r>
                    </a:p>
                  </a:txBody>
                  <a:tcPr/>
                </a:tc>
                <a:tc>
                  <a:txBody>
                    <a:bodyPr/>
                    <a:lstStyle/>
                    <a:p>
                      <a:r>
                        <a:rPr lang="en-US" sz="1200" dirty="0"/>
                        <a:t>Increased identification with the leader and work group members</a:t>
                      </a:r>
                    </a:p>
                  </a:txBody>
                  <a:tcPr/>
                </a:tc>
                <a:tc>
                  <a:txBody>
                    <a:bodyPr/>
                    <a:lstStyle/>
                    <a:p>
                      <a:r>
                        <a:rPr lang="en-US" sz="1200" dirty="0"/>
                        <a:t>Positive work attitudes</a:t>
                      </a:r>
                    </a:p>
                  </a:txBody>
                  <a:tcPr/>
                </a:tc>
                <a:extLst>
                  <a:ext uri="{0D108BD9-81ED-4DB2-BD59-A6C34878D82A}">
                    <a16:rowId xmlns:a16="http://schemas.microsoft.com/office/drawing/2014/main" xmlns="" val="1760276154"/>
                  </a:ext>
                </a:extLst>
              </a:tr>
              <a:tr h="822960">
                <a:tc>
                  <a:txBody>
                    <a:bodyPr/>
                    <a:lstStyle/>
                    <a:p>
                      <a:r>
                        <a:rPr lang="en-US" sz="1200" dirty="0"/>
                        <a:t>Organizational culture</a:t>
                      </a:r>
                    </a:p>
                  </a:txBody>
                  <a:tcPr/>
                </a:tc>
                <a:tc>
                  <a:txBody>
                    <a:bodyPr/>
                    <a:lstStyle/>
                    <a:p>
                      <a:r>
                        <a:rPr lang="en-US" sz="1200" dirty="0"/>
                        <a:t>Individualized consideration</a:t>
                      </a:r>
                    </a:p>
                  </a:txBody>
                  <a:tcPr/>
                </a:tc>
                <a:tc>
                  <a:txBody>
                    <a:bodyPr/>
                    <a:lstStyle/>
                    <a:p>
                      <a:r>
                        <a:rPr lang="en-US" sz="1200" dirty="0"/>
                        <a:t>Increased perceptions of psychological empowerment and perceived organizational support</a:t>
                      </a:r>
                    </a:p>
                  </a:txBody>
                  <a:tcPr/>
                </a:tc>
                <a:tc>
                  <a:txBody>
                    <a:bodyPr/>
                    <a:lstStyle/>
                    <a:p>
                      <a:r>
                        <a:rPr lang="en-US" sz="1200" dirty="0"/>
                        <a:t>Increased individual and group creativity and or innovation</a:t>
                      </a:r>
                    </a:p>
                  </a:txBody>
                  <a:tcPr/>
                </a:tc>
                <a:extLst>
                  <a:ext uri="{0D108BD9-81ED-4DB2-BD59-A6C34878D82A}">
                    <a16:rowId xmlns:a16="http://schemas.microsoft.com/office/drawing/2014/main" xmlns="" val="1678173295"/>
                  </a:ext>
                </a:extLst>
              </a:tr>
              <a:tr h="1920240">
                <a:tc>
                  <a:txBody>
                    <a:bodyPr/>
                    <a:lstStyle/>
                    <a:p>
                      <a:endParaRPr lang="en-US" sz="1200" dirty="0"/>
                    </a:p>
                  </a:txBody>
                  <a:tcPr/>
                </a:tc>
                <a:tc>
                  <a:txBody>
                    <a:bodyPr/>
                    <a:lstStyle/>
                    <a:p>
                      <a:r>
                        <a:rPr lang="en-US" sz="1200" dirty="0"/>
                        <a:t>Intellectual</a:t>
                      </a:r>
                      <a:r>
                        <a:rPr lang="en-US" sz="1200" baseline="0" dirty="0"/>
                        <a:t> stimulation</a:t>
                      </a:r>
                      <a:endParaRPr lang="en-US" sz="1200" dirty="0"/>
                    </a:p>
                  </a:txBody>
                  <a:tcPr/>
                </a:tc>
                <a:tc>
                  <a:txBody>
                    <a:bodyPr/>
                    <a:lstStyle/>
                    <a:p>
                      <a:r>
                        <a:rPr lang="en-US" sz="1200" dirty="0"/>
                        <a:t>Increased positive</a:t>
                      </a:r>
                      <a:r>
                        <a:rPr lang="en-US" sz="1200" baseline="0" dirty="0"/>
                        <a:t> affect, increased perceptions of task meaningfulness, increased perceptions of organizational justice, increased trust and liking with the leader, increased perceptions  of positive climates and work group processes</a:t>
                      </a:r>
                      <a:endParaRPr lang="en-US" sz="1200" dirty="0"/>
                    </a:p>
                  </a:txBody>
                  <a:tcPr/>
                </a:tc>
                <a:tc>
                  <a:txBody>
                    <a:bodyPr/>
                    <a:lstStyle/>
                    <a:p>
                      <a:r>
                        <a:rPr lang="en-US" sz="1200" dirty="0"/>
                        <a:t>Reduced stress and turnover,</a:t>
                      </a:r>
                      <a:r>
                        <a:rPr lang="en-US" sz="1200" baseline="0" dirty="0"/>
                        <a:t> increased organizational citizenship behavior, increased customer service, and positive perceptions of leader effectiveness</a:t>
                      </a:r>
                      <a:endParaRPr lang="en-US" sz="1200" dirty="0"/>
                    </a:p>
                  </a:txBody>
                  <a:tcPr/>
                </a:tc>
                <a:extLst>
                  <a:ext uri="{0D108BD9-81ED-4DB2-BD59-A6C34878D82A}">
                    <a16:rowId xmlns:a16="http://schemas.microsoft.com/office/drawing/2014/main" xmlns="" val="2091178945"/>
                  </a:ext>
                </a:extLst>
              </a:tr>
            </a:tbl>
          </a:graphicData>
        </a:graphic>
      </p:graphicFrame>
      <p:sp>
        <p:nvSpPr>
          <p:cNvPr id="11" name="Text Placeholder 10"/>
          <p:cNvSpPr>
            <a:spLocks noGrp="1"/>
          </p:cNvSpPr>
          <p:nvPr>
            <p:ph type="body" sz="quarter" idx="11"/>
          </p:nvPr>
        </p:nvSpPr>
        <p:spPr/>
        <p:txBody>
          <a:bodyPr/>
          <a:lstStyle/>
          <a:p>
            <a:r>
              <a:rPr lang="en-US" dirty="0">
                <a:hlinkClick r:id="rId2" action="ppaction://hlinksldjump"/>
              </a:rPr>
              <a:t>Return to slide.</a:t>
            </a:r>
            <a:endParaRPr lang="en-US" dirty="0"/>
          </a:p>
        </p:txBody>
      </p:sp>
    </p:spTree>
    <p:extLst>
      <p:ext uri="{BB962C8B-B14F-4D97-AF65-F5344CB8AC3E}">
        <p14:creationId xmlns:p14="http://schemas.microsoft.com/office/powerpoint/2010/main" val="33646596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Appendix 5 Leadership Effectiveness: </a:t>
            </a:r>
            <a:br>
              <a:rPr lang="en-US" dirty="0"/>
            </a:br>
            <a:r>
              <a:rPr lang="en-US" dirty="0"/>
              <a:t>Putting It All in Context</a:t>
            </a:r>
          </a:p>
        </p:txBody>
      </p:sp>
      <p:sp>
        <p:nvSpPr>
          <p:cNvPr id="9" name="Text Placeholder 8"/>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10" name="Text Placeholder 9"/>
          <p:cNvSpPr>
            <a:spLocks noGrp="1"/>
          </p:cNvSpPr>
          <p:nvPr>
            <p:ph type="body" sz="quarter" idx="12"/>
          </p:nvPr>
        </p:nvSpPr>
        <p:spPr>
          <a:xfrm>
            <a:off x="289367" y="1307938"/>
            <a:ext cx="8623139" cy="5092861"/>
          </a:xfrm>
        </p:spPr>
        <p:txBody>
          <a:bodyPr/>
          <a:lstStyle/>
          <a:p>
            <a:r>
              <a:rPr lang="en-US" sz="1100" dirty="0"/>
              <a:t>The Organizing Framework for Understanding and Applying OB shows the relationship between the three categories Inputs, Process, and Outcomes.</a:t>
            </a:r>
          </a:p>
          <a:p>
            <a:r>
              <a:rPr lang="en-US" sz="1100" dirty="0"/>
              <a:t>Inputs</a:t>
            </a:r>
          </a:p>
          <a:p>
            <a:r>
              <a:rPr lang="en-US" sz="1100" dirty="0"/>
              <a:t>	Person factors: traits, skills, gender, and prototypes, ethical beliefs and values, experience, and self-concept</a:t>
            </a:r>
          </a:p>
          <a:p>
            <a:r>
              <a:rPr lang="en-US" sz="1100" dirty="0"/>
              <a:t>	Situation factors: organizational culture and climate, task structure, work group dynamics, leader’s personality and style, trust between leaders and followers</a:t>
            </a:r>
          </a:p>
          <a:p>
            <a:r>
              <a:rPr lang="en-US" sz="1100" dirty="0"/>
              <a:t>Leads to</a:t>
            </a:r>
          </a:p>
          <a:p>
            <a:r>
              <a:rPr lang="en-US" sz="1100" dirty="0"/>
              <a:t>Processes</a:t>
            </a:r>
          </a:p>
          <a:p>
            <a:pPr lvl="1"/>
            <a:r>
              <a:rPr lang="en-US" sz="1100" dirty="0"/>
              <a:t>Individual Level: task-oriented leadership, relationship-oriented leadership, passive leadership, transformational leadership, and leader-member exchange</a:t>
            </a:r>
          </a:p>
          <a:p>
            <a:pPr lvl="1"/>
            <a:r>
              <a:rPr lang="en-US" sz="1100" dirty="0"/>
              <a:t>Group, Team Level: task-oriented leadership, relationship-oriented leadership, passive leadership, transformational leadership, and leader-member exchange</a:t>
            </a:r>
          </a:p>
          <a:p>
            <a:pPr lvl="1"/>
            <a:r>
              <a:rPr lang="en-US" sz="1100" dirty="0"/>
              <a:t>Organizational Level: task-oriented leadership, relationship-oriented leadership, passive leadership, and transformational leadership</a:t>
            </a:r>
          </a:p>
          <a:p>
            <a:r>
              <a:rPr lang="en-US" sz="1100" dirty="0"/>
              <a:t>Leads to</a:t>
            </a:r>
          </a:p>
          <a:p>
            <a:r>
              <a:rPr lang="en-US" sz="1100" dirty="0"/>
              <a:t>Outcomes</a:t>
            </a:r>
          </a:p>
          <a:p>
            <a:pPr lvl="1"/>
            <a:r>
              <a:rPr lang="en-US" sz="1100" dirty="0"/>
              <a:t>Individual Level: task performance, work attitudes, well being and or flourishing, citizenship behavior and or counterproductive behavior, turnover, career outcomes, and creativity</a:t>
            </a:r>
          </a:p>
          <a:p>
            <a:pPr lvl="1"/>
            <a:r>
              <a:rPr lang="en-US" sz="1100" dirty="0"/>
              <a:t>Group, Team Level: group and or team performance, group satisfaction, and group collaboration</a:t>
            </a:r>
          </a:p>
          <a:p>
            <a:pPr lvl="1"/>
            <a:r>
              <a:rPr lang="en-US" sz="1100" dirty="0"/>
              <a:t>Organizational Level: accounting and or financial performance, customer satisfaction, and corporate reputation</a:t>
            </a:r>
          </a:p>
          <a:p>
            <a:pPr lvl="1"/>
            <a:endParaRPr lang="en-US" sz="1100" dirty="0"/>
          </a:p>
          <a:p>
            <a:r>
              <a:rPr lang="en-US" sz="1100" dirty="0"/>
              <a:t>In return, Outcomes relates to both Inputs and Processes.</a:t>
            </a:r>
          </a:p>
        </p:txBody>
      </p:sp>
    </p:spTree>
    <p:extLst>
      <p:ext uri="{BB962C8B-B14F-4D97-AF65-F5344CB8AC3E}">
        <p14:creationId xmlns:p14="http://schemas.microsoft.com/office/powerpoint/2010/main" val="29710633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Leading Versus Managing</a:t>
            </a:r>
            <a:endParaRPr lang="en-US" sz="2000" dirty="0"/>
          </a:p>
        </p:txBody>
      </p:sp>
      <p:sp>
        <p:nvSpPr>
          <p:cNvPr id="4" name="Text Placeholder 3"/>
          <p:cNvSpPr>
            <a:spLocks noGrp="1"/>
          </p:cNvSpPr>
          <p:nvPr>
            <p:ph type="body" idx="1"/>
          </p:nvPr>
        </p:nvSpPr>
        <p:spPr/>
        <p:txBody>
          <a:bodyPr/>
          <a:lstStyle/>
          <a:p>
            <a:r>
              <a:rPr lang="en-US" sz="2800" dirty="0"/>
              <a:t>Leaders</a:t>
            </a:r>
          </a:p>
        </p:txBody>
      </p:sp>
      <p:sp>
        <p:nvSpPr>
          <p:cNvPr id="6" name="Content Placeholder 5"/>
          <p:cNvSpPr>
            <a:spLocks noGrp="1"/>
          </p:cNvSpPr>
          <p:nvPr>
            <p:ph sz="half" idx="2"/>
          </p:nvPr>
        </p:nvSpPr>
        <p:spPr/>
        <p:txBody>
          <a:bodyPr/>
          <a:lstStyle/>
          <a:p>
            <a:r>
              <a:rPr lang="en-US" dirty="0"/>
              <a:t>Inspire</a:t>
            </a:r>
          </a:p>
          <a:p>
            <a:r>
              <a:rPr lang="en-US" dirty="0"/>
              <a:t>Influence</a:t>
            </a:r>
          </a:p>
          <a:p>
            <a:r>
              <a:rPr lang="en-US" dirty="0"/>
              <a:t>Create the vision and strategic plan</a:t>
            </a:r>
          </a:p>
        </p:txBody>
      </p:sp>
      <p:sp>
        <p:nvSpPr>
          <p:cNvPr id="9" name="Text Placeholder 8"/>
          <p:cNvSpPr>
            <a:spLocks noGrp="1"/>
          </p:cNvSpPr>
          <p:nvPr>
            <p:ph type="body" sz="quarter" idx="3"/>
          </p:nvPr>
        </p:nvSpPr>
        <p:spPr>
          <a:xfrm>
            <a:off x="4887589" y="960438"/>
            <a:ext cx="3799212" cy="639762"/>
          </a:xfrm>
        </p:spPr>
        <p:txBody>
          <a:bodyPr/>
          <a:lstStyle/>
          <a:p>
            <a:r>
              <a:rPr lang="en-US" sz="2800" dirty="0"/>
              <a:t>Managers</a:t>
            </a:r>
          </a:p>
        </p:txBody>
      </p:sp>
      <p:sp>
        <p:nvSpPr>
          <p:cNvPr id="10" name="Content Placeholder 9"/>
          <p:cNvSpPr>
            <a:spLocks noGrp="1"/>
          </p:cNvSpPr>
          <p:nvPr>
            <p:ph sz="quarter" idx="4"/>
          </p:nvPr>
        </p:nvSpPr>
        <p:spPr>
          <a:xfrm>
            <a:off x="4887589" y="1600200"/>
            <a:ext cx="3799212" cy="4912202"/>
          </a:xfrm>
        </p:spPr>
        <p:txBody>
          <a:bodyPr/>
          <a:lstStyle/>
          <a:p>
            <a:r>
              <a:rPr lang="en-US" dirty="0"/>
              <a:t>Implement</a:t>
            </a:r>
          </a:p>
          <a:p>
            <a:r>
              <a:rPr lang="en-US" dirty="0"/>
              <a:t>Plan</a:t>
            </a:r>
          </a:p>
          <a:p>
            <a:r>
              <a:rPr lang="en-US" dirty="0"/>
              <a:t>Organize</a:t>
            </a:r>
          </a:p>
          <a:p>
            <a:r>
              <a:rPr lang="en-US" dirty="0"/>
              <a:t>Control </a:t>
            </a:r>
          </a:p>
          <a:p>
            <a:endParaRPr lang="en-US" sz="2000" dirty="0"/>
          </a:p>
        </p:txBody>
      </p:sp>
    </p:spTree>
    <p:extLst>
      <p:ext uri="{BB962C8B-B14F-4D97-AF65-F5344CB8AC3E}">
        <p14:creationId xmlns:p14="http://schemas.microsoft.com/office/powerpoint/2010/main" val="786946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(1 of 5)</a:t>
            </a:r>
          </a:p>
        </p:txBody>
      </p:sp>
      <p:sp>
        <p:nvSpPr>
          <p:cNvPr id="3" name="Content Placeholder 2"/>
          <p:cNvSpPr>
            <a:spLocks noGrp="1"/>
          </p:cNvSpPr>
          <p:nvPr>
            <p:ph idx="1"/>
          </p:nvPr>
        </p:nvSpPr>
        <p:spPr>
          <a:xfrm>
            <a:off x="476250" y="1150923"/>
            <a:ext cx="8229600" cy="5112818"/>
          </a:xfrm>
        </p:spPr>
        <p:txBody>
          <a:bodyPr/>
          <a:lstStyle/>
          <a:p>
            <a:pPr marL="0" indent="0">
              <a:buFont typeface="Arial" panose="020B0604020202020204" pitchFamily="34" charset="0"/>
              <a:buNone/>
            </a:pPr>
            <a:r>
              <a:rPr lang="en-US" dirty="0"/>
              <a:t>Javier is a leader in his organization. Javier most likely engages in all of the following activities EXCEPT</a:t>
            </a:r>
          </a:p>
          <a:p>
            <a:pPr marL="457200" indent="-457200">
              <a:buFont typeface="+mj-lt"/>
              <a:buAutoNum type="alphaUcPeriod"/>
            </a:pPr>
            <a:r>
              <a:rPr lang="en-US" dirty="0"/>
              <a:t>proposing a vision for the organization.</a:t>
            </a:r>
          </a:p>
          <a:p>
            <a:pPr marL="457200" indent="-457200">
              <a:buFont typeface="+mj-lt"/>
              <a:buAutoNum type="alphaUcPeriod"/>
            </a:pPr>
            <a:r>
              <a:rPr lang="en-US" dirty="0"/>
              <a:t>getting employees excited and engaged in the process to meet sales goals.</a:t>
            </a:r>
          </a:p>
          <a:p>
            <a:pPr marL="457200" indent="-457200">
              <a:buFont typeface="+mj-lt"/>
              <a:buAutoNum type="alphaUcPeriod"/>
            </a:pPr>
            <a:r>
              <a:rPr lang="en-US" dirty="0"/>
              <a:t>providing support for an employee dealing with the death of a family member.</a:t>
            </a:r>
          </a:p>
          <a:p>
            <a:pPr marL="457200" indent="-457200">
              <a:buFont typeface="+mj-lt"/>
              <a:buAutoNum type="alphaUcPeriod"/>
            </a:pPr>
            <a:r>
              <a:rPr lang="en-US" dirty="0"/>
              <a:t>using effective managerial skills.</a:t>
            </a:r>
          </a:p>
          <a:p>
            <a:pPr marL="457200" indent="-457200">
              <a:buFont typeface="+mj-lt"/>
              <a:buAutoNum type="alphaUcPeriod"/>
            </a:pPr>
            <a:r>
              <a:rPr lang="en-US" dirty="0"/>
              <a:t>planning the production schedule for the month.</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29821773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Leadership Effectiveness: Traits and Interpersonal Attributes </a:t>
            </a:r>
            <a:r>
              <a:rPr lang="en-US" sz="2000" dirty="0"/>
              <a:t>(1 of 2)</a:t>
            </a:r>
          </a:p>
        </p:txBody>
      </p:sp>
      <p:sp>
        <p:nvSpPr>
          <p:cNvPr id="3" name="Content Placeholder 2"/>
          <p:cNvSpPr>
            <a:spLocks noGrp="1"/>
          </p:cNvSpPr>
          <p:nvPr>
            <p:ph idx="1"/>
          </p:nvPr>
        </p:nvSpPr>
        <p:spPr>
          <a:xfrm>
            <a:off x="457200" y="1521303"/>
            <a:ext cx="8229600" cy="5031896"/>
          </a:xfrm>
        </p:spPr>
        <p:txBody>
          <a:bodyPr/>
          <a:lstStyle/>
          <a:p>
            <a:pPr marL="0" indent="0">
              <a:buNone/>
            </a:pPr>
            <a:r>
              <a:rPr lang="en-US" dirty="0"/>
              <a:t>What is the </a:t>
            </a:r>
            <a:r>
              <a:rPr lang="en-US" b="1" dirty="0"/>
              <a:t>trait approach</a:t>
            </a:r>
            <a:r>
              <a:rPr lang="en-US" dirty="0"/>
              <a:t>?</a:t>
            </a:r>
          </a:p>
          <a:p>
            <a:pPr marL="0" indent="0">
              <a:buNone/>
            </a:pPr>
            <a:r>
              <a:rPr lang="en-US" sz="2400" dirty="0"/>
              <a:t>Attempts to identify personality characteristics or interpersonal attributes that can be used to differentiate leaders from followers</a:t>
            </a:r>
          </a:p>
          <a:p>
            <a:pPr marL="0" indent="0">
              <a:buNone/>
            </a:pPr>
            <a:r>
              <a:rPr lang="en-US" sz="2400" dirty="0"/>
              <a:t>Early research identified</a:t>
            </a:r>
          </a:p>
          <a:p>
            <a:pPr lvl="1"/>
            <a:r>
              <a:rPr lang="en-US" sz="2000" dirty="0"/>
              <a:t>Intelligence</a:t>
            </a:r>
          </a:p>
          <a:p>
            <a:pPr lvl="1"/>
            <a:r>
              <a:rPr lang="en-US" sz="2000" dirty="0"/>
              <a:t>Dominance</a:t>
            </a:r>
          </a:p>
          <a:p>
            <a:pPr lvl="1"/>
            <a:r>
              <a:rPr lang="en-US" sz="2000" dirty="0"/>
              <a:t>Self-confidence</a:t>
            </a:r>
          </a:p>
          <a:p>
            <a:pPr lvl="1"/>
            <a:r>
              <a:rPr lang="en-US" sz="2000" dirty="0"/>
              <a:t>Level of energy and activity</a:t>
            </a:r>
          </a:p>
          <a:p>
            <a:pPr lvl="1"/>
            <a:r>
              <a:rPr lang="en-US" sz="2000" dirty="0"/>
              <a:t>Task-relevant knowledge</a:t>
            </a:r>
          </a:p>
        </p:txBody>
      </p:sp>
    </p:spTree>
    <p:extLst>
      <p:ext uri="{BB962C8B-B14F-4D97-AF65-F5344CB8AC3E}">
        <p14:creationId xmlns:p14="http://schemas.microsoft.com/office/powerpoint/2010/main" val="1422914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Leadership Effectiveness: Traits and Interpersonal Attributes </a:t>
            </a:r>
            <a:r>
              <a:rPr lang="en-US" sz="2000" dirty="0"/>
              <a:t>(2 of 2)</a:t>
            </a:r>
          </a:p>
        </p:txBody>
      </p:sp>
      <p:sp>
        <p:nvSpPr>
          <p:cNvPr id="3" name="Content Placeholder 2"/>
          <p:cNvSpPr>
            <a:spLocks noGrp="1"/>
          </p:cNvSpPr>
          <p:nvPr>
            <p:ph idx="1"/>
          </p:nvPr>
        </p:nvSpPr>
        <p:spPr>
          <a:xfrm>
            <a:off x="457200" y="1402080"/>
            <a:ext cx="8229600" cy="5151120"/>
          </a:xfrm>
        </p:spPr>
        <p:txBody>
          <a:bodyPr/>
          <a:lstStyle/>
          <a:p>
            <a:pPr marL="0" indent="0">
              <a:buNone/>
            </a:pPr>
            <a:r>
              <a:rPr lang="en-US" dirty="0"/>
              <a:t>Researchers have long sought to identify a set of traits to differentiate leaders from followers.</a:t>
            </a:r>
          </a:p>
          <a:p>
            <a:pPr marL="0" indent="0">
              <a:buNone/>
            </a:pPr>
            <a:r>
              <a:rPr lang="en-US" dirty="0"/>
              <a:t>The results have largely been mixed; we now know the following traits and attributes have a small but positive association with effective leader emergence.</a:t>
            </a:r>
          </a:p>
          <a:p>
            <a:pPr marL="690563" indent="-354013"/>
            <a:r>
              <a:rPr lang="en-US" sz="2400" dirty="0"/>
              <a:t>Intelligence and emotional intelligence</a:t>
            </a:r>
          </a:p>
          <a:p>
            <a:pPr marL="690563" indent="-354013"/>
            <a:r>
              <a:rPr lang="en-US" sz="2400" dirty="0"/>
              <a:t>Communication skills</a:t>
            </a:r>
          </a:p>
          <a:p>
            <a:pPr marL="690563" indent="-354013"/>
            <a:r>
              <a:rPr lang="en-US" sz="2400" dirty="0"/>
              <a:t>The Big 5: conscientiousness; open to experience; emotional stability; extroversion; and agreeableness   </a:t>
            </a:r>
          </a:p>
          <a:p>
            <a:endParaRPr lang="en-US" sz="2400" dirty="0"/>
          </a:p>
          <a:p>
            <a:endParaRPr lang="en-US" sz="2400" dirty="0"/>
          </a:p>
          <a:p>
            <a:endParaRPr lang="en-US" sz="2400" dirty="0"/>
          </a:p>
        </p:txBody>
      </p:sp>
    </p:spTree>
    <p:extLst>
      <p:ext uri="{BB962C8B-B14F-4D97-AF65-F5344CB8AC3E}">
        <p14:creationId xmlns:p14="http://schemas.microsoft.com/office/powerpoint/2010/main" val="24132309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Leadership Effectiveness: The Dark-Side Traits</a:t>
            </a:r>
            <a:endParaRPr lang="en-US" sz="2000" dirty="0"/>
          </a:p>
        </p:txBody>
      </p:sp>
      <p:sp>
        <p:nvSpPr>
          <p:cNvPr id="3" name="Content Placeholder 2"/>
          <p:cNvSpPr>
            <a:spLocks noGrp="1"/>
          </p:cNvSpPr>
          <p:nvPr>
            <p:ph idx="1"/>
          </p:nvPr>
        </p:nvSpPr>
        <p:spPr>
          <a:xfrm>
            <a:off x="457200" y="957580"/>
            <a:ext cx="8401050" cy="5171440"/>
          </a:xfrm>
        </p:spPr>
        <p:txBody>
          <a:bodyPr/>
          <a:lstStyle/>
          <a:p>
            <a:pPr marL="0" indent="0">
              <a:buNone/>
            </a:pPr>
            <a:r>
              <a:rPr lang="en-US" sz="2400" dirty="0"/>
              <a:t>Research has also shown that individuals who possess certain </a:t>
            </a:r>
            <a:r>
              <a:rPr lang="en-US" sz="2400" b="1" dirty="0"/>
              <a:t>dark</a:t>
            </a:r>
            <a:r>
              <a:rPr lang="en-US" sz="2400" dirty="0"/>
              <a:t> traits are more likely to emerge as leaders.</a:t>
            </a:r>
          </a:p>
          <a:p>
            <a:pPr marL="0" indent="0">
              <a:buNone/>
            </a:pPr>
            <a:r>
              <a:rPr lang="en-US" sz="2400" dirty="0"/>
              <a:t>These traits, however, are negatively associated with leadership effectiveness.</a:t>
            </a:r>
          </a:p>
          <a:p>
            <a:pPr marL="635000" indent="-266700">
              <a:buNone/>
            </a:pPr>
            <a:r>
              <a:rPr lang="en-US" sz="2000" dirty="0"/>
              <a:t>1. Narcissism</a:t>
            </a:r>
          </a:p>
          <a:p>
            <a:pPr marL="858838" indent="-233363"/>
            <a:r>
              <a:rPr lang="en-US" sz="1400" dirty="0"/>
              <a:t>Self-centered, strong drive for personal power</a:t>
            </a:r>
          </a:p>
          <a:p>
            <a:pPr marL="858838" indent="-233363"/>
            <a:r>
              <a:rPr lang="en-US" sz="1400" dirty="0"/>
              <a:t>More charismatic and passionate yet more likely to promote counterproductive behaviors from others</a:t>
            </a:r>
          </a:p>
          <a:p>
            <a:pPr marL="635000" indent="-266700">
              <a:buNone/>
            </a:pPr>
            <a:r>
              <a:rPr lang="en-US" sz="2000" dirty="0"/>
              <a:t>2. Machiavellianism</a:t>
            </a:r>
          </a:p>
          <a:p>
            <a:pPr marL="858838" indent="-215900"/>
            <a:r>
              <a:rPr lang="en-US" sz="1400" dirty="0"/>
              <a:t>Entails the use of manipulation, puts results ahead of principles</a:t>
            </a:r>
          </a:p>
          <a:p>
            <a:pPr marL="858838" indent="-215900"/>
            <a:r>
              <a:rPr lang="en-US" sz="1400" dirty="0"/>
              <a:t>Linked to counterproductive behaviors</a:t>
            </a:r>
          </a:p>
          <a:p>
            <a:pPr marL="635000" indent="-266700">
              <a:buNone/>
            </a:pPr>
            <a:r>
              <a:rPr lang="en-US" sz="2000" dirty="0"/>
              <a:t>3. </a:t>
            </a:r>
            <a:r>
              <a:rPr lang="en-US" sz="2000" dirty="0" err="1"/>
              <a:t>Pyschopathy</a:t>
            </a:r>
            <a:endParaRPr lang="en-US" sz="2000" dirty="0"/>
          </a:p>
          <a:p>
            <a:pPr marL="858838" indent="-265113"/>
            <a:r>
              <a:rPr lang="en-US" sz="1400" dirty="0"/>
              <a:t>Lack of concern for others</a:t>
            </a:r>
          </a:p>
          <a:p>
            <a:pPr marL="858838" indent="-265113"/>
            <a:r>
              <a:rPr lang="en-US" sz="1400" dirty="0"/>
              <a:t>Lack of remorse or guilt</a:t>
            </a:r>
          </a:p>
          <a:p>
            <a:pPr marL="0" indent="0">
              <a:buNone/>
            </a:pPr>
            <a:endParaRPr lang="en-US" dirty="0"/>
          </a:p>
        </p:txBody>
      </p:sp>
    </p:spTree>
    <p:extLst>
      <p:ext uri="{BB962C8B-B14F-4D97-AF65-F5344CB8AC3E}">
        <p14:creationId xmlns:p14="http://schemas.microsoft.com/office/powerpoint/2010/main" val="2197183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FA750E0D-DDB6-4745-9D96-7D60DD2D47D5}"/>
    </a:ext>
  </a:extLst>
</a:theme>
</file>

<file path=ppt/theme/theme2.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8AF8D263-1FE7-4E22-9B30-55B991E709D6}"/>
    </a:ext>
  </a:extLst>
</a:theme>
</file>

<file path=ppt/theme/theme3.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61341307-7ACA-45F4-94F7-ED496AA02AFE}"/>
    </a:ext>
  </a:extLst>
</a:theme>
</file>

<file path=ppt/theme/theme4.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MHHE_Accessible_PPT_Template-v3" id="{9B9348B0-880E-4CB8-A295-BC3AA1119653}" vid="{3DAB5908-852C-479B-95A4-7584DE05FA89}"/>
    </a:ext>
  </a:extLst>
</a:theme>
</file>

<file path=ppt/theme/theme5.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373DE383-A52D-430C-8B66-B302F3C13C64}"/>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20008</TotalTime>
  <Words>5296</Words>
  <Application>Microsoft Office PowerPoint</Application>
  <PresentationFormat>On-screen Show (4:3)</PresentationFormat>
  <Paragraphs>588</Paragraphs>
  <Slides>42</Slides>
  <Notes>38</Notes>
  <HiddenSlides>5</HiddenSlides>
  <MMClips>0</MMClips>
  <ScaleCrop>false</ScaleCrop>
  <HeadingPairs>
    <vt:vector size="4" baseType="variant">
      <vt:variant>
        <vt:lpstr>Theme</vt:lpstr>
      </vt:variant>
      <vt:variant>
        <vt:i4>5</vt:i4>
      </vt:variant>
      <vt:variant>
        <vt:lpstr>Slide Titles</vt:lpstr>
      </vt:variant>
      <vt:variant>
        <vt:i4>42</vt:i4>
      </vt:variant>
    </vt:vector>
  </HeadingPairs>
  <TitlesOfParts>
    <vt:vector size="47" baseType="lpstr">
      <vt:lpstr>1_FIRST, BREAK, LAST slides </vt:lpstr>
      <vt:lpstr>Red bar footer BODY/MAIN CONTENT</vt:lpstr>
      <vt:lpstr>FIRST, BREAK, LAST slides </vt:lpstr>
      <vt:lpstr>RED FOOTER Section Divider, Quotes, Callouts</vt:lpstr>
      <vt:lpstr>Red Bar Footer_APPENDIX</vt:lpstr>
      <vt:lpstr>CHAPTER 13</vt:lpstr>
      <vt:lpstr>Major Questions You Should Be Able to Answer </vt:lpstr>
      <vt:lpstr>Leadership and Leader Effectiveness</vt:lpstr>
      <vt:lpstr>An Integrated Model of Leadership</vt:lpstr>
      <vt:lpstr>Leading Versus Managing</vt:lpstr>
      <vt:lpstr>Test Your OB Knowledge (1 of 5)</vt:lpstr>
      <vt:lpstr>Leadership Effectiveness: Traits and Interpersonal Attributes (1 of 2)</vt:lpstr>
      <vt:lpstr>Leadership Effectiveness: Traits and Interpersonal Attributes (2 of 2)</vt:lpstr>
      <vt:lpstr>Leadership Effectiveness: The Dark-Side Traits</vt:lpstr>
      <vt:lpstr>Leadership and Gender</vt:lpstr>
      <vt:lpstr>Leadership Effectiveness (1 of 2)</vt:lpstr>
      <vt:lpstr>Leadership Effectiveness (2 of 2)</vt:lpstr>
      <vt:lpstr>Test Your OB Knowledge (2 of 5)</vt:lpstr>
      <vt:lpstr>Behavioral Styles Approach to Leadership Effectiveness</vt:lpstr>
      <vt:lpstr>Task-Oriented Behaviors</vt:lpstr>
      <vt:lpstr>Relationship-Orientated Behaviors (1 of 2)</vt:lpstr>
      <vt:lpstr>Relationship-Oriented Behaviors (2 of 2)</vt:lpstr>
      <vt:lpstr>Passive Leadership Behavior</vt:lpstr>
      <vt:lpstr>Takeaways from Behavioral Theory</vt:lpstr>
      <vt:lpstr>Test Your OB Knowledge (3 of 5)</vt:lpstr>
      <vt:lpstr>Effective Leadership:  Matching Style to the Situation</vt:lpstr>
      <vt:lpstr>Fiedler’s Contingency Model</vt:lpstr>
      <vt:lpstr>Takeaways from Fiedler’s Model</vt:lpstr>
      <vt:lpstr>Leadership Effectiveness: Path-Goal Theory</vt:lpstr>
      <vt:lpstr>Path-Goal Theory</vt:lpstr>
      <vt:lpstr>Takeaways from Path-Goal Theory</vt:lpstr>
      <vt:lpstr>Leadership Effectiveness:  Applying Contingency Theories</vt:lpstr>
      <vt:lpstr>Test Your OB Knowledge (4 of 5)</vt:lpstr>
      <vt:lpstr>Transformational Leaders</vt:lpstr>
      <vt:lpstr>Transformational Leadership</vt:lpstr>
      <vt:lpstr>Implications of Transformational Leadership</vt:lpstr>
      <vt:lpstr>Leader–Member Exchange (LMX) Theory</vt:lpstr>
      <vt:lpstr>Implications of LMX Theory</vt:lpstr>
      <vt:lpstr>Leaders and Followers</vt:lpstr>
      <vt:lpstr>How to Be a Better Follower</vt:lpstr>
      <vt:lpstr>Test Your OB Knowledge (5 of 5)</vt:lpstr>
      <vt:lpstr>Leadership Effectiveness:  Putting It All in Context</vt:lpstr>
      <vt:lpstr>Appendix 1  An Integrated Model of Leadership</vt:lpstr>
      <vt:lpstr>Appendix 2 Fiedler’s Contingency Model</vt:lpstr>
      <vt:lpstr>Appendix 3 Path-Goal Theory</vt:lpstr>
      <vt:lpstr>Appendix 4 Transformational Leadership</vt:lpstr>
      <vt:lpstr>Appendix 5 Leadership Effectiveness:  Putting It All in Context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Burmeister, Haley</cp:lastModifiedBy>
  <cp:revision>1153</cp:revision>
  <cp:lastPrinted>2016-12-15T19:17:22Z</cp:lastPrinted>
  <dcterms:created xsi:type="dcterms:W3CDTF">2014-09-02T15:08:31Z</dcterms:created>
  <dcterms:modified xsi:type="dcterms:W3CDTF">2017-10-23T14:30:22Z</dcterms:modified>
</cp:coreProperties>
</file>