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956" r:id="rId1"/>
    <p:sldMasterId id="2147483934" r:id="rId2"/>
    <p:sldMasterId id="2147483942" r:id="rId3"/>
    <p:sldMasterId id="2147483952" r:id="rId4"/>
  </p:sldMasterIdLst>
  <p:notesMasterIdLst>
    <p:notesMasterId r:id="rId39"/>
  </p:notesMasterIdLst>
  <p:sldIdLst>
    <p:sldId id="256" r:id="rId5"/>
    <p:sldId id="649" r:id="rId6"/>
    <p:sldId id="650" r:id="rId7"/>
    <p:sldId id="684" r:id="rId8"/>
    <p:sldId id="653" r:id="rId9"/>
    <p:sldId id="655" r:id="rId10"/>
    <p:sldId id="648" r:id="rId11"/>
    <p:sldId id="656" r:id="rId12"/>
    <p:sldId id="685" r:id="rId13"/>
    <p:sldId id="686" r:id="rId14"/>
    <p:sldId id="660" r:id="rId15"/>
    <p:sldId id="661" r:id="rId16"/>
    <p:sldId id="662" r:id="rId17"/>
    <p:sldId id="663" r:id="rId18"/>
    <p:sldId id="666" r:id="rId19"/>
    <p:sldId id="667" r:id="rId20"/>
    <p:sldId id="668" r:id="rId21"/>
    <p:sldId id="669" r:id="rId22"/>
    <p:sldId id="670" r:id="rId23"/>
    <p:sldId id="687" r:id="rId24"/>
    <p:sldId id="674" r:id="rId25"/>
    <p:sldId id="675" r:id="rId26"/>
    <p:sldId id="676" r:id="rId27"/>
    <p:sldId id="677" r:id="rId28"/>
    <p:sldId id="678" r:id="rId29"/>
    <p:sldId id="679" r:id="rId30"/>
    <p:sldId id="682" r:id="rId31"/>
    <p:sldId id="683" r:id="rId32"/>
    <p:sldId id="610" r:id="rId33"/>
    <p:sldId id="688" r:id="rId34"/>
    <p:sldId id="689" r:id="rId35"/>
    <p:sldId id="690" r:id="rId36"/>
    <p:sldId id="691" r:id="rId37"/>
    <p:sldId id="692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m" initials="P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0000"/>
    <a:srgbClr val="638886"/>
    <a:srgbClr val="F4AA12"/>
    <a:srgbClr val="F4B81E"/>
    <a:srgbClr val="6CD37B"/>
    <a:srgbClr val="56BB43"/>
    <a:srgbClr val="2C18FF"/>
    <a:srgbClr val="CCFF66"/>
    <a:srgbClr val="666666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23787" autoAdjust="0"/>
    <p:restoredTop sz="94195" autoAdjust="0"/>
  </p:normalViewPr>
  <p:slideViewPr>
    <p:cSldViewPr snapToGrid="0" snapToObjects="1">
      <p:cViewPr varScale="1">
        <p:scale>
          <a:sx n="105" d="100"/>
          <a:sy n="105" d="100"/>
        </p:scale>
        <p:origin x="1311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napToObjects="1">
      <p:cViewPr>
        <p:scale>
          <a:sx n="110" d="100"/>
          <a:sy n="110" d="100"/>
        </p:scale>
        <p:origin x="-130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commentAuthors" Target="commentAuthor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1FDBB8-06F3-4583-9595-7E2782F49ABF}" type="datetimeFigureOut">
              <a:rPr lang="en-US" smtClean="0"/>
              <a:t>10/23/2017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DFAD3-E221-4E1B-B85F-9BDA723F74B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072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693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Psychological empowerment: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when employees feel a sense of meaning, competence, self-determination, and impact at work.</a:t>
            </a:r>
          </a:p>
          <a:p>
            <a:pPr lvl="1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belief that your work values and goals align with those of your manager, team, or employer.</a:t>
            </a:r>
          </a:p>
          <a:p>
            <a:pPr lvl="1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Competence: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personal evaluation of your ability to do your job.</a:t>
            </a:r>
          </a:p>
          <a:p>
            <a:pPr lvl="1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Self-determination: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sense that you have control over your work and its outcomes.</a:t>
            </a:r>
          </a:p>
          <a:p>
            <a:pPr lvl="1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Impact at work: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feeling that your efforts make a difference and affect the organization.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While structural empowerment draws on job design and characteristics, psychological empowerment is related to self-efficacy and intrinsic motivation.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Psychological empowerment deals with employees’ perceptions or cognitive states regarding empowerment.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Recent research and practice have shown that the same four elements that foster psychological empowerment for individuals apply to teams and organizations.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8193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levers presented in Figure 12.7 can be used to influence empowerment across all levels of an organization. 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Structural empowerment is an input to psychological empowerment since job characteristics, policies, and practices can either facilitate or impede the feelings of empowerment.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Individual differences, such as the extent to which employees have positive self-evaluations, psychological capital, and a need for achievement, likely enhance the sense of empowerment.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Managerial support, leadership, and organizational support through resource availability foster psychological empowerment.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Outcomes of empowerment include performance, organizational citizenship behavior, job satisfaction, turnover intentions, creativity, and stress.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answer is B. A manager needs to be careful when sharing power by empowering employees as it will decrease the manager’s power.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5466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799" y="4343400"/>
            <a:ext cx="5641329" cy="4114800"/>
          </a:xfrm>
        </p:spPr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Influence tactics: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conscious efforts to affect and change a specific behavior in others.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Generic influence tactics that can be used in all directions (i.e., downward, upward, or lateral) include:</a:t>
            </a:r>
          </a:p>
          <a:p>
            <a:pPr lvl="1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Soft tactics: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friendlier than, and not as coercive as some influence tactics.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Rational persuasion: trying to convince someone with reason, logic, or facts.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Inspirational appeals: trying to build enthusiasm by appealing to others’ emotions, ideals, or values.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Consultation: getting others to participate in planning, making decisions, and changes.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Ingratiation: getting someone in a good mood before making a request; being friendly, helpful, and using praise, flattery, or humor.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Personal appeals: referring to friendship and loyalty when making a request.</a:t>
            </a:r>
          </a:p>
          <a:p>
            <a:pPr lvl="1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Hard tactics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involve more overt pressure than some influence tactics.</a:t>
            </a:r>
          </a:p>
          <a:p>
            <a:pPr marL="398463"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Exchange: making express or implied promises and trading favors.</a:t>
            </a:r>
          </a:p>
          <a:p>
            <a:pPr marL="398463"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Coalition tactics: getting others to support your effort to persuade someone.</a:t>
            </a:r>
          </a:p>
          <a:p>
            <a:pPr marL="398463"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Pressure: demanding compliance or using intimidation or threats.</a:t>
            </a:r>
          </a:p>
          <a:p>
            <a:pPr marL="398463"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Legitimating tactics: basing a request on one’s authority or right, organizational rules or policies, or express or implied support from superiors.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Experiments by Robert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Cialdini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others have identified six principles for influencing people.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principles are based on the idea that people have fundamental responses, and if your efforts align with these responses, your influence increases.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Liking: people tend to like those who like them.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Reciprocity: the belief that good and bad deeds should be repaid in kind.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Social proof: people tend to follow the lead of those most like themselves.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Consistency: people tend to do what they are personally committed to do.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Authority: people tend to defer to and respect credible experts.</a:t>
            </a:r>
          </a:p>
          <a:p>
            <a:pPr marL="685800" lvl="1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Scarcity: people want items, information, and opportunities that have limited availability.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answer is D, b</a:t>
            </a:r>
            <a:r>
              <a:rPr lang="en-US" baseline="0" dirty="0"/>
              <a:t>uilding enthusiasm by appealing to her employees’ emotions.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5466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Organizational politics: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intentional acts in pursuit of self-interests that conflict with organizational interests.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Organizational politics focus on self-interests, which may or may not serve the organization’s interests.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Organizational politics are positive if political action helps an organization adapt or if they counter when bad actors create organizational goals and objectives to suit their own interests.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Organizational politics can negatively affect outcomes across all three levels in the Organizing Framework.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Uncertainty as a result of unclear objectives, vague performance measures, ill-defined decision processes, strong individual or group competition, or any type of change, is often a cause of political actions.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 12.2 describes commonly used political tactics such as building a network of useful contacts; using “key players” to support initiatives; making friends with power brokers; bending the rules to fit the situation; self-promotion; creating a favorable image; praising others (ingratiation); attacking or blaming others; or using information as a political tool.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Using networks is a positive use of politics, while blaming others is a less-than-positive tactic.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 tend to assign blame for failures by blaming others, blaming oneself, or denying blame.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Assigning blame correctly is important not only to preserve your influence, but also to help guide your future behavior.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9536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12.8 illustrates three different levels of political action: the individual level, the coalition level, and the network level.</a:t>
            </a:r>
          </a:p>
          <a:p>
            <a:pPr lvl="0"/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Coalition: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informal group bound together by the active pursuit of a single issue.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Coalitions may or may not coincide with formal group membership and will disband when the target issue is resolved.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Political coalitions have “fuzzy boundaries,” meaning they are fluid in membership, flexible in structure, and temporary in duration.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Networks are loose associations of individuals seeking social support for their general self-interests. 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Networks are people-oriented, while coalitions are issue-oriented, and networks have broader and longer-term agendas than do coalitions.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5349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Managers are naïve to believe that organizational politics can be eliminated, but political maneuvering can and should be managed to keep it constructive and within reasonable bounds.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individual’s degree of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politicalness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 matter of personal values, ethics, and temperament.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 who are either strictly nonpolitical or highly political generally pay a price for their behavior.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moderate amount of prudent political behavior generally is considered a survival tool in complex organizations.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answer is A, c</a:t>
            </a:r>
            <a:r>
              <a:rPr lang="en-US" baseline="0" dirty="0"/>
              <a:t>oalition level.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5466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Impression management: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any attempt to control or manipulate the images related to a person, organization, or idea.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Impression management encompasses things such as speech, behavior, and appearance.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make a good first impression, you should: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 goals for networking events.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Consider the message that your jewelry, makeup, and clothes send.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Pay attention to your nonverbal communication.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Manage your emotions and mood.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 interested to be interesting.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Favorable upward impression management techniques include job-focused, supervisor-focused, and self-focused techniques.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moderate amount of upward impression management is a necessity to make sure your valuable contributions are not overlooked, but people run the risk of being branded a “schmoozer” or a “phony” with too much impression management.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employees often make bad impressions without knowing it.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can create a bad impression by: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Only doing the minimum and not even taking simple steps to make extra effort.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Having a negative mindset or being an eternal naysayer.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Overcommitting, resulting in an inability to deliver on-time or quality work.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Taking no initiative and failing to take action when something needs to get done.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Waiting until the last minute to deliver bad news.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way to remedy or at least reduce the impact of bad impressions, negative uses of power, or poor performance is with an apology.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Apologies are a form of trust repair in which we acknowledge an offense and usually offer to make amends for perceived or actual harm.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Apologies are considered effective to the extent they restore trust and positively affect your ability to influence the offended party in the future.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Effective apologies acknowledge wrongdoing, accept responsibility, express regret, and promise that the offense will not be repeated.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 12.4 describes reasons why leaders should apologize and the desired outcomes of the apologies.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failure to apologize, or to do so in a timely manner, can turn a bad situation worse.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answer is A, m</a:t>
            </a:r>
            <a:r>
              <a:rPr lang="en-US" baseline="0" dirty="0"/>
              <a:t>ake sure to wear flashy jewelry so she is noticed.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5466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807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discretion and the means to enforce your will over others.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 is all about influencing others. 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more influence you have, the more powerful you are, and vice versa.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 should be accepted as a natural part of any organization.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89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Legitimate power: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obtaining compliance through formal authority.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Legitimate power may be expressed either positively or negatively.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Positive legitimate power focuses constructively on job performance.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Negative legitimate power tends to be threatening and demeaning to those being influenced.</a:t>
            </a:r>
          </a:p>
          <a:p>
            <a:pPr lvl="0"/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Reward power: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obtaining compliance with promised or actual rewards.</a:t>
            </a:r>
          </a:p>
          <a:p>
            <a:pPr lvl="0"/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Coercive power: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obtaining compliance through threatened or actual punishment.</a:t>
            </a:r>
          </a:p>
          <a:p>
            <a:pPr lvl="0"/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Expert power: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obtaining compliance through one’s valued knowledge or information.</a:t>
            </a:r>
          </a:p>
          <a:p>
            <a:pPr lvl="0"/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Referent power: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when one’s personal characteristics and social relationships become the reason for compliance.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One’s network of relationships can be a source of referent power, as can one’s reputation.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Referent power can be used in marketing programs or to target new sales.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150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799" y="4343400"/>
            <a:ext cx="5541655" cy="4114800"/>
          </a:xfrm>
        </p:spPr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 tend to have three primary reactions to our attempts to manage and otherwise influence them—resistance, compliance, and commitment.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many forms and degrees of resistance, ranging from being passive-aggressive to sabotaging.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 who display compliance do only what is expected and exert no extra effort and provide no extra input.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 who display commitment believe in the cause and often go above and beyond to assure its success.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Leaders who do not use their power responsibly risk losing it. 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important for managers to understand the difference between commitment and mere compliance.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Reward, coercive, and negative legitimate power tend to produce compliance and sometimes resistance.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Positive legitimate power, expert power, and referent power tend to foster commitment.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Commitment is superior to compliance because it is driven by internal or intrinsic motivation.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Employees who merely comply require frequent “jolts” of power from the boss to keep them going.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answer is E.</a:t>
            </a:r>
            <a:r>
              <a:rPr lang="en-US" baseline="0" dirty="0"/>
              <a:t> Gina is using reward power and the result will be compliance.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5466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Empowerment: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efforts to enhance employee performance, well-being, and positive attitudes.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Empowerment has been shown to favorably influence many outcomes in the Organizing Framework, such as job satisfaction, organizational commitment, performance, turnover, and employee stress.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Empowerment is becoming a necessity because of the time constraints placed on managers.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1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715000" cy="4114800"/>
          </a:xfrm>
        </p:spPr>
        <p:txBody>
          <a:bodyPr/>
          <a:lstStyle/>
          <a:p>
            <a:pPr lvl="0"/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Structural empowerment: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based on transferring authority and responsibilities from management to employees. 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Managers can boost employee empowerment by changing policies, procedures, job responsibilities, and team designs.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Decision-making authority and other broader responsibilities should only be shared with those who are competent to do what is necessary.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Empowerment is not a zero-sum game where one person’s gain is another’s loss—sharing power is a means for increasing your own power.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Empowerment is a matter of degree, not an either-or proposition. 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12.6 illustrates how power can be shifted to the hands of non-managers step by step.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common element of empowerment involves pushing decision-making authority down to lower levels.</a:t>
            </a:r>
          </a:p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degree of power-sharing should match the needs of the situation and the capabilities of the individuals or teams involved.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DFAD3-E221-4E1B-B85F-9BDA723F7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382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2400244"/>
            <a:ext cx="4176986" cy="2743200"/>
          </a:xfrm>
          <a:prstGeom prst="rect">
            <a:avLst/>
          </a:prstGeom>
          <a:solidFill>
            <a:srgbClr val="D31E2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 hasCustomPrompt="1"/>
          </p:nvPr>
        </p:nvSpPr>
        <p:spPr>
          <a:xfrm>
            <a:off x="0" y="2819400"/>
            <a:ext cx="4129908" cy="1219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4114800"/>
            <a:ext cx="3901308" cy="685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ArumSans Bold"/>
              </a:defRPr>
            </a:lvl1pPr>
            <a:lvl2pPr marL="457200" indent="0" algn="ct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ct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ct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ctr">
              <a:buNone/>
              <a:defRPr sz="28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  <a:p>
            <a:pPr lvl="0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986" y="-14106"/>
            <a:ext cx="4967014" cy="626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686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49889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156968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875699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46288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35741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8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7324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303895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621483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7588006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200150" indent="-28575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573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114550" indent="-28575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5034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2212993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698719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 marL="742950" indent="-28575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2pPr>
            <a:lvl3pPr marL="1143000" indent="-228600">
              <a:spcAft>
                <a:spcPts val="800"/>
              </a:spcAft>
              <a:buFont typeface="Arial" panose="020B0604020202020204" pitchFamily="34" charset="0"/>
              <a:buChar char="•"/>
              <a:defRPr sz="1800"/>
            </a:lvl3pPr>
            <a:lvl4pPr marL="16002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4pPr>
            <a:lvl5pPr marL="2057400" indent="-228600">
              <a:spcAft>
                <a:spcPts val="800"/>
              </a:spcAft>
              <a:buFont typeface="Arial" panose="020B0604020202020204" pitchFamily="34" charset="0"/>
              <a:buChar char="•"/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85141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2882927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9639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50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4631144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213591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700547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292236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37539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161675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47040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654962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938775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8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  <p:sldLayoutId id="2147483959" r:id="rId3"/>
    <p:sldLayoutId id="2147483960" r:id="rId4"/>
    <p:sldLayoutId id="2147483961" r:id="rId5"/>
    <p:sldLayoutId id="2147483962" r:id="rId6"/>
    <p:sldLayoutId id="2147483963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269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196014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617206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3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3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slide" Target="slide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slide" Target="slide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12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3607832"/>
            <a:ext cx="4129908" cy="685800"/>
          </a:xfrm>
        </p:spPr>
        <p:txBody>
          <a:bodyPr/>
          <a:lstStyle/>
          <a:p>
            <a:r>
              <a:rPr lang="en-US" sz="3600" dirty="0"/>
              <a:t>Power, Influence, </a:t>
            </a:r>
          </a:p>
          <a:p>
            <a:r>
              <a:rPr lang="en-US" sz="3600" dirty="0"/>
              <a:t>and Politics</a:t>
            </a:r>
          </a:p>
        </p:txBody>
      </p:sp>
    </p:spTree>
    <p:extLst>
      <p:ext uri="{BB962C8B-B14F-4D97-AF65-F5344CB8AC3E}">
        <p14:creationId xmlns:p14="http://schemas.microsoft.com/office/powerpoint/2010/main" val="447587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Psychological Empowerment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Occurs when we feel a sense of</a:t>
            </a:r>
          </a:p>
          <a:p>
            <a:r>
              <a:rPr lang="en-US" sz="2400" dirty="0"/>
              <a:t>Meaning from our work</a:t>
            </a:r>
          </a:p>
          <a:p>
            <a:r>
              <a:rPr lang="en-US" sz="2400" dirty="0"/>
              <a:t>Competence in our ability to perform</a:t>
            </a:r>
          </a:p>
          <a:p>
            <a:r>
              <a:rPr lang="en-US" sz="2400" dirty="0"/>
              <a:t>Self-determination: degree of control over how we perform our jobs</a:t>
            </a:r>
          </a:p>
          <a:p>
            <a:r>
              <a:rPr lang="en-US" sz="2400" dirty="0"/>
              <a:t>Impact at work: the difference our efforts make</a:t>
            </a:r>
          </a:p>
        </p:txBody>
      </p:sp>
    </p:spTree>
    <p:extLst>
      <p:ext uri="{BB962C8B-B14F-4D97-AF65-F5344CB8AC3E}">
        <p14:creationId xmlns:p14="http://schemas.microsoft.com/office/powerpoint/2010/main" val="67961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Empowering Individuals, Teams, </a:t>
            </a:r>
            <a:br>
              <a:rPr lang="en-US" dirty="0"/>
            </a:br>
            <a:r>
              <a:rPr lang="en-US" dirty="0"/>
              <a:t>and Organizations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91898"/>
            <a:ext cx="8229600" cy="4961301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levers of empowerment operate across all levels of the organization</a:t>
            </a:r>
          </a:p>
          <a:p>
            <a:endParaRPr lang="en-US" dirty="0"/>
          </a:p>
        </p:txBody>
      </p:sp>
      <p:pic>
        <p:nvPicPr>
          <p:cNvPr id="4" name="Picture 3" descr="The graphic shows the inputs, empowerment, and outcomes across all levels of the organization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718" y="2114265"/>
            <a:ext cx="7614126" cy="3685237"/>
          </a:xfrm>
          <a:prstGeom prst="rect">
            <a:avLst/>
          </a:prstGeom>
        </p:spPr>
      </p:pic>
      <p:sp>
        <p:nvSpPr>
          <p:cNvPr id="7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2921000" y="6383864"/>
            <a:ext cx="2667000" cy="152400"/>
          </a:xfrm>
        </p:spPr>
        <p:txBody>
          <a:bodyPr/>
          <a:lstStyle/>
          <a:p>
            <a:r>
              <a:rPr lang="en-US" dirty="0">
                <a:hlinkClick r:id="rId4" action="ppaction://hlinksldjump"/>
              </a:rPr>
              <a:t>Jump to Appendix 3 for 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96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Test Your OB Knowledge </a:t>
            </a:r>
            <a:r>
              <a:rPr lang="en-US" sz="2000" b="1" dirty="0">
                <a:solidFill>
                  <a:schemeClr val="accent1"/>
                </a:solidFill>
              </a:rPr>
              <a:t>(2 of 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131" y="857451"/>
            <a:ext cx="8826365" cy="55626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600" dirty="0"/>
              <a:t>John is asking advice about how to effectively empower his employees. Which of the following is NOT good advice?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600" dirty="0"/>
              <a:t>Only share responsibilities with those who are competent to do what is necessary.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600" dirty="0"/>
              <a:t>A manager needs to be careful when empowering employees because it will decrease the manager’s power.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600" dirty="0"/>
              <a:t>Use job design and the job characteristics model as a way of empowering employees.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600" dirty="0"/>
              <a:t>The extent to which employees have positive self-evaluations will enhance their sense of empowerment.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600" dirty="0"/>
              <a:t>A common element of empowerment involves pushing decision-making authority down to lower levels.</a:t>
            </a: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72594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Influencing Others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1" y="1182864"/>
            <a:ext cx="8229600" cy="639762"/>
          </a:xfrm>
        </p:spPr>
        <p:txBody>
          <a:bodyPr/>
          <a:lstStyle/>
          <a:p>
            <a:r>
              <a:rPr lang="en-US" sz="2800" dirty="0"/>
              <a:t>Common influence tactics to affect changes in others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idx="1"/>
          </p:nvPr>
        </p:nvSpPr>
        <p:spPr>
          <a:xfrm>
            <a:off x="433105" y="2019466"/>
            <a:ext cx="3360419" cy="607945"/>
          </a:xfrm>
        </p:spPr>
        <p:txBody>
          <a:bodyPr/>
          <a:lstStyle/>
          <a:p>
            <a:pPr algn="ctr"/>
            <a:r>
              <a:rPr lang="en-US" dirty="0"/>
              <a:t>Soft tactics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33105" y="2654445"/>
            <a:ext cx="4040188" cy="2618799"/>
          </a:xfrm>
        </p:spPr>
        <p:txBody>
          <a:bodyPr/>
          <a:lstStyle/>
          <a:p>
            <a:pPr lvl="1">
              <a:buFont typeface="Arial" charset="0"/>
              <a:buChar char="•"/>
            </a:pPr>
            <a:r>
              <a:rPr lang="en-US" sz="2000" dirty="0"/>
              <a:t>Rational persuasion</a:t>
            </a:r>
          </a:p>
          <a:p>
            <a:pPr lvl="1">
              <a:buFont typeface="Arial" charset="0"/>
              <a:buChar char="•"/>
            </a:pPr>
            <a:r>
              <a:rPr lang="en-US" sz="2000" dirty="0"/>
              <a:t>Inspirational appeals</a:t>
            </a:r>
          </a:p>
          <a:p>
            <a:pPr lvl="1">
              <a:buFont typeface="Arial" charset="0"/>
              <a:buChar char="•"/>
            </a:pPr>
            <a:r>
              <a:rPr lang="en-US" sz="2000" dirty="0"/>
              <a:t>Consultation</a:t>
            </a:r>
          </a:p>
          <a:p>
            <a:pPr lvl="1">
              <a:buFont typeface="Arial" charset="0"/>
              <a:buChar char="•"/>
            </a:pPr>
            <a:r>
              <a:rPr lang="en-US" sz="2000" dirty="0"/>
              <a:t>Ingratiation</a:t>
            </a:r>
          </a:p>
          <a:p>
            <a:pPr lvl="1">
              <a:buFont typeface="Arial" charset="0"/>
              <a:buChar char="•"/>
            </a:pPr>
            <a:r>
              <a:rPr lang="en-US" sz="2000" dirty="0"/>
              <a:t>Personal appeals</a:t>
            </a:r>
          </a:p>
          <a:p>
            <a:pPr lvl="1">
              <a:buFont typeface="Arial" charset="0"/>
              <a:buChar char="•"/>
            </a:pPr>
            <a:endParaRPr lang="en-US" sz="2000" dirty="0"/>
          </a:p>
          <a:p>
            <a:pPr>
              <a:buFont typeface="Arial" charset="0"/>
              <a:buChar char="•"/>
            </a:pPr>
            <a:endParaRPr lang="en-US" sz="240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idx="1"/>
          </p:nvPr>
        </p:nvSpPr>
        <p:spPr>
          <a:xfrm>
            <a:off x="4620930" y="2045888"/>
            <a:ext cx="3360419" cy="607945"/>
          </a:xfrm>
        </p:spPr>
        <p:txBody>
          <a:bodyPr/>
          <a:lstStyle/>
          <a:p>
            <a:pPr algn="ctr"/>
            <a:r>
              <a:rPr lang="en-US" dirty="0"/>
              <a:t>Hard tactics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20930" y="2653833"/>
            <a:ext cx="4041775" cy="2618799"/>
          </a:xfrm>
        </p:spPr>
        <p:txBody>
          <a:bodyPr/>
          <a:lstStyle/>
          <a:p>
            <a:pPr lvl="1">
              <a:buFont typeface="Arial" charset="0"/>
              <a:buChar char="•"/>
            </a:pPr>
            <a:r>
              <a:rPr lang="en-US" dirty="0"/>
              <a:t>Exchange</a:t>
            </a:r>
          </a:p>
          <a:p>
            <a:pPr lvl="1">
              <a:buFont typeface="Arial" charset="0"/>
              <a:buChar char="•"/>
            </a:pPr>
            <a:r>
              <a:rPr lang="en-US" dirty="0"/>
              <a:t>Coalition tactics</a:t>
            </a:r>
          </a:p>
          <a:p>
            <a:pPr lvl="1">
              <a:buFont typeface="Arial" charset="0"/>
              <a:buChar char="•"/>
            </a:pPr>
            <a:r>
              <a:rPr lang="en-US" dirty="0"/>
              <a:t>Pressure</a:t>
            </a:r>
          </a:p>
          <a:p>
            <a:pPr lvl="1">
              <a:buFont typeface="Arial" charset="0"/>
              <a:buChar char="•"/>
            </a:pPr>
            <a:r>
              <a:rPr lang="en-US" dirty="0"/>
              <a:t>Legitimizing tactics</a:t>
            </a:r>
          </a:p>
        </p:txBody>
      </p:sp>
    </p:spTree>
    <p:extLst>
      <p:ext uri="{BB962C8B-B14F-4D97-AF65-F5344CB8AC3E}">
        <p14:creationId xmlns:p14="http://schemas.microsoft.com/office/powerpoint/2010/main" val="2184087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Effectively Influencing Others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Six principles of persuasion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Liking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Reciprocity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Social proof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Consistency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Authority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2400" dirty="0"/>
              <a:t>Scarcity</a:t>
            </a:r>
          </a:p>
          <a:p>
            <a:pPr marL="0" indent="0">
              <a:buNone/>
            </a:pPr>
            <a:r>
              <a:rPr lang="en-US" sz="2400" dirty="0"/>
              <a:t> Use the above in combination, for maximum effectiveness.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8657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Test Your OB Knowledge </a:t>
            </a:r>
            <a:r>
              <a:rPr lang="en-US" sz="2000" b="1" dirty="0">
                <a:solidFill>
                  <a:schemeClr val="accent1"/>
                </a:solidFill>
              </a:rPr>
              <a:t>(3 of 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Rachel believes using soft influence tactics is more effective than using hard tactics. Which of the following tactics is Rachel most likely to use?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basing requests on her authority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getting others to support her efforts to persuade someone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using intimidation and threats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building enthusiasm by appealing to her employees’ emotions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making explicit promises</a:t>
            </a:r>
          </a:p>
        </p:txBody>
      </p:sp>
    </p:spTree>
    <p:extLst>
      <p:ext uri="{BB962C8B-B14F-4D97-AF65-F5344CB8AC3E}">
        <p14:creationId xmlns:p14="http://schemas.microsoft.com/office/powerpoint/2010/main" val="77812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Political Tactics and How to Use Them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Organizational politics</a:t>
            </a:r>
          </a:p>
          <a:p>
            <a:pPr marL="0" indent="0">
              <a:buNone/>
            </a:pPr>
            <a:r>
              <a:rPr lang="en-US" sz="2400" dirty="0"/>
              <a:t>Intentional acts of influence to enhance or protect the </a:t>
            </a:r>
            <a:r>
              <a:rPr lang="en-US" sz="2400" i="1" dirty="0"/>
              <a:t>self-interest</a:t>
            </a:r>
            <a:r>
              <a:rPr lang="en-US" sz="2400" dirty="0"/>
              <a:t> of individuals or groups that are not endorsed by or aligned with those of the organization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dirty="0"/>
              <a:t>Some key causes of political behavior</a:t>
            </a:r>
          </a:p>
          <a:p>
            <a:pPr marL="750888" indent="-331788"/>
            <a:r>
              <a:rPr lang="en-US" sz="2400" dirty="0"/>
              <a:t>Organizational justice</a:t>
            </a:r>
          </a:p>
          <a:p>
            <a:pPr marL="750888" indent="-331788"/>
            <a:r>
              <a:rPr lang="en-US" sz="2400" dirty="0"/>
              <a:t>Trust in co-workers</a:t>
            </a:r>
          </a:p>
          <a:p>
            <a:pPr marL="750888" indent="-331788"/>
            <a:r>
              <a:rPr lang="en-US" sz="2400" dirty="0"/>
              <a:t>Negative affect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601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Uncertainty and Political Behavior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5741"/>
            <a:ext cx="4038600" cy="3509318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2800" dirty="0"/>
              <a:t>Uncertainty: may trigger political behaviors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48200" y="1445740"/>
            <a:ext cx="4038600" cy="350931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Sources of uncertainty</a:t>
            </a:r>
          </a:p>
          <a:p>
            <a:r>
              <a:rPr lang="en-US" sz="2000" dirty="0"/>
              <a:t>Unclear objectives</a:t>
            </a:r>
          </a:p>
          <a:p>
            <a:r>
              <a:rPr lang="en-US" sz="2000" dirty="0"/>
              <a:t>Vague performance measures</a:t>
            </a:r>
          </a:p>
          <a:p>
            <a:r>
              <a:rPr lang="en-US" sz="2000" dirty="0"/>
              <a:t>Ill-defined decision processes</a:t>
            </a:r>
          </a:p>
          <a:p>
            <a:r>
              <a:rPr lang="en-US" sz="2000" dirty="0"/>
              <a:t>Strong individual or group competition</a:t>
            </a:r>
          </a:p>
          <a:p>
            <a:r>
              <a:rPr lang="en-US" sz="2000" dirty="0"/>
              <a:t>Any type of change</a:t>
            </a:r>
          </a:p>
        </p:txBody>
      </p:sp>
    </p:spTree>
    <p:extLst>
      <p:ext uri="{BB962C8B-B14F-4D97-AF65-F5344CB8AC3E}">
        <p14:creationId xmlns:p14="http://schemas.microsoft.com/office/powerpoint/2010/main" val="3048548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Frequently Used Political Tactics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22172"/>
            <a:ext cx="4038600" cy="5208167"/>
          </a:xfrm>
        </p:spPr>
        <p:txBody>
          <a:bodyPr/>
          <a:lstStyle/>
          <a:p>
            <a:pPr marL="400050" lvl="1" indent="0">
              <a:buNone/>
            </a:pPr>
            <a:r>
              <a:rPr lang="en-US" sz="2400" dirty="0"/>
              <a:t>Building a network of useful contacts</a:t>
            </a:r>
          </a:p>
          <a:p>
            <a:pPr marL="400050" lvl="1" indent="0">
              <a:buNone/>
            </a:pPr>
            <a:r>
              <a:rPr lang="en-US" sz="2400" dirty="0"/>
              <a:t>Using key players to support initiatives</a:t>
            </a:r>
          </a:p>
          <a:p>
            <a:pPr marL="400050" lvl="1" indent="0">
              <a:buNone/>
            </a:pPr>
            <a:r>
              <a:rPr lang="en-US" sz="2400" dirty="0"/>
              <a:t>Making friends with power brokers</a:t>
            </a:r>
          </a:p>
          <a:p>
            <a:pPr marL="400050" lvl="1" indent="0">
              <a:buNone/>
            </a:pPr>
            <a:r>
              <a:rPr lang="en-US" sz="2400" dirty="0"/>
              <a:t>Bending the rules to fit the situation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22172"/>
            <a:ext cx="4038600" cy="5208167"/>
          </a:xfrm>
        </p:spPr>
        <p:txBody>
          <a:bodyPr/>
          <a:lstStyle/>
          <a:p>
            <a:pPr marL="400050" lvl="1" indent="0">
              <a:buNone/>
            </a:pPr>
            <a:r>
              <a:rPr lang="en-US" sz="2400" dirty="0"/>
              <a:t>Self-promotion</a:t>
            </a:r>
          </a:p>
          <a:p>
            <a:pPr marL="400050" lvl="1" indent="0">
              <a:buNone/>
            </a:pPr>
            <a:r>
              <a:rPr lang="en-US" sz="2400" dirty="0"/>
              <a:t>Creating a favorable image</a:t>
            </a:r>
          </a:p>
          <a:p>
            <a:pPr marL="400050" lvl="1" indent="0">
              <a:buNone/>
            </a:pPr>
            <a:r>
              <a:rPr lang="en-US" sz="2400" dirty="0"/>
              <a:t>Praising others</a:t>
            </a:r>
          </a:p>
          <a:p>
            <a:pPr marL="400050" lvl="1" indent="0">
              <a:buNone/>
            </a:pPr>
            <a:r>
              <a:rPr lang="en-US" sz="2400" dirty="0"/>
              <a:t>Attacking or blaming others</a:t>
            </a:r>
          </a:p>
          <a:p>
            <a:pPr marL="400050" lvl="1" indent="0">
              <a:buNone/>
            </a:pPr>
            <a:r>
              <a:rPr lang="en-US" sz="2400" dirty="0"/>
              <a:t>Using information as a political tool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818252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Failure, Blame, and Politics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one responds to underperformance—failure—is very important if you are to preserve your influence.</a:t>
            </a:r>
          </a:p>
          <a:p>
            <a:pPr marL="0" indent="0" algn="ctr">
              <a:buNone/>
            </a:pPr>
            <a:r>
              <a:rPr lang="en-US" sz="2400" dirty="0"/>
              <a:t>Blame for failures can be assigned to others or oneself, or denied.</a:t>
            </a:r>
            <a:endParaRPr lang="en-US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4231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 Black"/>
              </a:rPr>
              <a:t>Major Questions You Should </a:t>
            </a:r>
            <a:br>
              <a:rPr lang="en-US" dirty="0">
                <a:cs typeface="Arial Black"/>
              </a:rPr>
            </a:br>
            <a:r>
              <a:rPr lang="en-US" dirty="0">
                <a:cs typeface="Arial Black"/>
              </a:rPr>
              <a:t>Be Able to Answer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2828"/>
            <a:ext cx="8229600" cy="4558144"/>
          </a:xfrm>
        </p:spPr>
        <p:txBody>
          <a:bodyPr/>
          <a:lstStyle/>
          <a:p>
            <a:pPr marL="690563" indent="-67945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>
                <a:cs typeface="Arial Black"/>
              </a:rPr>
              <a:t>12.1  What are the basic forms of power and how can they help achieve my desired outcomes?</a:t>
            </a:r>
          </a:p>
          <a:p>
            <a:pPr marL="690563" indent="-67945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400" dirty="0">
                <a:cs typeface="Arial Black"/>
              </a:rPr>
              <a:t>12.2  How can sharing power increase my power?</a:t>
            </a:r>
          </a:p>
          <a:p>
            <a:pPr marL="690563" indent="-679450">
              <a:buFont typeface="Arial" panose="020B0604020202020204" pitchFamily="34" charset="0"/>
              <a:buNone/>
            </a:pPr>
            <a:r>
              <a:rPr lang="en-US" sz="2400" dirty="0">
                <a:cs typeface="Arial Black"/>
              </a:rPr>
              <a:t>12.3  How do influence tactics affect my personal effectiveness?</a:t>
            </a:r>
          </a:p>
          <a:p>
            <a:pPr marL="690563" indent="-679450">
              <a:buFont typeface="Arial" panose="020B0604020202020204" pitchFamily="34" charset="0"/>
              <a:buNone/>
            </a:pPr>
            <a:r>
              <a:rPr lang="en-US" sz="2400" dirty="0">
                <a:cs typeface="Arial Black"/>
              </a:rPr>
              <a:t>12.4  What are the many forms of politics, and how can understanding them make me more effective at school, at work, and in social situations?</a:t>
            </a:r>
          </a:p>
          <a:p>
            <a:pPr marL="690563" indent="-67945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400" dirty="0">
                <a:cs typeface="Arial Black"/>
              </a:rPr>
              <a:t>12.5  Do I seek only to impress, or to make a good impression?</a:t>
            </a:r>
          </a:p>
          <a:p>
            <a:pPr marL="690563" indent="-67945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7025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Levels of Political Action</a:t>
            </a:r>
          </a:p>
        </p:txBody>
      </p:sp>
      <p:pic>
        <p:nvPicPr>
          <p:cNvPr id="3" name="Picture 2" descr="The graphic gives the levels of political action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99" y="1555532"/>
            <a:ext cx="8302113" cy="3304241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886200" y="6380252"/>
            <a:ext cx="1371600" cy="272898"/>
          </a:xfrm>
        </p:spPr>
        <p:txBody>
          <a:bodyPr/>
          <a:lstStyle/>
          <a:p>
            <a:r>
              <a:rPr lang="en-US" dirty="0">
                <a:hlinkClick r:id="rId4" action="ppaction://hlinksldjump"/>
              </a:rPr>
              <a:t>Jump to Appendix 4 for 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51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Political Should I Be?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1" y="1516491"/>
            <a:ext cx="4040188" cy="837241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ctr"/>
          <a:lstStyle/>
          <a:p>
            <a:pPr algn="ctr"/>
            <a:r>
              <a:rPr lang="en-US" dirty="0"/>
              <a:t>Individuals who are highly political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1" y="2156254"/>
            <a:ext cx="4040188" cy="3256005"/>
          </a:xfrm>
        </p:spPr>
        <p:txBody>
          <a:bodyPr anchor="ctr"/>
          <a:lstStyle/>
          <a:p>
            <a:r>
              <a:rPr lang="en-US" sz="2000" dirty="0"/>
              <a:t>Run the risk of being called self-serving</a:t>
            </a:r>
          </a:p>
          <a:p>
            <a:r>
              <a:rPr lang="en-US" sz="2000" dirty="0"/>
              <a:t>May lose credibility</a:t>
            </a:r>
          </a:p>
          <a:p>
            <a:r>
              <a:rPr lang="en-US" sz="2000" dirty="0"/>
              <a:t>May be considered poor team players</a:t>
            </a:r>
          </a:p>
          <a:p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45026" y="1516492"/>
            <a:ext cx="4041775" cy="837240"/>
          </a:xfrm>
          <a:solidFill>
            <a:schemeClr val="accent4">
              <a:lumMod val="20000"/>
              <a:lumOff val="80000"/>
            </a:schemeClr>
          </a:solidFill>
        </p:spPr>
        <p:txBody>
          <a:bodyPr anchor="ctr"/>
          <a:lstStyle/>
          <a:p>
            <a:pPr algn="ctr"/>
            <a:r>
              <a:rPr lang="en-US" dirty="0"/>
              <a:t>Individuals who are strictly non-political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6" y="2156254"/>
            <a:ext cx="4041775" cy="3256005"/>
          </a:xfrm>
        </p:spPr>
        <p:txBody>
          <a:bodyPr anchor="ctr"/>
          <a:lstStyle/>
          <a:p>
            <a:r>
              <a:rPr lang="en-US" sz="2000" dirty="0"/>
              <a:t>May experience slower promotions</a:t>
            </a:r>
          </a:p>
          <a:p>
            <a:r>
              <a:rPr lang="en-US" sz="2000" dirty="0"/>
              <a:t>May feel left out</a:t>
            </a:r>
          </a:p>
          <a:p>
            <a:r>
              <a:rPr lang="en-US" sz="2000" dirty="0"/>
              <a:t>May be considered poor team players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398226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Test Your OB Knowledge </a:t>
            </a:r>
            <a:r>
              <a:rPr lang="en-US" sz="2000" b="1" dirty="0">
                <a:solidFill>
                  <a:schemeClr val="accent1"/>
                </a:solidFill>
              </a:rPr>
              <a:t>(4 of 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Mike is involved in a group at work responsible for getting the company parking lot repaired and expanded. What level of political action is Mike likely a part of?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coalition level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safety committee level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network level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individual level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long-term level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14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Impression Management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000" dirty="0"/>
              <a:t>We engage in impression management daily, so what is it?</a:t>
            </a:r>
          </a:p>
          <a:p>
            <a:pPr marL="0" indent="0">
              <a:buNone/>
            </a:pPr>
            <a:r>
              <a:rPr lang="en-US" sz="2600" dirty="0"/>
              <a:t>Any attempt to control or manipulate the images related to a person, organization, or idea using</a:t>
            </a:r>
          </a:p>
          <a:p>
            <a:pPr lvl="1"/>
            <a:r>
              <a:rPr lang="en-US" sz="2200" dirty="0"/>
              <a:t>Speech</a:t>
            </a:r>
          </a:p>
          <a:p>
            <a:pPr lvl="1"/>
            <a:r>
              <a:rPr lang="en-US" sz="2200" dirty="0"/>
              <a:t>Behavior</a:t>
            </a:r>
          </a:p>
          <a:p>
            <a:pPr lvl="1"/>
            <a:r>
              <a:rPr lang="en-US" sz="2200" dirty="0"/>
              <a:t>Appearance</a:t>
            </a:r>
          </a:p>
          <a:p>
            <a:endParaRPr lang="en-US" sz="2400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7154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of a Good Impression: </a:t>
            </a:r>
            <a:br>
              <a:rPr lang="en-US" dirty="0"/>
            </a:br>
            <a:r>
              <a:rPr lang="en-US" dirty="0"/>
              <a:t>You Only Have One Chance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04086"/>
            <a:ext cx="4038600" cy="2669060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2800" dirty="0"/>
              <a:t>How does one make a good impression?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48200" y="1804086"/>
            <a:ext cx="4038600" cy="2669060"/>
          </a:xfrm>
        </p:spPr>
        <p:txBody>
          <a:bodyPr/>
          <a:lstStyle/>
          <a:p>
            <a:endParaRPr lang="en-US" sz="2000" dirty="0"/>
          </a:p>
          <a:p>
            <a:r>
              <a:rPr lang="en-US" dirty="0"/>
              <a:t>Set an intention</a:t>
            </a:r>
          </a:p>
          <a:p>
            <a:r>
              <a:rPr lang="en-US" dirty="0"/>
              <a:t>Consider your ornaments</a:t>
            </a:r>
          </a:p>
          <a:p>
            <a:r>
              <a:rPr lang="en-US" dirty="0"/>
              <a:t>Remember your body speaks</a:t>
            </a:r>
          </a:p>
          <a:p>
            <a:r>
              <a:rPr lang="en-US" dirty="0"/>
              <a:t>Bust bad moods and bad days</a:t>
            </a:r>
          </a:p>
          <a:p>
            <a:r>
              <a:rPr lang="en-US" dirty="0"/>
              <a:t>Be interested to be interesting</a:t>
            </a:r>
          </a:p>
        </p:txBody>
      </p:sp>
    </p:spTree>
    <p:extLst>
      <p:ext uri="{BB962C8B-B14F-4D97-AF65-F5344CB8AC3E}">
        <p14:creationId xmlns:p14="http://schemas.microsoft.com/office/powerpoint/2010/main" val="9388427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Impression Management Tactics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984" y="1544595"/>
            <a:ext cx="4038600" cy="3558746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3200" dirty="0"/>
              <a:t>Favorable </a:t>
            </a:r>
            <a:r>
              <a:rPr lang="en-US" sz="3200" b="1" dirty="0"/>
              <a:t>upward</a:t>
            </a:r>
            <a:r>
              <a:rPr lang="en-US" sz="3200" dirty="0"/>
              <a:t> impression- management tactics 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709984" y="1544595"/>
            <a:ext cx="4038600" cy="3558746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A moderate amount of upward impression management is a necessity for the average employee today.</a:t>
            </a:r>
          </a:p>
          <a:p>
            <a:pPr marL="688975" lvl="0" indent="-331788">
              <a:buFont typeface="Arial" panose="020B0604020202020204" pitchFamily="34" charset="0"/>
              <a:buChar char="•"/>
            </a:pPr>
            <a:r>
              <a:rPr lang="en-US" dirty="0"/>
              <a:t>Job-focused</a:t>
            </a:r>
          </a:p>
          <a:p>
            <a:pPr marL="688975" lvl="0" indent="-331788">
              <a:buFont typeface="Arial" panose="020B0604020202020204" pitchFamily="34" charset="0"/>
              <a:buChar char="•"/>
            </a:pPr>
            <a:r>
              <a:rPr lang="en-US" dirty="0"/>
              <a:t>Supervisor-focused</a:t>
            </a:r>
          </a:p>
          <a:p>
            <a:pPr marL="688975" lvl="0" indent="-331788">
              <a:buFont typeface="Arial" panose="020B0604020202020204" pitchFamily="34" charset="0"/>
              <a:buChar char="•"/>
            </a:pPr>
            <a:r>
              <a:rPr lang="en-US" dirty="0"/>
              <a:t>Self-focused</a:t>
            </a:r>
          </a:p>
        </p:txBody>
      </p:sp>
    </p:spTree>
    <p:extLst>
      <p:ext uri="{BB962C8B-B14F-4D97-AF65-F5344CB8AC3E}">
        <p14:creationId xmlns:p14="http://schemas.microsoft.com/office/powerpoint/2010/main" val="17914952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Create Bad Impressions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9557" y="1532238"/>
            <a:ext cx="4038600" cy="3509319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3200" dirty="0"/>
              <a:t>How do </a:t>
            </a:r>
            <a:r>
              <a:rPr lang="en-US" sz="3200" b="1" dirty="0"/>
              <a:t>bad</a:t>
            </a:r>
            <a:r>
              <a:rPr lang="en-US" sz="3200" dirty="0"/>
              <a:t> impressions happen?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60557" y="1532238"/>
            <a:ext cx="4038600" cy="3509319"/>
          </a:xfrm>
        </p:spPr>
        <p:txBody>
          <a:bodyPr/>
          <a:lstStyle/>
          <a:p>
            <a:r>
              <a:rPr lang="en-US" dirty="0"/>
              <a:t>Doing only the minimum</a:t>
            </a:r>
          </a:p>
          <a:p>
            <a:r>
              <a:rPr lang="en-US" dirty="0"/>
              <a:t>Having a negative mindset</a:t>
            </a:r>
          </a:p>
          <a:p>
            <a:r>
              <a:rPr lang="en-US" dirty="0"/>
              <a:t>Overcommitting</a:t>
            </a:r>
          </a:p>
          <a:p>
            <a:r>
              <a:rPr lang="en-US" dirty="0"/>
              <a:t>Taking no initiative</a:t>
            </a:r>
          </a:p>
          <a:p>
            <a:r>
              <a:rPr lang="en-US" dirty="0"/>
              <a:t>Waiting until the last minute to deliver bad news</a:t>
            </a:r>
          </a:p>
        </p:txBody>
      </p:sp>
    </p:spTree>
    <p:extLst>
      <p:ext uri="{BB962C8B-B14F-4D97-AF65-F5344CB8AC3E}">
        <p14:creationId xmlns:p14="http://schemas.microsoft.com/office/powerpoint/2010/main" val="13577903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Remedying Bad Impressions</a:t>
            </a:r>
            <a:endParaRPr lang="en-US" sz="2000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20128" y="1017373"/>
            <a:ext cx="7784757" cy="162189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800"/>
              </a:spcAft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/>
              <a:t>Apologies: a form of trust and influence repair when harm</a:t>
            </a:r>
            <a:r>
              <a:rPr lang="en-US" dirty="0"/>
              <a:t>—real or perceived—</a:t>
            </a:r>
            <a:r>
              <a:rPr lang="en-US" sz="2800" dirty="0"/>
              <a:t>has been done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0128" y="2483707"/>
            <a:ext cx="4038600" cy="3608173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2800" dirty="0"/>
              <a:t>Characteristics of apologies? </a:t>
            </a:r>
            <a:endParaRPr lang="en-US" sz="2800" b="1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611128" y="2483707"/>
            <a:ext cx="4038600" cy="3608173"/>
          </a:xfrm>
        </p:spPr>
        <p:txBody>
          <a:bodyPr anchor="ctr"/>
          <a:lstStyle/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Acknowledgement of wrongdoing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Acceptance of responsibility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Expression of regret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dirty="0"/>
              <a:t>Promise that the offense will not be repeated</a:t>
            </a:r>
          </a:p>
        </p:txBody>
      </p:sp>
    </p:spTree>
    <p:extLst>
      <p:ext uri="{BB962C8B-B14F-4D97-AF65-F5344CB8AC3E}">
        <p14:creationId xmlns:p14="http://schemas.microsoft.com/office/powerpoint/2010/main" val="7978419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Test Your OB Knowledge </a:t>
            </a:r>
            <a:r>
              <a:rPr lang="en-US" sz="2000" b="1" dirty="0">
                <a:solidFill>
                  <a:schemeClr val="accent1"/>
                </a:solidFill>
              </a:rPr>
              <a:t>(5 of 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Janice would like to make a good impression when she goes on an interview next week. Janice should do all of the following EXCEPT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make sure to wear flashy jewelry so she is noticed.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be aware of nonverbal cues.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be in a good mood.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present information about job performance in a favorable light.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come across as nice and polite.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46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Power, Influence, and Politics:</a:t>
            </a:r>
            <a:br>
              <a:rPr lang="en-US" dirty="0"/>
            </a:br>
            <a:r>
              <a:rPr lang="en-US" dirty="0"/>
              <a:t>Putting It All in Context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6521" y="1372689"/>
            <a:ext cx="8229600" cy="4837416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/>
              <a:t>Figure 12.9 The Organizing Framework for Understanding and Applying OB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747" y="1631713"/>
            <a:ext cx="7118201" cy="4826140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513763" y="6489453"/>
            <a:ext cx="1880170" cy="163697"/>
          </a:xfrm>
        </p:spPr>
        <p:txBody>
          <a:bodyPr/>
          <a:lstStyle/>
          <a:p>
            <a:r>
              <a:rPr lang="en-US" dirty="0">
                <a:hlinkClick r:id="rId4" action="ppaction://hlinksldjump"/>
              </a:rPr>
              <a:t>Jump to Appendix 5 for 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08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Power?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ability to marshal human, informational, and other resources to get something done</a:t>
            </a:r>
          </a:p>
          <a:p>
            <a:r>
              <a:rPr lang="en-US" sz="2400" dirty="0"/>
              <a:t>Concerned with influencing others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947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1 Individual Reactions to Power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Return to slide.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2000" dirty="0"/>
              <a:t>The pie chart is halved into “Tend to Produce Compliance or Resistance” and “Tend to Foster Commitment.”</a:t>
            </a:r>
          </a:p>
          <a:p>
            <a:r>
              <a:rPr lang="en-US" sz="2000" dirty="0"/>
              <a:t>Tend to produce compliance or resistance:</a:t>
            </a:r>
          </a:p>
          <a:p>
            <a:r>
              <a:rPr lang="en-US" sz="2000" dirty="0"/>
              <a:t>	Coercive</a:t>
            </a:r>
          </a:p>
          <a:p>
            <a:r>
              <a:rPr lang="en-US" sz="2000" dirty="0"/>
              <a:t>	Reward</a:t>
            </a:r>
          </a:p>
          <a:p>
            <a:r>
              <a:rPr lang="en-US" sz="2000" dirty="0"/>
              <a:t>	Legitimate negative. This is a lesser slice, half of the legitimate positive slice in tend to foster commitment.</a:t>
            </a:r>
          </a:p>
          <a:p>
            <a:r>
              <a:rPr lang="en-US" sz="2000" dirty="0"/>
              <a:t>Tend to foster commitment</a:t>
            </a:r>
          </a:p>
          <a:p>
            <a:r>
              <a:rPr lang="en-US" sz="2000" dirty="0"/>
              <a:t>	Referent</a:t>
            </a:r>
          </a:p>
          <a:p>
            <a:r>
              <a:rPr lang="en-US" sz="2000" dirty="0"/>
              <a:t>	Expert</a:t>
            </a:r>
          </a:p>
          <a:p>
            <a:r>
              <a:rPr lang="en-US" sz="2000" dirty="0"/>
              <a:t>	Legitimate positive. This is a lesser slice, half of the legitimate negative slice in tend to produce compliance or resistance.</a:t>
            </a:r>
          </a:p>
        </p:txBody>
      </p:sp>
    </p:spTree>
    <p:extLst>
      <p:ext uri="{BB962C8B-B14F-4D97-AF65-F5344CB8AC3E}">
        <p14:creationId xmlns:p14="http://schemas.microsoft.com/office/powerpoint/2010/main" val="170619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2 Structural Empowerment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slide.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2000" dirty="0"/>
              <a:t>The graphic shows degree of empowerment from none to high. And the management styles are domination, consultation, participation, and delegation.</a:t>
            </a:r>
          </a:p>
          <a:p>
            <a:r>
              <a:rPr lang="en-US" sz="2000" dirty="0"/>
              <a:t>Authoritarian power, wherein the manager or leader imposes decisions, has no degree of empowerment and is a domination style.</a:t>
            </a:r>
          </a:p>
          <a:p>
            <a:r>
              <a:rPr lang="en-US" sz="2000" dirty="0"/>
              <a:t>Influence sharing, wherein the manager or leader consults followers when making decisions, is a bit higher than authoritarian power in empowerment, and is a consultation style of management style.</a:t>
            </a:r>
          </a:p>
          <a:p>
            <a:r>
              <a:rPr lang="en-US" sz="2000" dirty="0"/>
              <a:t>Power sharing, wherein the manager or leader and followers jointly make decisions in very high in empowerment, and is a participation style of management.</a:t>
            </a:r>
          </a:p>
          <a:p>
            <a:r>
              <a:rPr lang="en-US" sz="2000" dirty="0"/>
              <a:t>Power distribution, wherein followers are granted authority to make decisions, is the highest in empowerment and is a delegation style of management.</a:t>
            </a:r>
          </a:p>
        </p:txBody>
      </p:sp>
    </p:spTree>
    <p:extLst>
      <p:ext uri="{BB962C8B-B14F-4D97-AF65-F5344CB8AC3E}">
        <p14:creationId xmlns:p14="http://schemas.microsoft.com/office/powerpoint/2010/main" val="52951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3 Empowering Individuals, Teams, </a:t>
            </a:r>
            <a:br>
              <a:rPr lang="en-US" dirty="0"/>
            </a:br>
            <a:r>
              <a:rPr lang="en-US" dirty="0"/>
              <a:t>and Organizations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slide.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57200" y="1663908"/>
            <a:ext cx="8229600" cy="4736892"/>
          </a:xfrm>
        </p:spPr>
        <p:txBody>
          <a:bodyPr/>
          <a:lstStyle/>
          <a:p>
            <a:r>
              <a:rPr lang="en-US" dirty="0"/>
              <a:t>The key inputs to empower others include structural empowerment, individual differences (core self-evaluations, psychological capital, and need for achievement), job characteristics, managerial support, leadership, and organizational support (access to resources from other teams).</a:t>
            </a:r>
          </a:p>
          <a:p>
            <a:r>
              <a:rPr lang="en-US" dirty="0"/>
              <a:t>The outcomes include performance, organizational citizenship behavior, job satisfaction, turnover intentions, and stress.</a:t>
            </a:r>
          </a:p>
        </p:txBody>
      </p:sp>
    </p:spTree>
    <p:extLst>
      <p:ext uri="{BB962C8B-B14F-4D97-AF65-F5344CB8AC3E}">
        <p14:creationId xmlns:p14="http://schemas.microsoft.com/office/powerpoint/2010/main" val="241267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4 Levels of Political Action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slide.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733205"/>
              </p:ext>
            </p:extLst>
          </p:nvPr>
        </p:nvGraphicFramePr>
        <p:xfrm>
          <a:off x="681519" y="1643580"/>
          <a:ext cx="7599452" cy="2774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6799">
                  <a:extLst>
                    <a:ext uri="{9D8B030D-6E8A-4147-A177-3AD203B41FA5}">
                      <a16:colId xmlns:a16="http://schemas.microsoft.com/office/drawing/2014/main" xmlns="" val="1159865943"/>
                    </a:ext>
                  </a:extLst>
                </a:gridCol>
                <a:gridCol w="5272653">
                  <a:extLst>
                    <a:ext uri="{9D8B030D-6E8A-4147-A177-3AD203B41FA5}">
                      <a16:colId xmlns:a16="http://schemas.microsoft.com/office/drawing/2014/main" xmlns="" val="1658715309"/>
                    </a:ext>
                  </a:extLst>
                </a:gridCol>
              </a:tblGrid>
              <a:tr h="693577">
                <a:tc>
                  <a:txBody>
                    <a:bodyPr/>
                    <a:lstStyle/>
                    <a:p>
                      <a:r>
                        <a:rPr lang="en-US" dirty="0"/>
                        <a:t>LEVELS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DISTINGUISHING</a:t>
                      </a:r>
                      <a:r>
                        <a:rPr lang="en-US" baseline="0" dirty="0"/>
                        <a:t> CHARACTERISTICS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53211774"/>
                  </a:ext>
                </a:extLst>
              </a:tr>
              <a:tr h="693577">
                <a:tc>
                  <a:txBody>
                    <a:bodyPr/>
                    <a:lstStyle/>
                    <a:p>
                      <a:r>
                        <a:rPr lang="en-US" dirty="0"/>
                        <a:t>Network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Cooperative pursuit of general self-interest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93494463"/>
                  </a:ext>
                </a:extLst>
              </a:tr>
              <a:tr h="693577">
                <a:tc>
                  <a:txBody>
                    <a:bodyPr/>
                    <a:lstStyle/>
                    <a:p>
                      <a:r>
                        <a:rPr lang="en-US" dirty="0"/>
                        <a:t>Coalition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Cooperative pursuit of group interests</a:t>
                      </a:r>
                      <a:r>
                        <a:rPr lang="en-US" baseline="0" dirty="0"/>
                        <a:t> in specific issues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74969410"/>
                  </a:ext>
                </a:extLst>
              </a:tr>
              <a:tr h="693577">
                <a:tc>
                  <a:txBody>
                    <a:bodyPr/>
                    <a:lstStyle/>
                    <a:p>
                      <a:r>
                        <a:rPr lang="en-US" dirty="0"/>
                        <a:t>Individual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Individuals</a:t>
                      </a:r>
                      <a:r>
                        <a:rPr lang="en-US" baseline="0" dirty="0"/>
                        <a:t> pursuit of general self-interests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648861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295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 5 Power, Influence, and Politics: Putting It All in Context 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slide.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133565" y="1294544"/>
            <a:ext cx="8846048" cy="5106256"/>
          </a:xfrm>
        </p:spPr>
        <p:txBody>
          <a:bodyPr/>
          <a:lstStyle/>
          <a:p>
            <a:r>
              <a:rPr lang="en-US" sz="1200" dirty="0"/>
              <a:t>The Organizing Framework for Understanding and Applying OB shows the relationship between the three categories Inputs, Process, and Outcomes.</a:t>
            </a:r>
          </a:p>
          <a:p>
            <a:r>
              <a:rPr lang="en-US" sz="1200" dirty="0"/>
              <a:t>Inputs</a:t>
            </a:r>
          </a:p>
          <a:p>
            <a:r>
              <a:rPr lang="en-US" sz="1200" dirty="0"/>
              <a:t>	Person factors: personality, skills and abilities, values, and ethics</a:t>
            </a:r>
          </a:p>
          <a:p>
            <a:r>
              <a:rPr lang="en-US" sz="1200" dirty="0"/>
              <a:t>	Situation factors: relationship quality and leadership</a:t>
            </a:r>
          </a:p>
          <a:p>
            <a:r>
              <a:rPr lang="en-US" sz="1200" dirty="0"/>
              <a:t>Leads to</a:t>
            </a:r>
          </a:p>
          <a:p>
            <a:r>
              <a:rPr lang="en-US" sz="1200" dirty="0"/>
              <a:t>Processes</a:t>
            </a:r>
          </a:p>
          <a:p>
            <a:pPr lvl="1"/>
            <a:r>
              <a:rPr lang="en-US" sz="1200" dirty="0"/>
              <a:t>Individual Level: conflict and negotiation, emotions, perceptions, motivation, trust, communication, and psychological empowerment</a:t>
            </a:r>
          </a:p>
          <a:p>
            <a:pPr lvl="1"/>
            <a:r>
              <a:rPr lang="en-US" sz="1200" dirty="0"/>
              <a:t>Group, Team Level: group and or team dynamics; conflict and negotiation; decision making; power, influence, and politics; performance management, leadership, trust, structural empowerment, and impression management</a:t>
            </a:r>
          </a:p>
          <a:p>
            <a:pPr lvl="1"/>
            <a:r>
              <a:rPr lang="en-US" sz="1200" dirty="0"/>
              <a:t>Organizational Level: human resource policies and practices, leading and managing change and stress, and impression management</a:t>
            </a:r>
          </a:p>
          <a:p>
            <a:r>
              <a:rPr lang="en-US" sz="1200" dirty="0"/>
              <a:t>Leads to</a:t>
            </a:r>
          </a:p>
          <a:p>
            <a:r>
              <a:rPr lang="en-US" sz="1200" dirty="0"/>
              <a:t>Outcomes</a:t>
            </a:r>
          </a:p>
          <a:p>
            <a:pPr lvl="1"/>
            <a:r>
              <a:rPr lang="en-US" sz="1200" dirty="0"/>
              <a:t>Individual Level: task performance, work attitudes, citizenship behavior and or counterproductive behavior, turnover, career outcomes, and stress</a:t>
            </a:r>
          </a:p>
          <a:p>
            <a:pPr lvl="1"/>
            <a:r>
              <a:rPr lang="en-US" sz="1200" dirty="0"/>
              <a:t>Group, Team Level: group and or team performance, group satisfaction, and group cohesion and conflict</a:t>
            </a:r>
          </a:p>
          <a:p>
            <a:pPr lvl="1"/>
            <a:r>
              <a:rPr lang="en-US" sz="1200" dirty="0"/>
              <a:t>Organizational Level: accounting and or financial performance, customer satisfaction, and reputation</a:t>
            </a:r>
          </a:p>
          <a:p>
            <a:pPr lvl="1"/>
            <a:endParaRPr lang="en-US" sz="1200" dirty="0"/>
          </a:p>
          <a:p>
            <a:r>
              <a:rPr lang="en-US" sz="1200" dirty="0"/>
              <a:t>In return, Outcomes relates to both Inputs and Processes.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51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Five Bases of Power</a:t>
            </a:r>
          </a:p>
        </p:txBody>
      </p:sp>
      <p:pic>
        <p:nvPicPr>
          <p:cNvPr id="5" name="Picture 4" descr="A pie chart with five equal sections. Position powers: legitimate, reward, and coercive. Personal powers: expert and referent.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3468" y="964324"/>
            <a:ext cx="5473263" cy="547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08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Individual Reactions to Power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7329" y="1196962"/>
            <a:ext cx="5968313" cy="3251469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Individuals have three primary responses to power.</a:t>
            </a:r>
            <a:endParaRPr lang="en-US" sz="2400" dirty="0"/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400" dirty="0"/>
              <a:t>Resistance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400" dirty="0"/>
              <a:t>Compliance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400" dirty="0"/>
              <a:t>Commitment</a:t>
            </a:r>
          </a:p>
          <a:p>
            <a:endParaRPr lang="en-US" sz="2400" dirty="0"/>
          </a:p>
        </p:txBody>
      </p:sp>
      <p:pic>
        <p:nvPicPr>
          <p:cNvPr id="6" name="Picture 5" descr="Pie chart of divides the three primary responses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294" y="1860330"/>
            <a:ext cx="6740188" cy="4124995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3595815" y="6437870"/>
            <a:ext cx="1902941" cy="191530"/>
          </a:xfrm>
        </p:spPr>
        <p:txBody>
          <a:bodyPr/>
          <a:lstStyle/>
          <a:p>
            <a:r>
              <a:rPr lang="en-US" dirty="0">
                <a:hlinkClick r:id="rId4" action="ppaction://hlinksldjump"/>
              </a:rPr>
              <a:t>Jump to Appendix 1 for 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340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Bases of Power and Effectiveness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Generally, different bases of power affect important outcomes such as job performance, job satisfaction, and turnover.</a:t>
            </a:r>
          </a:p>
          <a:p>
            <a:pPr lvl="1">
              <a:buFont typeface="Arial" charset="0"/>
              <a:buChar char="•"/>
            </a:pPr>
            <a:r>
              <a:rPr lang="en-US" sz="2400" dirty="0"/>
              <a:t>Expert and referent power have a generally positive effect.</a:t>
            </a:r>
          </a:p>
          <a:p>
            <a:pPr lvl="1">
              <a:buFont typeface="Arial" charset="0"/>
              <a:buChar char="•"/>
            </a:pPr>
            <a:r>
              <a:rPr lang="en-US" sz="2400" dirty="0"/>
              <a:t>Reward and legitimate power have a slightly positive effect.</a:t>
            </a:r>
          </a:p>
          <a:p>
            <a:pPr lvl="1">
              <a:buFont typeface="Arial" charset="0"/>
              <a:buChar char="•"/>
            </a:pPr>
            <a:r>
              <a:rPr lang="en-US" sz="2400" dirty="0"/>
              <a:t>Coercive power has a slightly negative effect.</a:t>
            </a:r>
          </a:p>
        </p:txBody>
      </p:sp>
    </p:spTree>
    <p:extLst>
      <p:ext uri="{BB962C8B-B14F-4D97-AF65-F5344CB8AC3E}">
        <p14:creationId xmlns:p14="http://schemas.microsoft.com/office/powerpoint/2010/main" val="330117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Gina promised her employees that if they reached the goal of fewer than five customer complaints during December she would give them each a $500 gift card.  What type of power is Gina using and what is her likely result?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using coercive, result is commitment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using positive legitimate, result is compliance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using expert, result is resistance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using referent, result is commitment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using reward, result is compliance</a:t>
            </a:r>
          </a:p>
          <a:p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Test Your OB Knowledge </a:t>
            </a:r>
            <a:r>
              <a:rPr lang="en-US" sz="2000" b="1" dirty="0">
                <a:solidFill>
                  <a:schemeClr val="accent1"/>
                </a:solidFill>
              </a:rPr>
              <a:t>(1 of 5)</a:t>
            </a:r>
          </a:p>
        </p:txBody>
      </p:sp>
    </p:spTree>
    <p:extLst>
      <p:ext uri="{BB962C8B-B14F-4D97-AF65-F5344CB8AC3E}">
        <p14:creationId xmlns:p14="http://schemas.microsoft.com/office/powerpoint/2010/main" val="12286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Sharing and Empowerment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What is </a:t>
            </a:r>
            <a:r>
              <a:rPr lang="en-US" b="1" dirty="0"/>
              <a:t>empowerment</a:t>
            </a:r>
            <a:r>
              <a:rPr lang="en-US" dirty="0"/>
              <a:t>?</a:t>
            </a:r>
          </a:p>
          <a:p>
            <a:pPr marL="0" indent="0">
              <a:buNone/>
            </a:pPr>
            <a:r>
              <a:rPr lang="en-US" sz="2400" dirty="0"/>
              <a:t>Efforts to enhance employee performance, well-being, and positive attitudes by</a:t>
            </a:r>
          </a:p>
          <a:p>
            <a:pPr lvl="1">
              <a:buFont typeface="Arial" charset="0"/>
              <a:buChar char="•"/>
            </a:pPr>
            <a:r>
              <a:rPr lang="en-US" sz="2000" dirty="0"/>
              <a:t>Giving employees greater influence</a:t>
            </a:r>
          </a:p>
          <a:p>
            <a:pPr lvl="1">
              <a:buFont typeface="Arial" charset="0"/>
              <a:buChar char="•"/>
            </a:pPr>
            <a:r>
              <a:rPr lang="en-US" sz="2000" dirty="0"/>
              <a:t>Use of centralized management practices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Empowerment means</a:t>
            </a:r>
          </a:p>
          <a:p>
            <a:pPr lvl="1">
              <a:buFont typeface="Arial" charset="0"/>
              <a:buChar char="•"/>
            </a:pPr>
            <a:r>
              <a:rPr lang="en-US" dirty="0"/>
              <a:t>Structural: Job redesign to transfer of power to employees</a:t>
            </a:r>
          </a:p>
          <a:p>
            <a:pPr lvl="1">
              <a:buFont typeface="Arial" charset="0"/>
              <a:buChar char="•"/>
            </a:pPr>
            <a:r>
              <a:rPr lang="en-US" dirty="0"/>
              <a:t>Psychological: Through enhancing self-efficacy and intrinsic motivation</a:t>
            </a:r>
          </a:p>
        </p:txBody>
      </p:sp>
    </p:spTree>
    <p:extLst>
      <p:ext uri="{BB962C8B-B14F-4D97-AF65-F5344CB8AC3E}">
        <p14:creationId xmlns:p14="http://schemas.microsoft.com/office/powerpoint/2010/main" val="32440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 Empowerment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64" y="1177158"/>
            <a:ext cx="7699014" cy="4403836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886200" y="6412832"/>
            <a:ext cx="1371600" cy="240318"/>
          </a:xfrm>
        </p:spPr>
        <p:txBody>
          <a:bodyPr/>
          <a:lstStyle/>
          <a:p>
            <a:r>
              <a:rPr lang="en-US" dirty="0">
                <a:hlinkClick r:id="rId4" action="ppaction://hlinksldjump"/>
              </a:rPr>
              <a:t>Jump to Appendix 2 for description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94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1_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KiniOB1e_C01_NewTemplt" id="{4D4C8B07-FA66-446C-BE99-A8FE046F277B}" vid="{FA750E0D-DDB6-4745-9D96-7D60DD2D47D5}"/>
    </a:ext>
  </a:extLst>
</a:theme>
</file>

<file path=ppt/theme/theme2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MHHE_Accessible_PPT_Template-v3" id="{9B9348B0-880E-4CB8-A295-BC3AA1119653}" vid="{61341307-7ACA-45F4-94F7-ED496AA02AFE}"/>
    </a:ext>
  </a:extLst>
</a:theme>
</file>

<file path=ppt/theme/theme3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MHHE_Accessible_PPT_Template-v3" id="{9B9348B0-880E-4CB8-A295-BC3AA1119653}" vid="{8AF8D263-1FE7-4E22-9B30-55B991E709D6}"/>
    </a:ext>
  </a:extLst>
</a:theme>
</file>

<file path=ppt/theme/theme4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MHHE_Accessible_PPT_Template-v3" id="{9B9348B0-880E-4CB8-A295-BC3AA1119653}" vid="{373DE383-A52D-430C-8B66-B302F3C13C6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19296</TotalTime>
  <Words>3497</Words>
  <Application>Microsoft Office PowerPoint</Application>
  <PresentationFormat>On-screen Show (4:3)</PresentationFormat>
  <Paragraphs>438</Paragraphs>
  <Slides>34</Slides>
  <Notes>30</Notes>
  <HiddenSlides>5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1_FIRST, BREAK, LAST slides </vt:lpstr>
      <vt:lpstr>FIRST, BREAK, LAST slides </vt:lpstr>
      <vt:lpstr>Red bar footer BODY/MAIN CONTENT</vt:lpstr>
      <vt:lpstr>Red Bar Footer_APPENDIX</vt:lpstr>
      <vt:lpstr>CHAPTER 12</vt:lpstr>
      <vt:lpstr>Major Questions You Should  Be Able to Answer</vt:lpstr>
      <vt:lpstr>What Is Power?</vt:lpstr>
      <vt:lpstr>The Five Bases of Power</vt:lpstr>
      <vt:lpstr>Individual Reactions to Power</vt:lpstr>
      <vt:lpstr>Bases of Power and Effectiveness</vt:lpstr>
      <vt:lpstr>Test Your OB Knowledge (1 of 5)</vt:lpstr>
      <vt:lpstr>Power Sharing and Empowerment</vt:lpstr>
      <vt:lpstr>Structural Empowerment</vt:lpstr>
      <vt:lpstr>Psychological Empowerment</vt:lpstr>
      <vt:lpstr>Empowering Individuals, Teams,  and Organizations</vt:lpstr>
      <vt:lpstr>Test Your OB Knowledge (2 of 5)</vt:lpstr>
      <vt:lpstr>Influencing Others</vt:lpstr>
      <vt:lpstr>Effectively Influencing Others</vt:lpstr>
      <vt:lpstr>Test Your OB Knowledge (3 of 5)</vt:lpstr>
      <vt:lpstr>Political Tactics and How to Use Them</vt:lpstr>
      <vt:lpstr>Uncertainty and Political Behavior</vt:lpstr>
      <vt:lpstr>Frequently Used Political Tactics</vt:lpstr>
      <vt:lpstr>Failure, Blame, and Politics</vt:lpstr>
      <vt:lpstr>Levels of Political Action</vt:lpstr>
      <vt:lpstr>How Political Should I Be?</vt:lpstr>
      <vt:lpstr>Test Your OB Knowledge (4 of 5)</vt:lpstr>
      <vt:lpstr>Impression Management</vt:lpstr>
      <vt:lpstr>Power of a Good Impression:  You Only Have One Chance</vt:lpstr>
      <vt:lpstr>Impression Management Tactics</vt:lpstr>
      <vt:lpstr>How to Create Bad Impressions</vt:lpstr>
      <vt:lpstr>Remedying Bad Impressions</vt:lpstr>
      <vt:lpstr>Test Your OB Knowledge (5 of 5)</vt:lpstr>
      <vt:lpstr>Power, Influence, and Politics: Putting It All in Context</vt:lpstr>
      <vt:lpstr>Appendix 1 Individual Reactions to Power</vt:lpstr>
      <vt:lpstr>Appendix 2 Structural Empowerment</vt:lpstr>
      <vt:lpstr>Appendix 3 Empowering Individuals, Teams,  and Organizations</vt:lpstr>
      <vt:lpstr>Appendix 4 Levels of Political Action</vt:lpstr>
      <vt:lpstr>Appendix 5 Power, Influence, and Politics: Putting It All in Context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Christine Mark</dc:creator>
  <cp:lastModifiedBy>Burmeister, Haley</cp:lastModifiedBy>
  <cp:revision>1086</cp:revision>
  <dcterms:created xsi:type="dcterms:W3CDTF">2014-09-02T15:08:31Z</dcterms:created>
  <dcterms:modified xsi:type="dcterms:W3CDTF">2017-10-23T14:28:08Z</dcterms:modified>
</cp:coreProperties>
</file>