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4.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5.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6.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956" r:id="rId1"/>
    <p:sldMasterId id="2147483942" r:id="rId2"/>
    <p:sldMasterId id="2147483952" r:id="rId3"/>
    <p:sldMasterId id="2147483934" r:id="rId4"/>
    <p:sldMasterId id="2147483922" r:id="rId5"/>
    <p:sldMasterId id="2147483910" r:id="rId6"/>
    <p:sldMasterId id="2147483898" r:id="rId7"/>
  </p:sldMasterIdLst>
  <p:notesMasterIdLst>
    <p:notesMasterId r:id="rId37"/>
  </p:notesMasterIdLst>
  <p:sldIdLst>
    <p:sldId id="256" r:id="rId8"/>
    <p:sldId id="572" r:id="rId9"/>
    <p:sldId id="573" r:id="rId10"/>
    <p:sldId id="615" r:id="rId11"/>
    <p:sldId id="616" r:id="rId12"/>
    <p:sldId id="582" r:id="rId13"/>
    <p:sldId id="583" r:id="rId14"/>
    <p:sldId id="586" r:id="rId15"/>
    <p:sldId id="588" r:id="rId16"/>
    <p:sldId id="590" r:id="rId17"/>
    <p:sldId id="591" r:id="rId18"/>
    <p:sldId id="592" r:id="rId19"/>
    <p:sldId id="594" r:id="rId20"/>
    <p:sldId id="596" r:id="rId21"/>
    <p:sldId id="617" r:id="rId22"/>
    <p:sldId id="597" r:id="rId23"/>
    <p:sldId id="598" r:id="rId24"/>
    <p:sldId id="599" r:id="rId25"/>
    <p:sldId id="600" r:id="rId26"/>
    <p:sldId id="601" r:id="rId27"/>
    <p:sldId id="618" r:id="rId28"/>
    <p:sldId id="604" r:id="rId29"/>
    <p:sldId id="605" r:id="rId30"/>
    <p:sldId id="611" r:id="rId31"/>
    <p:sldId id="614" r:id="rId32"/>
    <p:sldId id="609" r:id="rId33"/>
    <p:sldId id="610" r:id="rId34"/>
    <p:sldId id="619" r:id="rId35"/>
    <p:sldId id="620" r:id="rId3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m" initials="P"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38886"/>
    <a:srgbClr val="D00000"/>
    <a:srgbClr val="F4AA12"/>
    <a:srgbClr val="F4B81E"/>
    <a:srgbClr val="6CD37B"/>
    <a:srgbClr val="56BB43"/>
    <a:srgbClr val="2C18FF"/>
    <a:srgbClr val="CCFF66"/>
    <a:srgbClr val="666666"/>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20266" autoAdjust="0"/>
    <p:restoredTop sz="94149" autoAdjust="0"/>
  </p:normalViewPr>
  <p:slideViewPr>
    <p:cSldViewPr snapToGrid="0" snapToObjects="1">
      <p:cViewPr varScale="1">
        <p:scale>
          <a:sx n="105" d="100"/>
          <a:sy n="105" d="100"/>
        </p:scale>
        <p:origin x="1446" y="48"/>
      </p:cViewPr>
      <p:guideLst>
        <p:guide orient="horz" pos="2160"/>
        <p:guide pos="2880"/>
      </p:guideLst>
    </p:cSldViewPr>
  </p:slideViewPr>
  <p:outlineViewPr>
    <p:cViewPr>
      <p:scale>
        <a:sx n="33" d="100"/>
        <a:sy n="33" d="100"/>
      </p:scale>
      <p:origin x="0" y="-19408"/>
    </p:cViewPr>
  </p:outlineViewPr>
  <p:notesTextViewPr>
    <p:cViewPr>
      <p:scale>
        <a:sx n="100" d="100"/>
        <a:sy n="100" d="100"/>
      </p:scale>
      <p:origin x="0" y="0"/>
    </p:cViewPr>
  </p:notesTextViewPr>
  <p:sorterViewPr>
    <p:cViewPr>
      <p:scale>
        <a:sx n="86" d="100"/>
        <a:sy n="86" d="100"/>
      </p:scale>
      <p:origin x="0" y="0"/>
    </p:cViewPr>
  </p:sorterViewPr>
  <p:notesViewPr>
    <p:cSldViewPr snapToGrid="0" snapToObjects="1">
      <p:cViewPr>
        <p:scale>
          <a:sx n="100" d="100"/>
          <a:sy n="100" d="100"/>
        </p:scale>
        <p:origin x="-1524"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D1FDBB8-06F3-4583-9595-7E2782F49ABF}" type="datetimeFigureOut">
              <a:rPr lang="en-US" smtClean="0"/>
              <a:t>10/23/2017</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5FDFAD3-E221-4E1B-B85F-9BDA723F74B4}" type="slidenum">
              <a:rPr lang="en-US" smtClean="0"/>
              <a:t>‹#›</a:t>
            </a:fld>
            <a:endParaRPr lang="en-US" dirty="0"/>
          </a:p>
        </p:txBody>
      </p:sp>
    </p:spTree>
    <p:extLst>
      <p:ext uri="{BB962C8B-B14F-4D97-AF65-F5344CB8AC3E}">
        <p14:creationId xmlns:p14="http://schemas.microsoft.com/office/powerpoint/2010/main" val="14040729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a:t>
            </a:fld>
            <a:endParaRPr lang="en-US" dirty="0"/>
          </a:p>
        </p:txBody>
      </p:sp>
    </p:spTree>
    <p:extLst>
      <p:ext uri="{BB962C8B-B14F-4D97-AF65-F5344CB8AC3E}">
        <p14:creationId xmlns:p14="http://schemas.microsoft.com/office/powerpoint/2010/main" val="34836938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B.</a:t>
            </a:r>
            <a:r>
              <a:rPr lang="en-US" baseline="0" dirty="0"/>
              <a:t> The group has become too cohesive.</a:t>
            </a:r>
          </a:p>
        </p:txBody>
      </p:sp>
      <p:sp>
        <p:nvSpPr>
          <p:cNvPr id="4" name="Slide Number Placeholder 3"/>
          <p:cNvSpPr>
            <a:spLocks noGrp="1"/>
          </p:cNvSpPr>
          <p:nvPr>
            <p:ph type="sldNum" sz="quarter" idx="10"/>
          </p:nvPr>
        </p:nvSpPr>
        <p:spPr/>
        <p:txBody>
          <a:bodyPr/>
          <a:lstStyle/>
          <a:p>
            <a:fld id="{F5FDFAD3-E221-4E1B-B85F-9BDA723F74B4}" type="slidenum">
              <a:rPr lang="en-US" smtClean="0"/>
              <a:t>10</a:t>
            </a:fld>
            <a:endParaRPr lang="en-US" dirty="0"/>
          </a:p>
        </p:txBody>
      </p:sp>
    </p:spTree>
    <p:extLst>
      <p:ext uri="{BB962C8B-B14F-4D97-AF65-F5344CB8AC3E}">
        <p14:creationId xmlns:p14="http://schemas.microsoft.com/office/powerpoint/2010/main" val="36720823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Work–family conflict:</a:t>
            </a:r>
            <a:r>
              <a:rPr lang="en-US" sz="1200" kern="1200" dirty="0">
                <a:solidFill>
                  <a:schemeClr val="tx1"/>
                </a:solidFill>
                <a:effectLst/>
                <a:latin typeface="+mn-lt"/>
                <a:ea typeface="+mn-ea"/>
                <a:cs typeface="+mn-cs"/>
              </a:rPr>
              <a:t> occurs when the demands or pressures from work and family domains are mutually incompatible.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Work–family conflict can take two distinct forms: work interference with family and family interference with work.</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Hostilities in one life domain can manifest in other domains as a result of the spillover effect.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Since it may not be possible to avoid or remove conflicts completely, people need to manage or balance demands between the different domains of their lives.</a:t>
            </a:r>
          </a:p>
          <a:p>
            <a:pPr marL="914400" lvl="2" indent="0">
              <a:buFont typeface="Arial" panose="020B0604020202020204" pitchFamily="34" charse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11</a:t>
            </a:fld>
            <a:endParaRPr lang="en-US" dirty="0"/>
          </a:p>
        </p:txBody>
      </p:sp>
    </p:spTree>
    <p:extLst>
      <p:ext uri="{BB962C8B-B14F-4D97-AF65-F5344CB8AC3E}">
        <p14:creationId xmlns:p14="http://schemas.microsoft.com/office/powerpoint/2010/main" val="29416849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Balance requires flexibility, which is a key aspect of many efforts to eliminate or reduce conflicts.</a:t>
            </a:r>
          </a:p>
          <a:p>
            <a:pPr lvl="1"/>
            <a:endParaRPr lang="en-US" sz="1200" b="1" kern="1200" dirty="0">
              <a:solidFill>
                <a:schemeClr val="tx1"/>
              </a:solidFill>
              <a:effectLst/>
              <a:latin typeface="+mn-lt"/>
              <a:ea typeface="+mn-ea"/>
              <a:cs typeface="+mn-cs"/>
            </a:endParaRPr>
          </a:p>
          <a:p>
            <a:pPr lvl="1"/>
            <a:r>
              <a:rPr lang="en-US" sz="1200" b="1" kern="1200" dirty="0" err="1">
                <a:solidFill>
                  <a:schemeClr val="tx1"/>
                </a:solidFill>
                <a:effectLst/>
                <a:latin typeface="+mn-lt"/>
                <a:ea typeface="+mn-ea"/>
                <a:cs typeface="+mn-cs"/>
              </a:rPr>
              <a:t>Flexspace</a:t>
            </a:r>
            <a:r>
              <a:rPr lang="en-US" sz="1200" b="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when policies enable employees to do their work from different locations besides the office.</a:t>
            </a:r>
          </a:p>
          <a:p>
            <a:pPr lvl="1"/>
            <a:endParaRPr lang="en-US" sz="1200" b="1"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Flextime:</a:t>
            </a:r>
            <a:r>
              <a:rPr lang="en-US" sz="1200" kern="1200" dirty="0">
                <a:solidFill>
                  <a:schemeClr val="tx1"/>
                </a:solidFill>
                <a:effectLst/>
                <a:latin typeface="+mn-lt"/>
                <a:ea typeface="+mn-ea"/>
                <a:cs typeface="+mn-cs"/>
              </a:rPr>
              <a:t> flexible scheduling, either when work is expected to be completed (e.g., deadlines) or during which particular hours of the day (e.g., 10–5, or anytime today).</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value of most any type of flexible work arrangement can be undermined if the employee’s immediate supervisor isn’t supportive.</a:t>
            </a:r>
          </a:p>
          <a:p>
            <a:pPr marL="1085850" lvl="2"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12</a:t>
            </a:fld>
            <a:endParaRPr lang="en-US" dirty="0"/>
          </a:p>
        </p:txBody>
      </p:sp>
    </p:spTree>
    <p:extLst>
      <p:ext uri="{BB962C8B-B14F-4D97-AF65-F5344CB8AC3E}">
        <p14:creationId xmlns:p14="http://schemas.microsoft.com/office/powerpoint/2010/main" val="29416849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14400" marR="0" lvl="2"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kern="1200" dirty="0">
                <a:solidFill>
                  <a:schemeClr val="tx1"/>
                </a:solidFill>
                <a:effectLst/>
                <a:latin typeface="+mn-lt"/>
                <a:ea typeface="+mn-ea"/>
                <a:cs typeface="+mn-cs"/>
              </a:rPr>
              <a:t>Incivility:</a:t>
            </a:r>
            <a:r>
              <a:rPr lang="en-US" sz="1200" kern="1200" dirty="0">
                <a:solidFill>
                  <a:schemeClr val="tx1"/>
                </a:solidFill>
                <a:effectLst/>
                <a:latin typeface="+mn-lt"/>
                <a:ea typeface="+mn-ea"/>
                <a:cs typeface="+mn-cs"/>
              </a:rPr>
              <a:t> any form of socially harmful behavior, such as aggression, interpersonal deviance, social undermining, interactional injustice, harassment, abusive supervision, and bullying.</a:t>
            </a:r>
          </a:p>
          <a:p>
            <a:pPr marL="914400" lvl="2" indent="0">
              <a:buFont typeface="Arial" panose="020B0604020202020204" pitchFamily="34" charset="0"/>
              <a:buNone/>
            </a:pP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Table 10.4 describes some of employees’ common responses to incivility and their frequencies.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Both individuals and their employers can be the root cause of mistreatment at work.</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Figure 10.3 illustrates some common causes of various forms of incivility.</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Bullying</a:t>
            </a:r>
          </a:p>
          <a:p>
            <a:pPr lvl="1"/>
            <a:r>
              <a:rPr lang="en-US" sz="1200" kern="1200" dirty="0">
                <a:solidFill>
                  <a:schemeClr val="tx1"/>
                </a:solidFill>
                <a:effectLst/>
                <a:latin typeface="+mn-lt"/>
                <a:ea typeface="+mn-ea"/>
                <a:cs typeface="+mn-cs"/>
              </a:rPr>
              <a:t>Bullying is different from other forms of mistreatment or incivility in at least three ways: bullying is often evident to others; bullying affects even those who are NOT bullied; and bullying has group-level implications.</a:t>
            </a:r>
          </a:p>
          <a:p>
            <a:pPr lvl="1"/>
            <a:r>
              <a:rPr lang="en-US" sz="1200" kern="1200" dirty="0">
                <a:solidFill>
                  <a:schemeClr val="tx1"/>
                </a:solidFill>
                <a:effectLst/>
                <a:latin typeface="+mn-lt"/>
                <a:ea typeface="+mn-ea"/>
                <a:cs typeface="+mn-cs"/>
              </a:rPr>
              <a:t>Table 10.5 presents best practices for addressing bullying.</a:t>
            </a:r>
          </a:p>
          <a:p>
            <a:pPr marL="914400" lvl="2" indent="0">
              <a:buFont typeface="Arial" panose="020B0604020202020204" pitchFamily="34" charse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13</a:t>
            </a:fld>
            <a:endParaRPr lang="en-US" dirty="0"/>
          </a:p>
        </p:txBody>
      </p:sp>
    </p:spTree>
    <p:extLst>
      <p:ext uri="{BB962C8B-B14F-4D97-AF65-F5344CB8AC3E}">
        <p14:creationId xmlns:p14="http://schemas.microsoft.com/office/powerpoint/2010/main" val="29416849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kern="1200" dirty="0">
                <a:solidFill>
                  <a:schemeClr val="tx1"/>
                </a:solidFill>
                <a:effectLst/>
                <a:latin typeface="+mn-lt"/>
                <a:ea typeface="+mn-ea"/>
                <a:cs typeface="+mn-cs"/>
              </a:rPr>
              <a:t>The Internet and particularly social media have created new avenues and weapons for bullies at school, at work, and in our social lives through cyber bullying.</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Virtual bullying is more common than face-to-face bullying, although the two often co-occur.</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Not only do face-to-face and cyber bullying directly harm the targeted person, but the fear of future mistreatment amplifies this effect.</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Employers should create policies to prevent and address virtual incivility, and employees should follow best practices for appropriate e-mails and social media use.</a:t>
            </a:r>
          </a:p>
          <a:p>
            <a:pPr marL="914400" lvl="2" indent="0">
              <a:buFont typeface="Arial" panose="020B0604020202020204" pitchFamily="34" charse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14</a:t>
            </a:fld>
            <a:endParaRPr lang="en-US" dirty="0"/>
          </a:p>
        </p:txBody>
      </p:sp>
    </p:spTree>
    <p:extLst>
      <p:ext uri="{BB962C8B-B14F-4D97-AF65-F5344CB8AC3E}">
        <p14:creationId xmlns:p14="http://schemas.microsoft.com/office/powerpoint/2010/main" val="29416849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15</a:t>
            </a:fld>
            <a:endParaRPr lang="en-US" dirty="0"/>
          </a:p>
        </p:txBody>
      </p:sp>
    </p:spTree>
    <p:extLst>
      <p:ext uri="{BB962C8B-B14F-4D97-AF65-F5344CB8AC3E}">
        <p14:creationId xmlns:p14="http://schemas.microsoft.com/office/powerpoint/2010/main" val="14197356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C,</a:t>
            </a:r>
            <a:r>
              <a:rPr lang="en-US" baseline="0" dirty="0"/>
              <a:t> send an e-mail to all employees that names the employee being bullied and demand that it stops</a:t>
            </a:r>
          </a:p>
        </p:txBody>
      </p:sp>
      <p:sp>
        <p:nvSpPr>
          <p:cNvPr id="4" name="Slide Number Placeholder 3"/>
          <p:cNvSpPr>
            <a:spLocks noGrp="1"/>
          </p:cNvSpPr>
          <p:nvPr>
            <p:ph type="sldNum" sz="quarter" idx="10"/>
          </p:nvPr>
        </p:nvSpPr>
        <p:spPr/>
        <p:txBody>
          <a:bodyPr/>
          <a:lstStyle/>
          <a:p>
            <a:fld id="{F5FDFAD3-E221-4E1B-B85F-9BDA723F74B4}" type="slidenum">
              <a:rPr lang="en-US" smtClean="0"/>
              <a:t>16</a:t>
            </a:fld>
            <a:endParaRPr lang="en-US" dirty="0"/>
          </a:p>
        </p:txBody>
      </p:sp>
    </p:spTree>
    <p:extLst>
      <p:ext uri="{BB962C8B-B14F-4D97-AF65-F5344CB8AC3E}">
        <p14:creationId xmlns:p14="http://schemas.microsoft.com/office/powerpoint/2010/main" val="36720823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Programmed conflict:</a:t>
            </a:r>
            <a:r>
              <a:rPr lang="en-US" sz="1200" kern="1200" dirty="0">
                <a:solidFill>
                  <a:schemeClr val="tx1"/>
                </a:solidFill>
                <a:effectLst/>
                <a:latin typeface="+mn-lt"/>
                <a:ea typeface="+mn-ea"/>
                <a:cs typeface="+mn-cs"/>
              </a:rPr>
              <a:t> conflict that raises different opinions regardless of the personal feelings of the managers.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challenge with programmed conflict is to get contributors to either defend or criticize ideas based on relevant facts rather than on the basis of personal preference or political interests.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Two programmed conflict techniques with proven track records are devil’s advocacy and the dialectic method.</a:t>
            </a:r>
          </a:p>
          <a:p>
            <a:pPr marL="914400" lvl="2" indent="0">
              <a:buFont typeface="Arial" panose="020B0604020202020204" pitchFamily="34" charse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17</a:t>
            </a:fld>
            <a:endParaRPr lang="en-US" dirty="0"/>
          </a:p>
        </p:txBody>
      </p:sp>
    </p:spTree>
    <p:extLst>
      <p:ext uri="{BB962C8B-B14F-4D97-AF65-F5344CB8AC3E}">
        <p14:creationId xmlns:p14="http://schemas.microsoft.com/office/powerpoint/2010/main" val="29416849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Devil’s advocacy:</a:t>
            </a:r>
            <a:r>
              <a:rPr lang="en-US" sz="1200" kern="1200" dirty="0">
                <a:solidFill>
                  <a:schemeClr val="tx1"/>
                </a:solidFill>
                <a:effectLst/>
                <a:latin typeface="+mn-lt"/>
                <a:ea typeface="+mn-ea"/>
                <a:cs typeface="+mn-cs"/>
              </a:rPr>
              <a:t> assigning someone the role of critic.</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Devil’s advocacy alters the usual decision-making process by assigning an individual or group to criticize the proposal and having the critique presented to key decision makers.</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It is a good idea to rotate the job of devil’s advocate so no one person or group develops a strictly negative reputation and to promote skill development.</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Dialectic method:</a:t>
            </a:r>
            <a:r>
              <a:rPr lang="en-US" sz="1200" kern="1200" dirty="0">
                <a:solidFill>
                  <a:schemeClr val="tx1"/>
                </a:solidFill>
                <a:effectLst/>
                <a:latin typeface="+mn-lt"/>
                <a:ea typeface="+mn-ea"/>
                <a:cs typeface="+mn-cs"/>
              </a:rPr>
              <a:t> fostering a structured debate of opposing viewpoints prior to making a decision. </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This method alters the usual decision-making process by generating a counterproposal based on different assumptions and having the advocates of each position present and debate the merits of their proposals before key decision makers.</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Drawbacks of the dialectic method technique are that winning the debate may overshadow the issue at hand, and this method requires more skill training than does devil’s advocacy. </a:t>
            </a:r>
          </a:p>
          <a:p>
            <a:pPr marL="914400" lvl="2" indent="0">
              <a:buFont typeface="Arial" panose="020B0604020202020204" pitchFamily="34" charse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18</a:t>
            </a:fld>
            <a:endParaRPr lang="en-US" dirty="0"/>
          </a:p>
        </p:txBody>
      </p:sp>
    </p:spTree>
    <p:extLst>
      <p:ext uri="{BB962C8B-B14F-4D97-AF65-F5344CB8AC3E}">
        <p14:creationId xmlns:p14="http://schemas.microsoft.com/office/powerpoint/2010/main" val="29416849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People tend to handle (negative) conflict in similar ways, referred to as styles.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Figure 10-5 shows some of the common conflict styles, distinguished based on relative concern for others (x-axis) and concern for self (y-axis).</a:t>
            </a:r>
          </a:p>
          <a:p>
            <a:pPr lvl="1"/>
            <a:r>
              <a:rPr lang="en-US" sz="1200" b="1" kern="1200" dirty="0">
                <a:solidFill>
                  <a:schemeClr val="tx1"/>
                </a:solidFill>
                <a:effectLst/>
                <a:latin typeface="+mn-lt"/>
                <a:ea typeface="+mn-ea"/>
                <a:cs typeface="+mn-cs"/>
              </a:rPr>
              <a:t>Integrating (problem solving):</a:t>
            </a:r>
            <a:r>
              <a:rPr lang="en-US" sz="1200" kern="1200" dirty="0">
                <a:solidFill>
                  <a:schemeClr val="tx1"/>
                </a:solidFill>
                <a:effectLst/>
                <a:latin typeface="+mn-lt"/>
                <a:ea typeface="+mn-ea"/>
                <a:cs typeface="+mn-cs"/>
              </a:rPr>
              <a:t> interested parties confront the issue and cooperatively identify the problem, generate and weigh alternatives, and select a solution.</a:t>
            </a:r>
          </a:p>
          <a:p>
            <a:pPr lvl="1"/>
            <a:r>
              <a:rPr lang="en-US" sz="1200" b="1" kern="1200" dirty="0">
                <a:solidFill>
                  <a:schemeClr val="tx1"/>
                </a:solidFill>
                <a:effectLst/>
                <a:latin typeface="+mn-lt"/>
                <a:ea typeface="+mn-ea"/>
                <a:cs typeface="+mn-cs"/>
              </a:rPr>
              <a:t>Obliging (smoothing):</a:t>
            </a:r>
            <a:r>
              <a:rPr lang="en-US" sz="1200" kern="1200" dirty="0">
                <a:solidFill>
                  <a:schemeClr val="tx1"/>
                </a:solidFill>
                <a:effectLst/>
                <a:latin typeface="+mn-lt"/>
                <a:ea typeface="+mn-ea"/>
                <a:cs typeface="+mn-cs"/>
              </a:rPr>
              <a:t> people show low concern for themselves and a great concern for others. </a:t>
            </a:r>
          </a:p>
          <a:p>
            <a:pPr lvl="1"/>
            <a:r>
              <a:rPr lang="en-US" sz="1200" b="1" kern="1200" dirty="0">
                <a:solidFill>
                  <a:schemeClr val="tx1"/>
                </a:solidFill>
                <a:effectLst/>
                <a:latin typeface="+mn-lt"/>
                <a:ea typeface="+mn-ea"/>
                <a:cs typeface="+mn-cs"/>
              </a:rPr>
              <a:t>Dominating:</a:t>
            </a:r>
            <a:r>
              <a:rPr lang="en-US" sz="1200" kern="1200" dirty="0">
                <a:solidFill>
                  <a:schemeClr val="tx1"/>
                </a:solidFill>
                <a:effectLst/>
                <a:latin typeface="+mn-lt"/>
                <a:ea typeface="+mn-ea"/>
                <a:cs typeface="+mn-cs"/>
              </a:rPr>
              <a:t> high concern for self and low concern for others, often characterized by “I win, you lose” tactics. </a:t>
            </a:r>
          </a:p>
          <a:p>
            <a:pPr lvl="1"/>
            <a:r>
              <a:rPr lang="en-US" sz="1200" b="1" kern="1200" dirty="0">
                <a:solidFill>
                  <a:schemeClr val="tx1"/>
                </a:solidFill>
                <a:effectLst/>
                <a:latin typeface="+mn-lt"/>
                <a:ea typeface="+mn-ea"/>
                <a:cs typeface="+mn-cs"/>
              </a:rPr>
              <a:t>Avoiding:</a:t>
            </a:r>
            <a:r>
              <a:rPr lang="en-US" sz="1200" kern="1200" dirty="0">
                <a:solidFill>
                  <a:schemeClr val="tx1"/>
                </a:solidFill>
                <a:effectLst/>
                <a:latin typeface="+mn-lt"/>
                <a:ea typeface="+mn-ea"/>
                <a:cs typeface="+mn-cs"/>
              </a:rPr>
              <a:t> passive withdrawal from the problem and active suppression of the issue are common. </a:t>
            </a:r>
          </a:p>
          <a:p>
            <a:pPr lvl="1"/>
            <a:r>
              <a:rPr lang="en-US" sz="1200" b="1" kern="1200" dirty="0">
                <a:solidFill>
                  <a:schemeClr val="tx1"/>
                </a:solidFill>
                <a:effectLst/>
                <a:latin typeface="+mn-lt"/>
                <a:ea typeface="+mn-ea"/>
                <a:cs typeface="+mn-cs"/>
              </a:rPr>
              <a:t>Compromising:</a:t>
            </a:r>
            <a:r>
              <a:rPr lang="en-US" sz="1200" kern="1200" dirty="0">
                <a:solidFill>
                  <a:schemeClr val="tx1"/>
                </a:solidFill>
                <a:effectLst/>
                <a:latin typeface="+mn-lt"/>
                <a:ea typeface="+mn-ea"/>
                <a:cs typeface="+mn-cs"/>
              </a:rPr>
              <a:t> give-and-take approach with a moderate concern for both self and others.</a:t>
            </a:r>
          </a:p>
          <a:p>
            <a:pPr marL="914400" lvl="2" indent="0">
              <a:buFont typeface="Arial" panose="020B0604020202020204" pitchFamily="34" charse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19</a:t>
            </a:fld>
            <a:endParaRPr lang="en-US" dirty="0"/>
          </a:p>
        </p:txBody>
      </p:sp>
    </p:spTree>
    <p:extLst>
      <p:ext uri="{BB962C8B-B14F-4D97-AF65-F5344CB8AC3E}">
        <p14:creationId xmlns:p14="http://schemas.microsoft.com/office/powerpoint/2010/main" val="29416849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5FDFAD3-E221-4E1B-B85F-9BDA723F74B4}" type="slidenum">
              <a:rPr lang="en-US" smtClean="0"/>
              <a:t>2</a:t>
            </a:fld>
            <a:endParaRPr lang="en-US" dirty="0"/>
          </a:p>
        </p:txBody>
      </p:sp>
    </p:spTree>
    <p:extLst>
      <p:ext uri="{BB962C8B-B14F-4D97-AF65-F5344CB8AC3E}">
        <p14:creationId xmlns:p14="http://schemas.microsoft.com/office/powerpoint/2010/main" val="29752080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Alternative dispute resolution (ADR):</a:t>
            </a:r>
            <a:r>
              <a:rPr lang="en-US" sz="1200" kern="1200" dirty="0">
                <a:solidFill>
                  <a:schemeClr val="tx1"/>
                </a:solidFill>
                <a:effectLst/>
                <a:latin typeface="+mn-lt"/>
                <a:ea typeface="+mn-ea"/>
                <a:cs typeface="+mn-cs"/>
              </a:rPr>
              <a:t> uses faster, more user-friendly methods of dispute resolution instead of traditional, adversarial approaches such as unilateral decision making or litigation.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ADR has enjoyed enthusiastic growth in recent years due to lower costs and speed.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ADR methods vary with respect to difficulty and expense.</a:t>
            </a:r>
          </a:p>
          <a:p>
            <a:pPr marL="914400" lvl="2" indent="0">
              <a:buFont typeface="Arial" panose="020B0604020202020204" pitchFamily="34" charse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20</a:t>
            </a:fld>
            <a:endParaRPr lang="en-US" dirty="0"/>
          </a:p>
        </p:txBody>
      </p:sp>
    </p:spTree>
    <p:extLst>
      <p:ext uri="{BB962C8B-B14F-4D97-AF65-F5344CB8AC3E}">
        <p14:creationId xmlns:p14="http://schemas.microsoft.com/office/powerpoint/2010/main" val="29416849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1" kern="1200" dirty="0">
                <a:solidFill>
                  <a:schemeClr val="tx1"/>
                </a:solidFill>
                <a:effectLst/>
                <a:latin typeface="+mn-lt"/>
                <a:ea typeface="+mn-ea"/>
                <a:cs typeface="+mn-cs"/>
              </a:rPr>
              <a:t>Facilitation:</a:t>
            </a:r>
            <a:r>
              <a:rPr lang="en-US" sz="1200" kern="1200" dirty="0">
                <a:solidFill>
                  <a:schemeClr val="tx1"/>
                </a:solidFill>
                <a:effectLst/>
                <a:latin typeface="+mn-lt"/>
                <a:ea typeface="+mn-ea"/>
                <a:cs typeface="+mn-cs"/>
              </a:rPr>
              <a:t> a third party informally urges disputing parties to deal directly with each other in a positive and constructive manner.</a:t>
            </a:r>
          </a:p>
          <a:p>
            <a:pPr lvl="1"/>
            <a:endParaRPr lang="en-US" sz="1200" b="1"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Conciliation:</a:t>
            </a:r>
            <a:r>
              <a:rPr lang="en-US" sz="1200" kern="1200" dirty="0">
                <a:solidFill>
                  <a:schemeClr val="tx1"/>
                </a:solidFill>
                <a:effectLst/>
                <a:latin typeface="+mn-lt"/>
                <a:ea typeface="+mn-ea"/>
                <a:cs typeface="+mn-cs"/>
              </a:rPr>
              <a:t> a neutral third party informally acts as a communication conduit between disputing parties.</a:t>
            </a:r>
          </a:p>
          <a:p>
            <a:pPr lvl="1"/>
            <a:endParaRPr lang="en-US" sz="1200" b="1"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Peer review:</a:t>
            </a:r>
            <a:r>
              <a:rPr lang="en-US" sz="1200" kern="1200" dirty="0">
                <a:solidFill>
                  <a:schemeClr val="tx1"/>
                </a:solidFill>
                <a:effectLst/>
                <a:latin typeface="+mn-lt"/>
                <a:ea typeface="+mn-ea"/>
                <a:cs typeface="+mn-cs"/>
              </a:rPr>
              <a:t> a panel of trustworthy co-workers hears both sides of a dispute in an informal and confidential meeting and may make binding decisions depending on the company.</a:t>
            </a:r>
          </a:p>
          <a:p>
            <a:pPr lvl="1"/>
            <a:endParaRPr lang="en-US" sz="1200" b="1"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Ombudsman:</a:t>
            </a:r>
            <a:r>
              <a:rPr lang="en-US" sz="1200" kern="1200" dirty="0">
                <a:solidFill>
                  <a:schemeClr val="tx1"/>
                </a:solidFill>
                <a:effectLst/>
                <a:latin typeface="+mn-lt"/>
                <a:ea typeface="+mn-ea"/>
                <a:cs typeface="+mn-cs"/>
              </a:rPr>
              <a:t> someone who works for the organization and is widely respected and trusted by his or her co-workers hears grievances on a confidential basis and attempts to arrange a solution.</a:t>
            </a:r>
          </a:p>
          <a:p>
            <a:pPr lvl="1"/>
            <a:endParaRPr lang="en-US" sz="1200" b="1"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Mediation:</a:t>
            </a:r>
            <a:r>
              <a:rPr lang="en-US" sz="1200" kern="1200" dirty="0">
                <a:solidFill>
                  <a:schemeClr val="tx1"/>
                </a:solidFill>
                <a:effectLst/>
                <a:latin typeface="+mn-lt"/>
                <a:ea typeface="+mn-ea"/>
                <a:cs typeface="+mn-cs"/>
              </a:rPr>
              <a:t> a trained, third-party neutral actively guides the disputing parties in exploring innovative solutions to the conflict to help the disputants to reach a mutually acceptable decision.</a:t>
            </a:r>
          </a:p>
          <a:p>
            <a:pPr lvl="1"/>
            <a:endParaRPr lang="en-US" sz="1200" b="1"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Arbitration:</a:t>
            </a:r>
            <a:r>
              <a:rPr lang="en-US" sz="1200" kern="1200" dirty="0">
                <a:solidFill>
                  <a:schemeClr val="tx1"/>
                </a:solidFill>
                <a:effectLst/>
                <a:latin typeface="+mn-lt"/>
                <a:ea typeface="+mn-ea"/>
                <a:cs typeface="+mn-cs"/>
              </a:rPr>
              <a:t> a third-party neutral makes final and binding decisions based on legal merits.</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21</a:t>
            </a:fld>
            <a:endParaRPr lang="en-US" dirty="0"/>
          </a:p>
        </p:txBody>
      </p:sp>
    </p:spTree>
    <p:extLst>
      <p:ext uri="{BB962C8B-B14F-4D97-AF65-F5344CB8AC3E}">
        <p14:creationId xmlns:p14="http://schemas.microsoft.com/office/powerpoint/2010/main" val="3027275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D, o</a:t>
            </a:r>
            <a:r>
              <a:rPr lang="en-US" baseline="0" dirty="0"/>
              <a:t>mbudsman.</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22</a:t>
            </a:fld>
            <a:endParaRPr lang="en-US" dirty="0"/>
          </a:p>
        </p:txBody>
      </p:sp>
    </p:spTree>
    <p:extLst>
      <p:ext uri="{BB962C8B-B14F-4D97-AF65-F5344CB8AC3E}">
        <p14:creationId xmlns:p14="http://schemas.microsoft.com/office/powerpoint/2010/main" val="36720823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Distributive negotiation:</a:t>
            </a:r>
            <a:r>
              <a:rPr lang="en-US" sz="1200" kern="1200" dirty="0">
                <a:solidFill>
                  <a:schemeClr val="tx1"/>
                </a:solidFill>
                <a:effectLst/>
                <a:latin typeface="+mn-lt"/>
                <a:ea typeface="+mn-ea"/>
                <a:cs typeface="+mn-cs"/>
              </a:rPr>
              <a:t> usually involves a single issue—a “fixed pie”—in which one person gains at the expense of another.</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This position-based, “win–lose” approach of distributive negotiation is arguably the most common.</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Integrative negotiation:</a:t>
            </a:r>
            <a:r>
              <a:rPr lang="en-US" sz="1200" kern="1200" dirty="0">
                <a:solidFill>
                  <a:schemeClr val="tx1"/>
                </a:solidFill>
                <a:effectLst/>
                <a:latin typeface="+mn-lt"/>
                <a:ea typeface="+mn-ea"/>
                <a:cs typeface="+mn-cs"/>
              </a:rPr>
              <a:t> a host of interests are considered, resulting in an agreement that is satisfactory for both parties.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This kind of interest-based negotiation is a more collaborative, problem-solving approach.</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Table 10.8 describes some of the key differences between conventional position-based negotiation and the more collaborative interest-based process.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23</a:t>
            </a:fld>
            <a:endParaRPr lang="en-US" dirty="0"/>
          </a:p>
        </p:txBody>
      </p:sp>
    </p:spTree>
    <p:extLst>
      <p:ext uri="{BB962C8B-B14F-4D97-AF65-F5344CB8AC3E}">
        <p14:creationId xmlns:p14="http://schemas.microsoft.com/office/powerpoint/2010/main" val="29416849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Factors to Consider When Choosing Which Approach to Take</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Personality matters in the negotiation process, with people with high levels of agreeableness being best suited for integrative negotiations.</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Skilled negotiators manage expectations in advance of actual negotiations.</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It is important to consider the other person’s outcome and if that party is satisfied.</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It is important to adhere to standards of justice.</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You must remember your reputation and realize that winning at all costs often has significant costs.</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24</a:t>
            </a:fld>
            <a:endParaRPr lang="en-US" dirty="0"/>
          </a:p>
        </p:txBody>
      </p:sp>
    </p:spTree>
    <p:extLst>
      <p:ext uri="{BB962C8B-B14F-4D97-AF65-F5344CB8AC3E}">
        <p14:creationId xmlns:p14="http://schemas.microsoft.com/office/powerpoint/2010/main" val="21214627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Negotiation experts and researchers acknowledge that emotions are an integral part of the human experience, and they provide guidance on how to use emotions to your advantage.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Emotions are contagious, and if you want the other party to be calm, creative, or energetic, then consider showing these emotions yourself.</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following tips can help you prepare emotionally for an impending negotiation:</a:t>
            </a:r>
          </a:p>
          <a:p>
            <a:pPr lvl="1"/>
            <a:r>
              <a:rPr lang="en-US" sz="1200" kern="1200" dirty="0">
                <a:solidFill>
                  <a:schemeClr val="tx1"/>
                </a:solidFill>
                <a:effectLst/>
                <a:latin typeface="+mn-lt"/>
                <a:ea typeface="+mn-ea"/>
                <a:cs typeface="+mn-cs"/>
              </a:rPr>
              <a:t>Determine the ideal emotions that will best suit your objectives.</a:t>
            </a:r>
          </a:p>
          <a:p>
            <a:pPr lvl="1"/>
            <a:r>
              <a:rPr lang="en-US" sz="1200" kern="1200" dirty="0">
                <a:solidFill>
                  <a:schemeClr val="tx1"/>
                </a:solidFill>
                <a:effectLst/>
                <a:latin typeface="+mn-lt"/>
                <a:ea typeface="+mn-ea"/>
                <a:cs typeface="+mn-cs"/>
              </a:rPr>
              <a:t>Manage your emotions and determine what you can do in advance to put yourself in the ideal emotional state.</a:t>
            </a:r>
          </a:p>
          <a:p>
            <a:pPr lvl="1"/>
            <a:r>
              <a:rPr lang="en-US" sz="1200" kern="1200" dirty="0">
                <a:solidFill>
                  <a:schemeClr val="tx1"/>
                </a:solidFill>
                <a:effectLst/>
                <a:latin typeface="+mn-lt"/>
                <a:ea typeface="+mn-ea"/>
                <a:cs typeface="+mn-cs"/>
              </a:rPr>
              <a:t>Know what your hot buttons are and manage them appropriately.</a:t>
            </a:r>
          </a:p>
          <a:p>
            <a:pPr lvl="1"/>
            <a:r>
              <a:rPr lang="en-US" sz="1200" kern="1200" dirty="0">
                <a:solidFill>
                  <a:schemeClr val="tx1"/>
                </a:solidFill>
                <a:effectLst/>
                <a:latin typeface="+mn-lt"/>
                <a:ea typeface="+mn-ea"/>
                <a:cs typeface="+mn-cs"/>
              </a:rPr>
              <a:t>Use appropriate tactics to keep your balance.</a:t>
            </a:r>
          </a:p>
          <a:p>
            <a:pPr lvl="1"/>
            <a:r>
              <a:rPr lang="en-US" sz="1200" kern="1200" dirty="0">
                <a:solidFill>
                  <a:schemeClr val="tx1"/>
                </a:solidFill>
                <a:effectLst/>
                <a:latin typeface="+mn-lt"/>
                <a:ea typeface="+mn-ea"/>
                <a:cs typeface="+mn-cs"/>
              </a:rPr>
              <a:t>Set your emotional goals of how you want to feel when you are finished negotiating (e.g., relieved, satisfied, etc.).</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25</a:t>
            </a:fld>
            <a:endParaRPr lang="en-US" dirty="0"/>
          </a:p>
        </p:txBody>
      </p:sp>
    </p:spTree>
    <p:extLst>
      <p:ext uri="{BB962C8B-B14F-4D97-AF65-F5344CB8AC3E}">
        <p14:creationId xmlns:p14="http://schemas.microsoft.com/office/powerpoint/2010/main" val="28947120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The success of negotiations is often influenced to a large extent by the quality of information exchanged.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Telling lies, hiding key facts, and engaging in other potentially unethical tactics erodes trust and good will, both vital in successful negotiations.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Table 10.9 describes “dirty tricks” that are sometimes used in negotiations.</a:t>
            </a:r>
          </a:p>
          <a:p>
            <a:pPr marL="628650" lvl="1"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26</a:t>
            </a:fld>
            <a:endParaRPr lang="en-US" dirty="0"/>
          </a:p>
        </p:txBody>
      </p:sp>
    </p:spTree>
    <p:extLst>
      <p:ext uri="{BB962C8B-B14F-4D97-AF65-F5344CB8AC3E}">
        <p14:creationId xmlns:p14="http://schemas.microsoft.com/office/powerpoint/2010/main" val="29416849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5FDFAD3-E221-4E1B-B85F-9BDA723F74B4}" type="slidenum">
              <a:rPr lang="en-US" smtClean="0"/>
              <a:t>27</a:t>
            </a:fld>
            <a:endParaRPr lang="en-US" dirty="0"/>
          </a:p>
        </p:txBody>
      </p:sp>
    </p:spTree>
    <p:extLst>
      <p:ext uri="{BB962C8B-B14F-4D97-AF65-F5344CB8AC3E}">
        <p14:creationId xmlns:p14="http://schemas.microsoft.com/office/powerpoint/2010/main" val="26456889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5FDFAD3-E221-4E1B-B85F-9BDA723F74B4}" type="slidenum">
              <a:rPr lang="en-US" smtClean="0"/>
              <a:t>28</a:t>
            </a:fld>
            <a:endParaRPr lang="en-US" dirty="0"/>
          </a:p>
        </p:txBody>
      </p:sp>
    </p:spTree>
    <p:extLst>
      <p:ext uri="{BB962C8B-B14F-4D97-AF65-F5344CB8AC3E}">
        <p14:creationId xmlns:p14="http://schemas.microsoft.com/office/powerpoint/2010/main" val="14406254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Conflict is a pervasive part of the human experience, and it produces undesirable consequences such as absences, avoiding work-related events, quitting, terminations, and project failures.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Managing conflict effectively is essential for individual, departmental, and organizational effectiveness.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Conflict has both positive and negative consequences, and thus it is important to avoid the negative side of conflict while also gaining from its positive outcomes.</a:t>
            </a:r>
          </a:p>
          <a:p>
            <a:pPr marL="0" indent="0">
              <a:buFont typeface="Arial" panose="020B0604020202020204" pitchFamily="34" charset="0"/>
              <a:buNone/>
            </a:pPr>
            <a:endParaRPr lang="en-US" dirty="0"/>
          </a:p>
          <a:p>
            <a:pPr lvl="0"/>
            <a:r>
              <a:rPr lang="en-US" dirty="0"/>
              <a:t>O</a:t>
            </a:r>
            <a:r>
              <a:rPr lang="en-US" sz="1200" kern="1200" dirty="0">
                <a:solidFill>
                  <a:schemeClr val="tx1"/>
                </a:solidFill>
                <a:effectLst/>
                <a:latin typeface="+mn-lt"/>
                <a:ea typeface="+mn-ea"/>
                <a:cs typeface="+mn-cs"/>
              </a:rPr>
              <a:t>ne party perceives its interests are being opposed or set back by another party.</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Sources of conflict and issues can be real or imagined.</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 lack of fairness, perceived or real, is a major source of conflict at work.</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a:t>
            </a:fld>
            <a:endParaRPr lang="en-US" dirty="0"/>
          </a:p>
        </p:txBody>
      </p:sp>
    </p:spTree>
    <p:extLst>
      <p:ext uri="{BB962C8B-B14F-4D97-AF65-F5344CB8AC3E}">
        <p14:creationId xmlns:p14="http://schemas.microsoft.com/office/powerpoint/2010/main" val="29416849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Certain situations produce more conflict than others.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By knowing the antecedents or causes of conflict, you and managers are better able to anticipate conflict and take steps to resolve it if it becomes dysfunctional.</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Table 10.1 lists many of the situations that tend to produce either functional or dysfunctional conflict.</a:t>
            </a:r>
          </a:p>
          <a:p>
            <a:endParaRPr lang="en-US" dirty="0"/>
          </a:p>
          <a:p>
            <a:pPr lvl="0"/>
            <a:r>
              <a:rPr lang="en-US" sz="1200" kern="1200" dirty="0">
                <a:solidFill>
                  <a:schemeClr val="tx1"/>
                </a:solidFill>
                <a:effectLst/>
                <a:latin typeface="+mn-lt"/>
                <a:ea typeface="+mn-ea"/>
                <a:cs typeface="+mn-cs"/>
              </a:rPr>
              <a:t>When conflict escalates, the intensity increases; people can then take positions that are increasingly extreme and hard to justify.</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Conflict escalation often exhibits these five characteristics:</a:t>
            </a:r>
          </a:p>
          <a:p>
            <a:pPr marL="342900" lvl="1" indent="-228600">
              <a:buFont typeface="+mj-lt"/>
              <a:buAutoNum type="arabicPeriod"/>
            </a:pPr>
            <a:r>
              <a:rPr lang="en-US" sz="1200" kern="1200" dirty="0">
                <a:solidFill>
                  <a:schemeClr val="tx1"/>
                </a:solidFill>
                <a:effectLst/>
                <a:latin typeface="+mn-lt"/>
                <a:ea typeface="+mn-ea"/>
                <a:cs typeface="+mn-cs"/>
              </a:rPr>
              <a:t>Change in tactics from light to heavy tactics (i.e., from persuasive arguments, promises, and efforts to please the other side to threats, power plays, and violence).</a:t>
            </a:r>
          </a:p>
          <a:p>
            <a:pPr marL="342900" lvl="1" indent="-228600">
              <a:buFont typeface="+mj-lt"/>
              <a:buAutoNum type="arabicPeriod"/>
            </a:pPr>
            <a:r>
              <a:rPr lang="en-US" sz="1200" kern="1200" dirty="0">
                <a:solidFill>
                  <a:schemeClr val="tx1"/>
                </a:solidFill>
                <a:effectLst/>
                <a:latin typeface="+mn-lt"/>
                <a:ea typeface="+mn-ea"/>
                <a:cs typeface="+mn-cs"/>
              </a:rPr>
              <a:t>Increase in the number of issues.</a:t>
            </a:r>
          </a:p>
          <a:p>
            <a:pPr marL="342900" lvl="1" indent="-228600">
              <a:buFont typeface="+mj-lt"/>
              <a:buAutoNum type="arabicPeriod"/>
            </a:pPr>
            <a:r>
              <a:rPr lang="en-US" sz="1200" kern="1200" dirty="0">
                <a:solidFill>
                  <a:schemeClr val="tx1"/>
                </a:solidFill>
                <a:effectLst/>
                <a:latin typeface="+mn-lt"/>
                <a:ea typeface="+mn-ea"/>
                <a:cs typeface="+mn-cs"/>
              </a:rPr>
              <a:t>Issues move from specific to general.</a:t>
            </a:r>
          </a:p>
          <a:p>
            <a:pPr marL="342900" lvl="1" indent="-228600">
              <a:buFont typeface="+mj-lt"/>
              <a:buAutoNum type="arabicPeriod"/>
            </a:pPr>
            <a:r>
              <a:rPr lang="en-US" sz="1200" kern="1200" dirty="0">
                <a:solidFill>
                  <a:schemeClr val="tx1"/>
                </a:solidFill>
                <a:effectLst/>
                <a:latin typeface="+mn-lt"/>
                <a:ea typeface="+mn-ea"/>
                <a:cs typeface="+mn-cs"/>
              </a:rPr>
              <a:t>The number of parties grows.</a:t>
            </a:r>
          </a:p>
          <a:p>
            <a:pPr marL="342900" lvl="1" indent="-228600">
              <a:buFont typeface="+mj-lt"/>
              <a:buAutoNum type="arabicPeriod"/>
            </a:pPr>
            <a:r>
              <a:rPr lang="en-US" sz="1200" kern="1200" dirty="0">
                <a:solidFill>
                  <a:schemeClr val="tx1"/>
                </a:solidFill>
                <a:effectLst/>
                <a:latin typeface="+mn-lt"/>
                <a:ea typeface="+mn-ea"/>
                <a:cs typeface="+mn-cs"/>
              </a:rPr>
              <a:t>The goals change from “doing well” or resolution to winning and even hurting the other party.</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4</a:t>
            </a:fld>
            <a:endParaRPr lang="en-US" dirty="0"/>
          </a:p>
        </p:txBody>
      </p:sp>
    </p:spTree>
    <p:extLst>
      <p:ext uri="{BB962C8B-B14F-4D97-AF65-F5344CB8AC3E}">
        <p14:creationId xmlns:p14="http://schemas.microsoft.com/office/powerpoint/2010/main" val="39419039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We avoid conflict because we fear various combinations of: harm, rejection, loss of relationship, anger, being seen as selfish, saying the wrong thing, failing, hurting someone else, or getting what you want (i.e., fearing the consequences of success).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Avoiding conflict doesn’t make it go away; more likely the conflict situation will continue or even escalate.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Instead of ignoring conflict, you may be well served to:</a:t>
            </a:r>
          </a:p>
          <a:p>
            <a:pPr lvl="1"/>
            <a:r>
              <a:rPr lang="en-US" sz="1200" kern="1200" dirty="0">
                <a:solidFill>
                  <a:schemeClr val="tx1"/>
                </a:solidFill>
                <a:effectLst/>
                <a:latin typeface="+mn-lt"/>
                <a:ea typeface="+mn-ea"/>
                <a:cs typeface="+mn-cs"/>
              </a:rPr>
              <a:t>Stop ignoring a conflict by bringing both sides together to address the issues.</a:t>
            </a:r>
          </a:p>
          <a:p>
            <a:pPr lvl="1"/>
            <a:r>
              <a:rPr lang="en-US" sz="1200" kern="1200" dirty="0">
                <a:solidFill>
                  <a:schemeClr val="tx1"/>
                </a:solidFill>
                <a:effectLst/>
                <a:latin typeface="+mn-lt"/>
                <a:ea typeface="+mn-ea"/>
                <a:cs typeface="+mn-cs"/>
              </a:rPr>
              <a:t>Act decisively to improve the outcome. </a:t>
            </a:r>
          </a:p>
          <a:p>
            <a:pPr lvl="1"/>
            <a:r>
              <a:rPr lang="en-US" sz="1200" kern="1200" dirty="0">
                <a:solidFill>
                  <a:schemeClr val="tx1"/>
                </a:solidFill>
                <a:effectLst/>
                <a:latin typeface="+mn-lt"/>
                <a:ea typeface="+mn-ea"/>
                <a:cs typeface="+mn-cs"/>
              </a:rPr>
              <a:t>Make the path to resolution open and honest. </a:t>
            </a:r>
          </a:p>
          <a:p>
            <a:pPr lvl="1"/>
            <a:r>
              <a:rPr lang="en-US" sz="1200" kern="1200" dirty="0">
                <a:solidFill>
                  <a:schemeClr val="tx1"/>
                </a:solidFill>
                <a:effectLst/>
                <a:latin typeface="+mn-lt"/>
                <a:ea typeface="+mn-ea"/>
                <a:cs typeface="+mn-cs"/>
              </a:rPr>
              <a:t>Use descriptive language instead of evaluative. </a:t>
            </a:r>
          </a:p>
          <a:p>
            <a:pPr lvl="1"/>
            <a:r>
              <a:rPr lang="en-US" sz="1200" kern="1200" dirty="0">
                <a:solidFill>
                  <a:schemeClr val="tx1"/>
                </a:solidFill>
                <a:effectLst/>
                <a:latin typeface="+mn-lt"/>
                <a:ea typeface="+mn-ea"/>
                <a:cs typeface="+mn-cs"/>
              </a:rPr>
              <a:t>Make the process a team-building opportunity. </a:t>
            </a:r>
          </a:p>
          <a:p>
            <a:pPr lvl="1"/>
            <a:r>
              <a:rPr lang="en-US" sz="1200" kern="1200" dirty="0">
                <a:solidFill>
                  <a:schemeClr val="tx1"/>
                </a:solidFill>
                <a:effectLst/>
                <a:latin typeface="+mn-lt"/>
                <a:ea typeface="+mn-ea"/>
                <a:cs typeface="+mn-cs"/>
              </a:rPr>
              <a:t>Keep the upside in mind.</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5</a:t>
            </a:fld>
            <a:endParaRPr lang="en-US" dirty="0"/>
          </a:p>
        </p:txBody>
      </p:sp>
    </p:spTree>
    <p:extLst>
      <p:ext uri="{BB962C8B-B14F-4D97-AF65-F5344CB8AC3E}">
        <p14:creationId xmlns:p14="http://schemas.microsoft.com/office/powerpoint/2010/main" val="25781200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D.</a:t>
            </a:r>
            <a:r>
              <a:rPr lang="en-US" baseline="0" dirty="0"/>
              <a:t> All conflict is negative. </a:t>
            </a:r>
          </a:p>
        </p:txBody>
      </p:sp>
      <p:sp>
        <p:nvSpPr>
          <p:cNvPr id="4" name="Slide Number Placeholder 3"/>
          <p:cNvSpPr>
            <a:spLocks noGrp="1"/>
          </p:cNvSpPr>
          <p:nvPr>
            <p:ph type="sldNum" sz="quarter" idx="10"/>
          </p:nvPr>
        </p:nvSpPr>
        <p:spPr/>
        <p:txBody>
          <a:bodyPr/>
          <a:lstStyle/>
          <a:p>
            <a:fld id="{F5FDFAD3-E221-4E1B-B85F-9BDA723F74B4}" type="slidenum">
              <a:rPr lang="en-US" smtClean="0"/>
              <a:t>6</a:t>
            </a:fld>
            <a:endParaRPr lang="en-US" dirty="0"/>
          </a:p>
        </p:txBody>
      </p:sp>
    </p:spTree>
    <p:extLst>
      <p:ext uri="{BB962C8B-B14F-4D97-AF65-F5344CB8AC3E}">
        <p14:creationId xmlns:p14="http://schemas.microsoft.com/office/powerpoint/2010/main" val="36720823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42888" y="4238625"/>
            <a:ext cx="6448425" cy="4114800"/>
          </a:xfrm>
        </p:spPr>
        <p:txBody>
          <a:bodyPr/>
          <a:lstStyle/>
          <a:p>
            <a:pPr lvl="0"/>
            <a:r>
              <a:rPr lang="en-US" sz="1200" b="1" kern="1200" dirty="0">
                <a:solidFill>
                  <a:schemeClr val="tx1"/>
                </a:solidFill>
                <a:effectLst/>
                <a:latin typeface="+mn-lt"/>
                <a:ea typeface="+mn-ea"/>
                <a:cs typeface="+mn-cs"/>
              </a:rPr>
              <a:t>Personality conflicts:</a:t>
            </a:r>
            <a:r>
              <a:rPr lang="en-US" sz="1200" kern="1200" dirty="0">
                <a:solidFill>
                  <a:schemeClr val="tx1"/>
                </a:solidFill>
                <a:effectLst/>
                <a:latin typeface="+mn-lt"/>
                <a:ea typeface="+mn-ea"/>
                <a:cs typeface="+mn-cs"/>
              </a:rPr>
              <a:t> interpersonal opposition based on personal dislike or disagreement.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Personality conflicts are common and can be troublesome since personality traits are stable and resistant to change.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Personality conflicts that are ignored or avoided often escalate.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Table 10.2 presents practical tips for individuals involved in or affected by personality conflicts.</a:t>
            </a:r>
          </a:p>
          <a:p>
            <a:pPr marL="0" indent="0">
              <a:buFont typeface="Arial" panose="020B0604020202020204" pitchFamily="34" charset="0"/>
              <a:buNone/>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Intergroup Conflict</a:t>
            </a:r>
            <a:r>
              <a:rPr lang="en-US" sz="1200" b="0" kern="1200" dirty="0">
                <a:solidFill>
                  <a:schemeClr val="tx1"/>
                </a:solidFill>
                <a:effectLst/>
                <a:latin typeface="+mn-lt"/>
                <a:ea typeface="+mn-ea"/>
                <a:cs typeface="+mn-cs"/>
              </a:rPr>
              <a:t>:</a:t>
            </a:r>
            <a:r>
              <a:rPr lang="en-US" sz="1200" b="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Conflict among work groups, teams, and departments is a common threat to individual and organizational effectiveness.</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Conflict states:</a:t>
            </a:r>
            <a:r>
              <a:rPr lang="en-US" sz="1200" kern="1200" dirty="0">
                <a:solidFill>
                  <a:schemeClr val="tx1"/>
                </a:solidFill>
                <a:effectLst/>
                <a:latin typeface="+mn-lt"/>
                <a:ea typeface="+mn-ea"/>
                <a:cs typeface="+mn-cs"/>
              </a:rPr>
              <a:t> shared perceptions among team members about the target (i.e., tasks or relationships) and intensity of the conflict.</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Conflict processes:</a:t>
            </a:r>
            <a:r>
              <a:rPr lang="en-US" sz="1200" kern="1200" dirty="0">
                <a:solidFill>
                  <a:schemeClr val="tx1"/>
                </a:solidFill>
                <a:effectLst/>
                <a:latin typeface="+mn-lt"/>
                <a:ea typeface="+mn-ea"/>
                <a:cs typeface="+mn-cs"/>
              </a:rPr>
              <a:t> the means by which team members work through task and relationship disagreements.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Conflict processes and how teams manage their differences matter, and processes are at least as important as the source of the conflict.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Group cohesiveness can turn a “group” into a “team,” but excessive levels can impact the team’s ability to think critically.</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Research has identified challenges associated with increased group cohesiveness.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Managers cannot eliminate in-group thinking, but they certainly should not ignore it when handling intergroup conflicts.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contact hypothesis, conflict reduction, and creating a psychologically safe climate have been recommended as ways to handle intergroup conflict.</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7</a:t>
            </a:fld>
            <a:endParaRPr lang="en-US" dirty="0"/>
          </a:p>
        </p:txBody>
      </p:sp>
    </p:spTree>
    <p:extLst>
      <p:ext uri="{BB962C8B-B14F-4D97-AF65-F5344CB8AC3E}">
        <p14:creationId xmlns:p14="http://schemas.microsoft.com/office/powerpoint/2010/main" val="29416849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161925" y="4343400"/>
            <a:ext cx="6553200" cy="4114800"/>
          </a:xfrm>
        </p:spPr>
        <p:txBody>
          <a:bodyPr/>
          <a:lstStyle/>
          <a:p>
            <a:pPr lvl="0"/>
            <a:r>
              <a:rPr lang="en-US" sz="1200" b="1" kern="1200" dirty="0">
                <a:solidFill>
                  <a:schemeClr val="tx1"/>
                </a:solidFill>
                <a:effectLst/>
                <a:latin typeface="+mn-lt"/>
                <a:ea typeface="+mn-ea"/>
                <a:cs typeface="+mn-cs"/>
              </a:rPr>
              <a:t>Contact hypothesis: </a:t>
            </a:r>
            <a:r>
              <a:rPr lang="en-US" sz="1200" kern="1200" dirty="0">
                <a:solidFill>
                  <a:schemeClr val="tx1"/>
                </a:solidFill>
                <a:effectLst/>
                <a:latin typeface="+mn-lt"/>
                <a:ea typeface="+mn-ea"/>
                <a:cs typeface="+mn-cs"/>
              </a:rPr>
              <a:t>suggests that the more members of different groups interact, the less intergroup conflict they will experience.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contact hypothesis has been recommended as a way to reduce intergroup conflict, but just increasing the amount of interaction across groups may be a naive and limited approach for overcoming stereotyping and in-group thinking.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Research indicates that contact matters, quality contact matters more, but both matter most from the in-group’s perspective.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Intergroup friendships are desirable, but they are readily overpowered by negative intergroup interactions.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top priority for managers faced with intergroup conflict is to identify and root out specific negative linkages between or among groups.</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Conflict resolution: </a:t>
            </a:r>
            <a:r>
              <a:rPr lang="en-US" sz="1200" b="0" kern="1200" dirty="0">
                <a:solidFill>
                  <a:schemeClr val="tx1"/>
                </a:solidFill>
                <a:effectLst/>
                <a:latin typeface="+mn-lt"/>
                <a:ea typeface="+mn-ea"/>
                <a:cs typeface="+mn-cs"/>
              </a:rPr>
              <a:t>w</a:t>
            </a:r>
            <a:r>
              <a:rPr lang="en-US" sz="1200" kern="1200" dirty="0">
                <a:solidFill>
                  <a:schemeClr val="tx1"/>
                </a:solidFill>
                <a:effectLst/>
                <a:latin typeface="+mn-lt"/>
                <a:ea typeface="+mn-ea"/>
                <a:cs typeface="+mn-cs"/>
              </a:rPr>
              <a:t>ork to eliminate specific negative interactions.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Conduct team building to reduce intragroup conflict, and prepare for cross-functional teamwork.</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Encourage and facilitate friendships via social events (e.g., happy hours, sports leagues, and book clubs).</a:t>
            </a:r>
          </a:p>
          <a:p>
            <a:r>
              <a:rPr lang="en-US" sz="1200" kern="1200" dirty="0">
                <a:solidFill>
                  <a:schemeClr val="tx1"/>
                </a:solidFill>
                <a:effectLst/>
                <a:latin typeface="+mn-lt"/>
                <a:ea typeface="+mn-ea"/>
                <a:cs typeface="+mn-cs"/>
              </a:rPr>
              <a:t> </a:t>
            </a:r>
          </a:p>
          <a:p>
            <a:pPr lvl="0"/>
            <a:r>
              <a:rPr lang="en-US" sz="1200" kern="1200" dirty="0">
                <a:solidFill>
                  <a:schemeClr val="tx1"/>
                </a:solidFill>
                <a:effectLst/>
                <a:latin typeface="+mn-lt"/>
                <a:ea typeface="+mn-ea"/>
                <a:cs typeface="+mn-cs"/>
              </a:rPr>
              <a:t>Foster positive attitudes (e.g., empathy and compassion).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Avoid or neutralize negative gossip.</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Practice the above—be a role model.</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8</a:t>
            </a:fld>
            <a:endParaRPr lang="en-US" dirty="0"/>
          </a:p>
        </p:txBody>
      </p:sp>
    </p:spTree>
    <p:extLst>
      <p:ext uri="{BB962C8B-B14F-4D97-AF65-F5344CB8AC3E}">
        <p14:creationId xmlns:p14="http://schemas.microsoft.com/office/powerpoint/2010/main" val="29416849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Climate:</a:t>
            </a:r>
            <a:r>
              <a:rPr lang="en-US" sz="1200" kern="1200" dirty="0">
                <a:solidFill>
                  <a:schemeClr val="tx1"/>
                </a:solidFill>
                <a:effectLst/>
                <a:latin typeface="+mn-lt"/>
                <a:ea typeface="+mn-ea"/>
                <a:cs typeface="+mn-cs"/>
              </a:rPr>
              <a:t> employees’ shared perceptions of policies, practices, and procedures. </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Psychological safe climate:</a:t>
            </a:r>
            <a:r>
              <a:rPr lang="en-US" sz="1200" kern="1200" dirty="0">
                <a:solidFill>
                  <a:schemeClr val="tx1"/>
                </a:solidFill>
                <a:effectLst/>
                <a:latin typeface="+mn-lt"/>
                <a:ea typeface="+mn-ea"/>
                <a:cs typeface="+mn-cs"/>
              </a:rPr>
              <a:t> a shared belief among team members that it is safe to engage in risky behaviors, such as questioning current practices without retribution or negative consequences.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When employees feel psychologically safe, they are more likely to speak up and present their ideas and less likely to take disagreements personally.</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Recommendations for fostering a psychologically safe climate include:</a:t>
            </a:r>
          </a:p>
          <a:p>
            <a:pPr lvl="1"/>
            <a:r>
              <a:rPr lang="en-US" sz="1200" kern="1200" dirty="0">
                <a:solidFill>
                  <a:schemeClr val="tx1"/>
                </a:solidFill>
                <a:effectLst/>
                <a:latin typeface="+mn-lt"/>
                <a:ea typeface="+mn-ea"/>
                <a:cs typeface="+mn-cs"/>
              </a:rPr>
              <a:t>Ensure leaders are inclusive and accessible.</a:t>
            </a:r>
          </a:p>
          <a:p>
            <a:pPr lvl="1"/>
            <a:r>
              <a:rPr lang="en-US" sz="1200" kern="1200" dirty="0">
                <a:solidFill>
                  <a:schemeClr val="tx1"/>
                </a:solidFill>
                <a:effectLst/>
                <a:latin typeface="+mn-lt"/>
                <a:ea typeface="+mn-ea"/>
                <a:cs typeface="+mn-cs"/>
              </a:rPr>
              <a:t>Hire and develop employees who are comfortable expressing their own ideas and receptive and constructive to those expressed by others.</a:t>
            </a:r>
          </a:p>
          <a:p>
            <a:pPr lvl="1"/>
            <a:r>
              <a:rPr lang="en-US" sz="1200" kern="1200" dirty="0">
                <a:solidFill>
                  <a:schemeClr val="tx1"/>
                </a:solidFill>
                <a:effectLst/>
                <a:latin typeface="+mn-lt"/>
                <a:ea typeface="+mn-ea"/>
                <a:cs typeface="+mn-cs"/>
              </a:rPr>
              <a:t>Celebrate and even reinforce the value of differences between group members and their ideas.</a:t>
            </a:r>
          </a:p>
          <a:p>
            <a:pPr marL="1085850" lvl="2"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9</a:t>
            </a:fld>
            <a:endParaRPr lang="en-US" dirty="0"/>
          </a:p>
        </p:txBody>
      </p:sp>
    </p:spTree>
    <p:extLst>
      <p:ext uri="{BB962C8B-B14F-4D97-AF65-F5344CB8AC3E}">
        <p14:creationId xmlns:p14="http://schemas.microsoft.com/office/powerpoint/2010/main" val="29416849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408633"/>
            <a:ext cx="4176986" cy="2743200"/>
          </a:xfrm>
          <a:prstGeom prst="rect">
            <a:avLst/>
          </a:prstGeom>
          <a:solidFill>
            <a:srgbClr val="D31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 name="Slide Title"/>
          <p:cNvSpPr>
            <a:spLocks noGrp="1"/>
          </p:cNvSpPr>
          <p:nvPr>
            <p:ph type="ctrTitle" hasCustomPrompt="1"/>
          </p:nvPr>
        </p:nvSpPr>
        <p:spPr>
          <a:xfrm>
            <a:off x="0" y="2819400"/>
            <a:ext cx="4129908" cy="12192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228600" y="4114800"/>
            <a:ext cx="3901308" cy="685800"/>
          </a:xfrm>
          <a:prstGeom prst="rect">
            <a:avLst/>
          </a:prstGeom>
        </p:spPr>
        <p:txBody>
          <a:bodyPr/>
          <a:lstStyle>
            <a:lvl1pPr marL="0" indent="0" algn="ctr">
              <a:buNone/>
              <a:defRPr sz="2800" b="0">
                <a:solidFill>
                  <a:schemeClr val="bg1"/>
                </a:solidFill>
                <a:latin typeface="ArumSans Bold"/>
              </a:defRPr>
            </a:lvl1pPr>
            <a:lvl2pPr marL="457200" indent="0" algn="ctr">
              <a:buNone/>
              <a:defRPr sz="2000" b="0">
                <a:solidFill>
                  <a:schemeClr val="bg1"/>
                </a:solidFill>
                <a:latin typeface="ArumSans Bold"/>
              </a:defRPr>
            </a:lvl2pPr>
            <a:lvl3pPr marL="914400" indent="0" algn="ctr">
              <a:buNone/>
              <a:defRPr sz="2000" b="0">
                <a:solidFill>
                  <a:schemeClr val="bg1"/>
                </a:solidFill>
                <a:latin typeface="ArumSans Bold"/>
              </a:defRPr>
            </a:lvl3pPr>
            <a:lvl4pPr marL="1371600" indent="0" algn="ctr">
              <a:buNone/>
              <a:defRPr sz="2000" b="0">
                <a:solidFill>
                  <a:schemeClr val="bg1"/>
                </a:solidFill>
                <a:latin typeface="ArumSans Bold"/>
              </a:defRPr>
            </a:lvl4pPr>
            <a:lvl5pPr marL="1828800" indent="0" algn="ctr">
              <a:buNone/>
              <a:defRPr sz="2800" b="0">
                <a:solidFill>
                  <a:schemeClr val="bg1"/>
                </a:solidFill>
                <a:latin typeface="ArumSans Bold"/>
              </a:defRPr>
            </a:lvl5pPr>
          </a:lstStyle>
          <a:p>
            <a:pPr lvl="0"/>
            <a:r>
              <a:rPr lang="en-US" dirty="0"/>
              <a:t>Click to edit Master text styles</a:t>
            </a:r>
          </a:p>
          <a:p>
            <a:pPr lvl="0"/>
            <a:r>
              <a:rPr lang="en-US" dirty="0"/>
              <a:t>Second level</a:t>
            </a:r>
          </a:p>
          <a:p>
            <a:pPr lvl="0"/>
            <a:r>
              <a:rPr lang="en-US" dirty="0"/>
              <a:t>Third level</a:t>
            </a:r>
          </a:p>
          <a:p>
            <a:pPr lvl="0"/>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76986" y="-14106"/>
            <a:ext cx="4967014" cy="6262506"/>
          </a:xfrm>
          <a:prstGeom prst="rect">
            <a:avLst/>
          </a:prstGeom>
        </p:spPr>
      </p:pic>
    </p:spTree>
    <p:extLst>
      <p:ext uri="{BB962C8B-B14F-4D97-AF65-F5344CB8AC3E}">
        <p14:creationId xmlns:p14="http://schemas.microsoft.com/office/powerpoint/2010/main" val="34144500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8488612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084408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4232328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7648822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7148078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1996236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1392791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xmlns="">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1417969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Jump link"/>
          <p:cNvSpPr>
            <a:spLocks noGrp="1"/>
          </p:cNvSpPr>
          <p:nvPr>
            <p:ph type="body" sz="quarter" idx="13"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33049613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8"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846006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63940638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758789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0171264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79493691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6342106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86608884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21113314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65184025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44845620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90962680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1794012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16867211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40630179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358808250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212830940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95233046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1216388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327850935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35438848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66700694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212865793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p:cNvSpPr txBox="1">
            <a:spLocks/>
          </p:cNvSpPr>
          <p:nvPr userDrawn="1"/>
        </p:nvSpPr>
        <p:spPr>
          <a:xfrm>
            <a:off x="6705600" y="6508750"/>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Chapter 10 | Slide </a:t>
            </a:r>
            <a:fld id="{C5511E7B-09E2-4991-84E2-F38B7E9BF273}" type="slidenum">
              <a:rPr lang="en-US" smtClean="0"/>
              <a:pPr/>
              <a:t>‹#›</a:t>
            </a:fld>
            <a:endParaRPr lang="en-US" dirty="0"/>
          </a:p>
        </p:txBody>
      </p:sp>
    </p:spTree>
    <p:extLst>
      <p:ext uri="{BB962C8B-B14F-4D97-AF65-F5344CB8AC3E}">
        <p14:creationId xmlns:p14="http://schemas.microsoft.com/office/powerpoint/2010/main" val="20144137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00034174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279362873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159695414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338360432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58802976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157278386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367148966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57505626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410161043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166106827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3 | Slide </a:t>
            </a:r>
            <a:fld id="{245E7589-D4A5-40AB-AAF1-DC388EE31D3B}" type="slidenum">
              <a:rPr lang="en-US" smtClean="0"/>
              <a:pPr/>
              <a:t>‹#›</a:t>
            </a:fld>
            <a:endParaRPr lang="en-US" dirty="0"/>
          </a:p>
        </p:txBody>
      </p:sp>
    </p:spTree>
    <p:extLst>
      <p:ext uri="{BB962C8B-B14F-4D97-AF65-F5344CB8AC3E}">
        <p14:creationId xmlns:p14="http://schemas.microsoft.com/office/powerpoint/2010/main" val="29604730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31683836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609850" y="531813"/>
            <a:ext cx="6076950" cy="1143000"/>
          </a:xfrm>
          <a:prstGeom prst="rect">
            <a:avLst/>
          </a:prstGeom>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p:cNvSpPr>
            <a:spLocks noGrp="1"/>
          </p:cNvSpPr>
          <p:nvPr>
            <p:ph type="sldNum" sz="quarter" idx="12"/>
          </p:nvPr>
        </p:nvSpPr>
        <p:spPr>
          <a:xfrm>
            <a:off x="7222067" y="6492875"/>
            <a:ext cx="1540933" cy="365125"/>
          </a:xfrm>
          <a:prstGeom prst="rect">
            <a:avLst/>
          </a:prstGeom>
        </p:spPr>
        <p:txBody>
          <a:bodyPr/>
          <a:lstStyle>
            <a:lvl1pPr>
              <a:defRPr sz="1200"/>
            </a:lvl1pPr>
          </a:lstStyle>
          <a:p>
            <a:r>
              <a:rPr lang="en-US" dirty="0"/>
              <a:t>Chapter 10 | Slide </a:t>
            </a:r>
            <a:fld id="{245E7589-D4A5-40AB-AAF1-DC388EE31D3B}" type="slidenum">
              <a:rPr lang="en-US" smtClean="0"/>
              <a:pPr/>
              <a:t>‹#›</a:t>
            </a:fld>
            <a:endParaRPr lang="en-US" dirty="0"/>
          </a:p>
        </p:txBody>
      </p:sp>
    </p:spTree>
    <p:extLst>
      <p:ext uri="{BB962C8B-B14F-4D97-AF65-F5344CB8AC3E}">
        <p14:creationId xmlns:p14="http://schemas.microsoft.com/office/powerpoint/2010/main" val="428916297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3 | Slide </a:t>
            </a:r>
            <a:fld id="{245E7589-D4A5-40AB-AAF1-DC388EE31D3B}" type="slidenum">
              <a:rPr lang="en-US" smtClean="0"/>
              <a:pPr/>
              <a:t>‹#›</a:t>
            </a:fld>
            <a:endParaRPr lang="en-US" dirty="0"/>
          </a:p>
        </p:txBody>
      </p:sp>
    </p:spTree>
    <p:extLst>
      <p:ext uri="{BB962C8B-B14F-4D97-AF65-F5344CB8AC3E}">
        <p14:creationId xmlns:p14="http://schemas.microsoft.com/office/powerpoint/2010/main" val="417481505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1 | Slide </a:t>
            </a:r>
            <a:fld id="{245E7589-D4A5-40AB-AAF1-DC388EE31D3B}" type="slidenum">
              <a:rPr lang="en-US" smtClean="0"/>
              <a:pPr/>
              <a:t>‹#›</a:t>
            </a:fld>
            <a:endParaRPr lang="en-US" dirty="0"/>
          </a:p>
        </p:txBody>
      </p:sp>
    </p:spTree>
    <p:extLst>
      <p:ext uri="{BB962C8B-B14F-4D97-AF65-F5344CB8AC3E}">
        <p14:creationId xmlns:p14="http://schemas.microsoft.com/office/powerpoint/2010/main" val="264508796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1 | Slide </a:t>
            </a:r>
            <a:fld id="{245E7589-D4A5-40AB-AAF1-DC388EE31D3B}" type="slidenum">
              <a:rPr lang="en-US" smtClean="0"/>
              <a:pPr/>
              <a:t>‹#›</a:t>
            </a:fld>
            <a:endParaRPr lang="en-US" dirty="0"/>
          </a:p>
        </p:txBody>
      </p:sp>
    </p:spTree>
    <p:extLst>
      <p:ext uri="{BB962C8B-B14F-4D97-AF65-F5344CB8AC3E}">
        <p14:creationId xmlns:p14="http://schemas.microsoft.com/office/powerpoint/2010/main" val="282338765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714375" y="2541588"/>
            <a:ext cx="8229600" cy="1143000"/>
          </a:xfrm>
          <a:prstGeom prst="rect">
            <a:avLst/>
          </a:prstGeom>
        </p:spPr>
        <p:txBody>
          <a:bodyPr/>
          <a:lstStyle/>
          <a:p>
            <a:r>
              <a:rPr lang="en-US"/>
              <a:t>Click to edit Master title style</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1 | Slide </a:t>
            </a:r>
            <a:fld id="{245E7589-D4A5-40AB-AAF1-DC388EE31D3B}" type="slidenum">
              <a:rPr lang="en-US" smtClean="0"/>
              <a:pPr/>
              <a:t>‹#›</a:t>
            </a:fld>
            <a:endParaRPr lang="en-US" dirty="0"/>
          </a:p>
        </p:txBody>
      </p:sp>
    </p:spTree>
    <p:extLst>
      <p:ext uri="{BB962C8B-B14F-4D97-AF65-F5344CB8AC3E}">
        <p14:creationId xmlns:p14="http://schemas.microsoft.com/office/powerpoint/2010/main" val="148039750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dirty="0"/>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140153876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146052981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89774575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67489879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3989341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2549589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0579665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93801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5910793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theme" Target="../theme/theme2.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Layout" Target="../slideLayouts/slideLayout18.xml"/><Relationship Id="rId1" Type="http://schemas.openxmlformats.org/officeDocument/2006/relationships/slideLayout" Target="../slideLayouts/slideLayout17.xml"/><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22.xml"/><Relationship Id="rId7" Type="http://schemas.openxmlformats.org/officeDocument/2006/relationships/slideLayout" Target="../slideLayouts/slideLayout26.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5" Type="http://schemas.openxmlformats.org/officeDocument/2006/relationships/slideLayout" Target="../slideLayouts/slideLayout24.xml"/><Relationship Id="rId10" Type="http://schemas.openxmlformats.org/officeDocument/2006/relationships/image" Target="../media/image2.png"/><Relationship Id="rId4" Type="http://schemas.openxmlformats.org/officeDocument/2006/relationships/slideLayout" Target="../slideLayouts/slideLayout23.xml"/><Relationship Id="rId9"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theme" Target="../theme/theme5.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theme" Target="../theme/theme6.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56.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theme" Target="../theme/theme7.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4176986401"/>
      </p:ext>
    </p:extLst>
  </p:cSld>
  <p:clrMap bg1="lt1" tx1="dk1" bg2="lt2" tx2="dk2" accent1="accent1" accent2="accent2" accent3="accent3" accent4="accent4" accent5="accent5" accent6="accent6" hlink="hlink" folHlink="folHlink"/>
  <p:sldLayoutIdLst>
    <p:sldLayoutId id="2147483957" r:id="rId1"/>
    <p:sldLayoutId id="2147483958" r:id="rId2"/>
    <p:sldLayoutId id="2147483959" r:id="rId3"/>
    <p:sldLayoutId id="2147483960" r:id="rId4"/>
    <p:sldLayoutId id="2147483961" r:id="rId5"/>
    <p:sldLayoutId id="2147483962" r:id="rId6"/>
    <p:sldLayoutId id="2147483963"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Copyright" descr="©McGraw-Hill Education&#10;"/>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1645566055"/>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 id="2147483950" r:id="rId8"/>
    <p:sldLayoutId id="2147483951"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1286150901"/>
      </p:ext>
    </p:extLst>
  </p:cSld>
  <p:clrMap bg1="lt1" tx1="dk1" bg2="lt2" tx2="dk2" accent1="accent1" accent2="accent2" accent3="accent3" accent4="accent4" accent5="accent5" accent6="accent6" hlink="hlink" folHlink="folHlink"/>
  <p:sldLayoutIdLst>
    <p:sldLayoutId id="2147483953" r:id="rId1"/>
    <p:sldLayoutId id="2147483954" r:id="rId2"/>
    <p:sldLayoutId id="2147483955"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3568765352"/>
      </p:ext>
    </p:extLst>
  </p:cSld>
  <p:clrMap bg1="lt1" tx1="dk1" bg2="lt2" tx2="dk2" accent1="accent1" accent2="accent2" accent3="accent3" accent4="accent4" accent5="accent5" accent6="accent6" hlink="hlink" folHlink="folHlink"/>
  <p:sldLayoutIdLst>
    <p:sldLayoutId id="2147483935" r:id="rId1"/>
    <p:sldLayoutId id="2147483936" r:id="rId2"/>
    <p:sldLayoutId id="2147483937" r:id="rId3"/>
    <p:sldLayoutId id="2147483938" r:id="rId4"/>
    <p:sldLayoutId id="2147483939" r:id="rId5"/>
    <p:sldLayoutId id="2147483940" r:id="rId6"/>
    <p:sldLayoutId id="214748394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97B48A-E83F-4F96-BB8E-B6ABAD1F0276}" type="datetimeFigureOut">
              <a:rPr lang="en-US" smtClean="0"/>
              <a:t>10/23/2017</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F7EA3A-9AE1-4238-8D33-13CA7990C189}" type="slidenum">
              <a:rPr lang="en-US" smtClean="0"/>
              <a:t>‹#›</a:t>
            </a:fld>
            <a:endParaRPr lang="en-US" dirty="0"/>
          </a:p>
        </p:txBody>
      </p:sp>
    </p:spTree>
    <p:extLst>
      <p:ext uri="{BB962C8B-B14F-4D97-AF65-F5344CB8AC3E}">
        <p14:creationId xmlns:p14="http://schemas.microsoft.com/office/powerpoint/2010/main" val="1993070087"/>
      </p:ext>
    </p:extLst>
  </p:cSld>
  <p:clrMap bg1="lt1" tx1="dk1" bg2="lt2" tx2="dk2" accent1="accent1" accent2="accent2" accent3="accent3" accent4="accent4" accent5="accent5" accent6="accent6" hlink="hlink" folHlink="folHlink"/>
  <p:sldLayoutIdLst>
    <p:sldLayoutId id="2147483923" r:id="rId1"/>
    <p:sldLayoutId id="2147483924" r:id="rId2"/>
    <p:sldLayoutId id="2147483925" r:id="rId3"/>
    <p:sldLayoutId id="2147483926" r:id="rId4"/>
    <p:sldLayoutId id="2147483927" r:id="rId5"/>
    <p:sldLayoutId id="2147483928" r:id="rId6"/>
    <p:sldLayoutId id="2147483929" r:id="rId7"/>
    <p:sldLayoutId id="2147483930" r:id="rId8"/>
    <p:sldLayoutId id="2147483931" r:id="rId9"/>
    <p:sldLayoutId id="2147483932" r:id="rId10"/>
    <p:sldLayoutId id="214748393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a:solidFill>
            <a:srgbClr val="FF0000"/>
          </a:solidFill>
        </p:spPr>
        <p:txBody>
          <a:bodyPr vert="horz" lIns="91440" tIns="45720" rIns="91440" bIns="45720" rtlCol="0" anchor="ctr">
            <a:normAutofit/>
          </a:bodyPr>
          <a:lstStyle/>
          <a:p>
            <a:r>
              <a:rPr lang="en-US" dirty="0"/>
              <a:t>Test Your OB Knowledge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Chapter 10 | Slide </a:t>
            </a:r>
            <a:fld id="{C5511E7B-09E2-4991-84E2-F38B7E9BF273}" type="slidenum">
              <a:rPr lang="en-US" smtClean="0"/>
              <a:pPr/>
              <a:t>‹#›</a:t>
            </a:fld>
            <a:endParaRPr lang="en-US" dirty="0"/>
          </a:p>
        </p:txBody>
      </p:sp>
    </p:spTree>
    <p:extLst>
      <p:ext uri="{BB962C8B-B14F-4D97-AF65-F5344CB8AC3E}">
        <p14:creationId xmlns:p14="http://schemas.microsoft.com/office/powerpoint/2010/main" val="3454401164"/>
      </p:ext>
    </p:extLst>
  </p:cSld>
  <p:clrMap bg1="lt1" tx1="dk1" bg2="lt2" tx2="dk2" accent1="accent1" accent2="accent2" accent3="accent3" accent4="accent4" accent5="accent5" accent6="accent6" hlink="hlink" folHlink="folHlink"/>
  <p:sldLayoutIdLst>
    <p:sldLayoutId id="2147483911" r:id="rId1"/>
    <p:sldLayoutId id="2147483912" r:id="rId2"/>
    <p:sldLayoutId id="2147483913" r:id="rId3"/>
    <p:sldLayoutId id="2147483914" r:id="rId4"/>
    <p:sldLayoutId id="2147483915" r:id="rId5"/>
    <p:sldLayoutId id="2147483916" r:id="rId6"/>
    <p:sldLayoutId id="2147483917" r:id="rId7"/>
    <p:sldLayoutId id="2147483918" r:id="rId8"/>
    <p:sldLayoutId id="2147483919" r:id="rId9"/>
    <p:sldLayoutId id="2147483920" r:id="rId10"/>
    <p:sldLayoutId id="2147483921" r:id="rId11"/>
  </p:sldLayoutIdLst>
  <p:txStyles>
    <p:titleStyle>
      <a:lvl1pPr algn="ctr" defTabSz="914400" rtl="0" eaLnBrk="1" latinLnBrk="0" hangingPunct="1">
        <a:spcBef>
          <a:spcPct val="0"/>
        </a:spcBef>
        <a:buNone/>
        <a:defRPr sz="48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962150"/>
            <a:ext cx="8229600" cy="406717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0" y="0"/>
            <a:ext cx="9144000" cy="1876618"/>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Black"/>
              <a:cs typeface="Arial Black"/>
            </a:endParaRPr>
          </a:p>
        </p:txBody>
      </p:sp>
      <p:sp>
        <p:nvSpPr>
          <p:cNvPr id="9" name="Isosceles Triangle 8"/>
          <p:cNvSpPr/>
          <p:nvPr userDrawn="1"/>
        </p:nvSpPr>
        <p:spPr>
          <a:xfrm>
            <a:off x="592200" y="283041"/>
            <a:ext cx="1409085" cy="1168283"/>
          </a:xfrm>
          <a:prstGeom prst="triangle">
            <a:avLst/>
          </a:prstGeom>
          <a:solidFill>
            <a:srgbClr val="D00000"/>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Isosceles Triangle 9"/>
          <p:cNvSpPr/>
          <p:nvPr userDrawn="1"/>
        </p:nvSpPr>
        <p:spPr>
          <a:xfrm>
            <a:off x="203729" y="718103"/>
            <a:ext cx="822978" cy="733221"/>
          </a:xfrm>
          <a:prstGeom prst="triangle">
            <a:avLst/>
          </a:prstGeom>
          <a:solidFill>
            <a:srgbClr val="D00000"/>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userDrawn="1"/>
        </p:nvSpPr>
        <p:spPr>
          <a:xfrm>
            <a:off x="1081818" y="718103"/>
            <a:ext cx="184731" cy="646331"/>
          </a:xfrm>
          <a:prstGeom prst="rect">
            <a:avLst/>
          </a:prstGeom>
          <a:solidFill>
            <a:srgbClr val="D00000"/>
          </a:solidFill>
        </p:spPr>
        <p:txBody>
          <a:bodyPr wrap="none" rtlCol="0">
            <a:spAutoFit/>
          </a:bodyPr>
          <a:lstStyle/>
          <a:p>
            <a:endParaRPr lang="en-US" sz="3600" b="1" dirty="0"/>
          </a:p>
        </p:txBody>
      </p:sp>
      <p:sp>
        <p:nvSpPr>
          <p:cNvPr id="12" name="Isosceles Triangle 11"/>
          <p:cNvSpPr/>
          <p:nvPr userDrawn="1"/>
        </p:nvSpPr>
        <p:spPr>
          <a:xfrm>
            <a:off x="1261781" y="536924"/>
            <a:ext cx="1060704" cy="914400"/>
          </a:xfrm>
          <a:prstGeom prst="triangle">
            <a:avLst/>
          </a:prstGeom>
          <a:solidFill>
            <a:srgbClr val="D00000"/>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Slide Number Placeholder 5"/>
          <p:cNvSpPr>
            <a:spLocks noGrp="1"/>
          </p:cNvSpPr>
          <p:nvPr>
            <p:ph type="sldNum" sz="quarter" idx="4"/>
          </p:nvPr>
        </p:nvSpPr>
        <p:spPr>
          <a:xfrm>
            <a:off x="6477000" y="6356350"/>
            <a:ext cx="2209800" cy="365125"/>
          </a:xfrm>
          <a:prstGeom prst="rect">
            <a:avLst/>
          </a:prstGeom>
        </p:spPr>
        <p:txBody>
          <a:bodyPr/>
          <a:lstStyle/>
          <a:p>
            <a:r>
              <a:rPr lang="en-US" dirty="0"/>
              <a:t>Chapter 10 | Slide </a:t>
            </a:r>
            <a:fld id="{245E7589-D4A5-40AB-AAF1-DC388EE31D3B}" type="slidenum">
              <a:rPr lang="en-US" smtClean="0"/>
              <a:pPr/>
              <a:t>‹#›</a:t>
            </a:fld>
            <a:endParaRPr lang="en-US" dirty="0"/>
          </a:p>
        </p:txBody>
      </p:sp>
    </p:spTree>
    <p:extLst>
      <p:ext uri="{BB962C8B-B14F-4D97-AF65-F5344CB8AC3E}">
        <p14:creationId xmlns:p14="http://schemas.microsoft.com/office/powerpoint/2010/main" val="3135314809"/>
      </p:ext>
    </p:extLst>
  </p:cSld>
  <p:clrMap bg1="lt1" tx1="dk1" bg2="lt2" tx2="dk2" accent1="accent1" accent2="accent2" accent3="accent3" accent4="accent4" accent5="accent5" accent6="accent6" hlink="hlink" folHlink="folHlink"/>
  <p:sldLayoutIdLst>
    <p:sldLayoutId id="2147483899" r:id="rId1"/>
    <p:sldLayoutId id="2147483900" r:id="rId2"/>
    <p:sldLayoutId id="2147483901" r:id="rId3"/>
    <p:sldLayoutId id="2147483902" r:id="rId4"/>
    <p:sldLayoutId id="2147483903" r:id="rId5"/>
    <p:sldLayoutId id="2147483904" r:id="rId6"/>
    <p:sldLayoutId id="2147483905" r:id="rId7"/>
    <p:sldLayoutId id="2147483906" r:id="rId8"/>
    <p:sldLayoutId id="2147483907" r:id="rId9"/>
    <p:sldLayoutId id="2147483908" r:id="rId10"/>
    <p:sldLayoutId id="2147483909" r:id="rId11"/>
  </p:sldLayoutIdLst>
  <p:hf hdr="0" dt="0"/>
  <p:txStyles>
    <p:titleStyle>
      <a:lvl1pPr algn="ctr" defTabSz="914400" rtl="0" eaLnBrk="1" latinLnBrk="0" hangingPunct="1">
        <a:spcBef>
          <a:spcPct val="0"/>
        </a:spcBef>
        <a:buNone/>
        <a:defRPr sz="24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8.xml"/><Relationship Id="rId4" Type="http://schemas.openxmlformats.org/officeDocument/2006/relationships/slide" Target="slide2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8.xml"/><Relationship Id="rId4" Type="http://schemas.openxmlformats.org/officeDocument/2006/relationships/slide" Target="slide29.xml"/></Relationships>
</file>

<file path=ppt/slides/_rels/slide2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CHAPTER 10</a:t>
            </a:r>
          </a:p>
        </p:txBody>
      </p:sp>
      <p:sp>
        <p:nvSpPr>
          <p:cNvPr id="5" name="Text Placeholder 4"/>
          <p:cNvSpPr>
            <a:spLocks noGrp="1"/>
          </p:cNvSpPr>
          <p:nvPr>
            <p:ph type="body" sz="quarter" idx="10"/>
          </p:nvPr>
        </p:nvSpPr>
        <p:spPr>
          <a:xfrm>
            <a:off x="0" y="3604438"/>
            <a:ext cx="4129908" cy="685800"/>
          </a:xfrm>
        </p:spPr>
        <p:txBody>
          <a:bodyPr/>
          <a:lstStyle/>
          <a:p>
            <a:r>
              <a:rPr lang="en-US" sz="3600" dirty="0"/>
              <a:t>Managing Conflict and Negotiations</a:t>
            </a:r>
          </a:p>
        </p:txBody>
      </p:sp>
    </p:spTree>
    <p:extLst>
      <p:ext uri="{BB962C8B-B14F-4D97-AF65-F5344CB8AC3E}">
        <p14:creationId xmlns:p14="http://schemas.microsoft.com/office/powerpoint/2010/main" val="447587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Test Your OB Knowledge </a:t>
            </a:r>
            <a:r>
              <a:rPr lang="en-US" sz="2000" b="1" dirty="0">
                <a:solidFill>
                  <a:schemeClr val="accent1"/>
                </a:solidFill>
              </a:rPr>
              <a:t>(2 of 4)</a:t>
            </a:r>
          </a:p>
        </p:txBody>
      </p:sp>
      <p:sp>
        <p:nvSpPr>
          <p:cNvPr id="3" name="Content Placeholder 2"/>
          <p:cNvSpPr>
            <a:spLocks noGrp="1"/>
          </p:cNvSpPr>
          <p:nvPr>
            <p:ph idx="1"/>
          </p:nvPr>
        </p:nvSpPr>
        <p:spPr>
          <a:xfrm>
            <a:off x="525952" y="1021472"/>
            <a:ext cx="8229600" cy="4708744"/>
          </a:xfrm>
        </p:spPr>
        <p:txBody>
          <a:bodyPr/>
          <a:lstStyle/>
          <a:p>
            <a:pPr marL="0" indent="0">
              <a:buFont typeface="Arial" panose="020B0604020202020204" pitchFamily="34" charset="0"/>
              <a:buNone/>
            </a:pPr>
            <a:r>
              <a:rPr lang="en-US" sz="2800" dirty="0"/>
              <a:t>Carol is the manager of the marketing department for Bells Corporation. She observed an employee group engaging in stereotyping other groups as being all alike.  What is likely happening with this group?</a:t>
            </a:r>
          </a:p>
          <a:p>
            <a:pPr marL="457200" indent="-457200">
              <a:buFont typeface="+mj-lt"/>
              <a:buAutoNum type="alphaUcPeriod"/>
            </a:pPr>
            <a:r>
              <a:rPr lang="en-US" sz="2800" dirty="0"/>
              <a:t>There are personality conflicts.</a:t>
            </a:r>
          </a:p>
          <a:p>
            <a:pPr marL="457200" indent="-457200">
              <a:buFont typeface="+mj-lt"/>
              <a:buAutoNum type="alphaUcPeriod"/>
            </a:pPr>
            <a:r>
              <a:rPr lang="en-US" sz="2800" dirty="0"/>
              <a:t>The group has become too cohesive.</a:t>
            </a:r>
          </a:p>
          <a:p>
            <a:pPr marL="457200" indent="-457200">
              <a:buFont typeface="+mj-lt"/>
              <a:buAutoNum type="alphaUcPeriod"/>
            </a:pPr>
            <a:r>
              <a:rPr lang="en-US" sz="2800" dirty="0"/>
              <a:t>The group succumbed to the contact hypothesis.</a:t>
            </a:r>
          </a:p>
          <a:p>
            <a:pPr marL="457200" indent="-457200">
              <a:buFont typeface="+mj-lt"/>
              <a:buAutoNum type="alphaUcPeriod"/>
            </a:pPr>
            <a:r>
              <a:rPr lang="en-US" sz="2800" dirty="0"/>
              <a:t>The group views outsiders as friends.</a:t>
            </a:r>
          </a:p>
          <a:p>
            <a:pPr marL="457200" indent="-457200">
              <a:buFont typeface="+mj-lt"/>
              <a:buAutoNum type="alphaUcPeriod"/>
            </a:pPr>
            <a:r>
              <a:rPr lang="en-US" sz="2800" dirty="0"/>
              <a:t>Group members do not view the group as a safe place to express opinions.</a:t>
            </a:r>
          </a:p>
          <a:p>
            <a:pPr marL="0" indent="0">
              <a:buFont typeface="Arial" panose="020B0604020202020204" pitchFamily="34" charset="0"/>
              <a:buNone/>
            </a:pPr>
            <a:endParaRPr lang="en-US" sz="2800" dirty="0"/>
          </a:p>
          <a:p>
            <a:endParaRPr lang="en-US" sz="2800" dirty="0"/>
          </a:p>
        </p:txBody>
      </p:sp>
    </p:spTree>
    <p:extLst>
      <p:ext uri="{BB962C8B-B14F-4D97-AF65-F5344CB8AC3E}">
        <p14:creationId xmlns:p14="http://schemas.microsoft.com/office/powerpoint/2010/main" val="5988537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Work–Family Conflict </a:t>
            </a:r>
            <a:r>
              <a:rPr lang="en-US" sz="2000" dirty="0"/>
              <a:t>(1 of 2)</a:t>
            </a:r>
          </a:p>
        </p:txBody>
      </p:sp>
      <p:sp>
        <p:nvSpPr>
          <p:cNvPr id="3" name="Content Placeholder 2"/>
          <p:cNvSpPr>
            <a:spLocks noGrp="1"/>
          </p:cNvSpPr>
          <p:nvPr>
            <p:ph idx="1"/>
          </p:nvPr>
        </p:nvSpPr>
        <p:spPr/>
        <p:txBody>
          <a:bodyPr>
            <a:normAutofit/>
          </a:bodyPr>
          <a:lstStyle/>
          <a:p>
            <a:pPr marL="0" indent="0">
              <a:buNone/>
            </a:pPr>
            <a:r>
              <a:rPr lang="en-US" sz="2400" dirty="0"/>
              <a:t>Occurs when the demands or pressures from work and family are </a:t>
            </a:r>
            <a:r>
              <a:rPr lang="en-US" sz="2400" b="1" dirty="0"/>
              <a:t>mutually incompatible</a:t>
            </a:r>
          </a:p>
          <a:p>
            <a:pPr marL="0" indent="0">
              <a:buNone/>
            </a:pPr>
            <a:endParaRPr lang="en-US" sz="1800" b="1" dirty="0"/>
          </a:p>
          <a:p>
            <a:pPr marL="0" indent="0">
              <a:buNone/>
            </a:pPr>
            <a:r>
              <a:rPr lang="en-US" sz="1800" b="1" dirty="0"/>
              <a:t>TABLE 10.3 </a:t>
            </a:r>
            <a:r>
              <a:rPr lang="en-US" sz="1800" dirty="0"/>
              <a:t>Negative Consequences of Conflicts Between Work, Family, and Other Life Domains</a:t>
            </a:r>
            <a:endParaRPr lang="en-US" sz="2400" b="1" dirty="0"/>
          </a:p>
          <a:p>
            <a:pPr marL="0" indent="0">
              <a:buNone/>
            </a:pP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1337100043"/>
              </p:ext>
            </p:extLst>
          </p:nvPr>
        </p:nvGraphicFramePr>
        <p:xfrm>
          <a:off x="457200" y="2868810"/>
          <a:ext cx="8116158" cy="2986910"/>
        </p:xfrm>
        <a:graphic>
          <a:graphicData uri="http://schemas.openxmlformats.org/drawingml/2006/table">
            <a:tbl>
              <a:tblPr firstRow="1" bandRow="1">
                <a:tableStyleId>{5C22544A-7EE6-4342-B048-85BDC9FD1C3A}</a:tableStyleId>
              </a:tblPr>
              <a:tblGrid>
                <a:gridCol w="2705386">
                  <a:extLst>
                    <a:ext uri="{9D8B030D-6E8A-4147-A177-3AD203B41FA5}">
                      <a16:colId xmlns:a16="http://schemas.microsoft.com/office/drawing/2014/main" xmlns="" val="1920430072"/>
                    </a:ext>
                  </a:extLst>
                </a:gridCol>
                <a:gridCol w="2705386">
                  <a:extLst>
                    <a:ext uri="{9D8B030D-6E8A-4147-A177-3AD203B41FA5}">
                      <a16:colId xmlns:a16="http://schemas.microsoft.com/office/drawing/2014/main" xmlns="" val="2135419411"/>
                    </a:ext>
                  </a:extLst>
                </a:gridCol>
                <a:gridCol w="2705386">
                  <a:extLst>
                    <a:ext uri="{9D8B030D-6E8A-4147-A177-3AD203B41FA5}">
                      <a16:colId xmlns:a16="http://schemas.microsoft.com/office/drawing/2014/main" xmlns="" val="3793795267"/>
                    </a:ext>
                  </a:extLst>
                </a:gridCol>
              </a:tblGrid>
              <a:tr h="930180">
                <a:tc>
                  <a:txBody>
                    <a:bodyPr/>
                    <a:lstStyle/>
                    <a:p>
                      <a:r>
                        <a:rPr lang="en-US" dirty="0">
                          <a:solidFill>
                            <a:schemeClr val="tx1"/>
                          </a:solidFill>
                        </a:rPr>
                        <a:t>WORK</a:t>
                      </a:r>
                      <a:r>
                        <a:rPr lang="en-US" baseline="0" dirty="0">
                          <a:solidFill>
                            <a:schemeClr val="tx1"/>
                          </a:solidFill>
                        </a:rPr>
                        <a:t> INTERFERES WITH FAMILY</a:t>
                      </a:r>
                      <a:endParaRPr lang="en-US" dirty="0">
                        <a:solidFill>
                          <a:schemeClr val="tx1"/>
                        </a:solidFill>
                      </a:endParaRPr>
                    </a:p>
                  </a:txBody>
                  <a:tcPr>
                    <a:solidFill>
                      <a:schemeClr val="accent5">
                        <a:lumMod val="60000"/>
                        <a:lumOff val="40000"/>
                      </a:schemeClr>
                    </a:solidFill>
                  </a:tcPr>
                </a:tc>
                <a:tc>
                  <a:txBody>
                    <a:bodyPr/>
                    <a:lstStyle/>
                    <a:p>
                      <a:r>
                        <a:rPr lang="en-US" dirty="0">
                          <a:solidFill>
                            <a:schemeClr val="tx1"/>
                          </a:solidFill>
                        </a:rPr>
                        <a:t>FAMILY INTERFERES WITH WORK</a:t>
                      </a:r>
                    </a:p>
                  </a:txBody>
                  <a:tcPr>
                    <a:solidFill>
                      <a:schemeClr val="accent5">
                        <a:lumMod val="60000"/>
                        <a:lumOff val="40000"/>
                      </a:schemeClr>
                    </a:solidFill>
                  </a:tcPr>
                </a:tc>
                <a:tc>
                  <a:txBody>
                    <a:bodyPr/>
                    <a:lstStyle/>
                    <a:p>
                      <a:r>
                        <a:rPr lang="en-US" dirty="0">
                          <a:solidFill>
                            <a:schemeClr val="tx1"/>
                          </a:solidFill>
                        </a:rPr>
                        <a:t>POTENTIAL OUTCOMES</a:t>
                      </a:r>
                    </a:p>
                  </a:txBody>
                  <a:tcPr>
                    <a:solidFill>
                      <a:schemeClr val="accent5">
                        <a:lumMod val="60000"/>
                        <a:lumOff val="40000"/>
                      </a:schemeClr>
                    </a:solidFill>
                  </a:tcPr>
                </a:tc>
                <a:extLst>
                  <a:ext uri="{0D108BD9-81ED-4DB2-BD59-A6C34878D82A}">
                    <a16:rowId xmlns:a16="http://schemas.microsoft.com/office/drawing/2014/main" xmlns="" val="852116998"/>
                  </a:ext>
                </a:extLst>
              </a:tr>
              <a:tr h="377239">
                <a:tc>
                  <a:txBody>
                    <a:bodyPr/>
                    <a:lstStyle/>
                    <a:p>
                      <a:r>
                        <a:rPr lang="en-US" dirty="0"/>
                        <a:t>Job satisfaction</a:t>
                      </a:r>
                    </a:p>
                  </a:txBody>
                  <a:tcPr/>
                </a:tc>
                <a:tc>
                  <a:txBody>
                    <a:bodyPr/>
                    <a:lstStyle/>
                    <a:p>
                      <a:r>
                        <a:rPr lang="en-US" dirty="0"/>
                        <a:t>Marital satisfaction</a:t>
                      </a:r>
                    </a:p>
                  </a:txBody>
                  <a:tcPr/>
                </a:tc>
                <a:tc>
                  <a:txBody>
                    <a:bodyPr/>
                    <a:lstStyle/>
                    <a:p>
                      <a:r>
                        <a:rPr lang="en-US" dirty="0"/>
                        <a:t>Life satisfaction</a:t>
                      </a:r>
                    </a:p>
                  </a:txBody>
                  <a:tcPr/>
                </a:tc>
                <a:extLst>
                  <a:ext uri="{0D108BD9-81ED-4DB2-BD59-A6C34878D82A}">
                    <a16:rowId xmlns:a16="http://schemas.microsoft.com/office/drawing/2014/main" xmlns="" val="1797150183"/>
                  </a:ext>
                </a:extLst>
              </a:tr>
              <a:tr h="377239">
                <a:tc>
                  <a:txBody>
                    <a:bodyPr/>
                    <a:lstStyle/>
                    <a:p>
                      <a:r>
                        <a:rPr lang="en-US" dirty="0"/>
                        <a:t>Intentions to</a:t>
                      </a:r>
                      <a:r>
                        <a:rPr lang="en-US" baseline="0" dirty="0"/>
                        <a:t> quit</a:t>
                      </a:r>
                      <a:endParaRPr lang="en-US" dirty="0"/>
                    </a:p>
                  </a:txBody>
                  <a:tcPr/>
                </a:tc>
                <a:tc>
                  <a:txBody>
                    <a:bodyPr/>
                    <a:lstStyle/>
                    <a:p>
                      <a:r>
                        <a:rPr lang="en-US" dirty="0"/>
                        <a:t>Family satisfaction</a:t>
                      </a:r>
                    </a:p>
                  </a:txBody>
                  <a:tcPr/>
                </a:tc>
                <a:tc>
                  <a:txBody>
                    <a:bodyPr/>
                    <a:lstStyle/>
                    <a:p>
                      <a:r>
                        <a:rPr lang="en-US" dirty="0"/>
                        <a:t>Health problems</a:t>
                      </a:r>
                    </a:p>
                  </a:txBody>
                  <a:tcPr/>
                </a:tc>
                <a:extLst>
                  <a:ext uri="{0D108BD9-81ED-4DB2-BD59-A6C34878D82A}">
                    <a16:rowId xmlns:a16="http://schemas.microsoft.com/office/drawing/2014/main" xmlns="" val="3958915911"/>
                  </a:ext>
                </a:extLst>
              </a:tr>
              <a:tr h="651126">
                <a:tc>
                  <a:txBody>
                    <a:bodyPr/>
                    <a:lstStyle/>
                    <a:p>
                      <a:r>
                        <a:rPr lang="en-US" dirty="0"/>
                        <a:t>Absenteeism</a:t>
                      </a:r>
                    </a:p>
                  </a:txBody>
                  <a:tcPr/>
                </a:tc>
                <a:tc>
                  <a:txBody>
                    <a:bodyPr/>
                    <a:lstStyle/>
                    <a:p>
                      <a:r>
                        <a:rPr lang="en-US" dirty="0"/>
                        <a:t>Family-related strain</a:t>
                      </a:r>
                    </a:p>
                  </a:txBody>
                  <a:tcPr/>
                </a:tc>
                <a:tc>
                  <a:txBody>
                    <a:bodyPr/>
                    <a:lstStyle/>
                    <a:p>
                      <a:r>
                        <a:rPr lang="en-US" dirty="0"/>
                        <a:t>Depression</a:t>
                      </a:r>
                    </a:p>
                  </a:txBody>
                  <a:tcPr/>
                </a:tc>
                <a:extLst>
                  <a:ext uri="{0D108BD9-81ED-4DB2-BD59-A6C34878D82A}">
                    <a16:rowId xmlns:a16="http://schemas.microsoft.com/office/drawing/2014/main" xmlns="" val="3842215946"/>
                  </a:ext>
                </a:extLst>
              </a:tr>
              <a:tr h="651126">
                <a:tc>
                  <a:txBody>
                    <a:bodyPr/>
                    <a:lstStyle/>
                    <a:p>
                      <a:r>
                        <a:rPr lang="en-US" dirty="0"/>
                        <a:t>Performance</a:t>
                      </a:r>
                    </a:p>
                  </a:txBody>
                  <a:tcPr/>
                </a:tc>
                <a:tc>
                  <a:txBody>
                    <a:bodyPr/>
                    <a:lstStyle/>
                    <a:p>
                      <a:r>
                        <a:rPr lang="en-US" dirty="0"/>
                        <a:t>Family-related performance</a:t>
                      </a:r>
                    </a:p>
                  </a:txBody>
                  <a:tcPr/>
                </a:tc>
                <a:tc>
                  <a:txBody>
                    <a:bodyPr/>
                    <a:lstStyle/>
                    <a:p>
                      <a:r>
                        <a:rPr lang="en-US" dirty="0"/>
                        <a:t>Substance</a:t>
                      </a:r>
                      <a:r>
                        <a:rPr lang="en-US" baseline="0" dirty="0"/>
                        <a:t> use or abuse</a:t>
                      </a:r>
                      <a:endParaRPr lang="en-US" dirty="0"/>
                    </a:p>
                  </a:txBody>
                  <a:tcPr/>
                </a:tc>
                <a:extLst>
                  <a:ext uri="{0D108BD9-81ED-4DB2-BD59-A6C34878D82A}">
                    <a16:rowId xmlns:a16="http://schemas.microsoft.com/office/drawing/2014/main" xmlns="" val="2909863454"/>
                  </a:ext>
                </a:extLst>
              </a:tr>
            </a:tbl>
          </a:graphicData>
        </a:graphic>
      </p:graphicFrame>
    </p:spTree>
    <p:extLst>
      <p:ext uri="{BB962C8B-B14F-4D97-AF65-F5344CB8AC3E}">
        <p14:creationId xmlns:p14="http://schemas.microsoft.com/office/powerpoint/2010/main" val="13276903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Work–Family Conflict </a:t>
            </a:r>
            <a:r>
              <a:rPr lang="en-US" sz="2000" dirty="0"/>
              <a:t>(2 of 2)</a:t>
            </a:r>
          </a:p>
        </p:txBody>
      </p:sp>
      <p:sp>
        <p:nvSpPr>
          <p:cNvPr id="3" name="Content Placeholder 2"/>
          <p:cNvSpPr>
            <a:spLocks noGrp="1"/>
          </p:cNvSpPr>
          <p:nvPr>
            <p:ph idx="1"/>
          </p:nvPr>
        </p:nvSpPr>
        <p:spPr>
          <a:xfrm>
            <a:off x="457200" y="1347323"/>
            <a:ext cx="8229600" cy="3959535"/>
          </a:xfrm>
        </p:spPr>
        <p:txBody>
          <a:bodyPr/>
          <a:lstStyle/>
          <a:p>
            <a:pPr marL="0" indent="0">
              <a:buNone/>
            </a:pPr>
            <a:r>
              <a:rPr lang="en-US" sz="2800" dirty="0"/>
              <a:t>Importance of balance to reducing conflict</a:t>
            </a:r>
            <a:endParaRPr lang="en-US" sz="2400" dirty="0"/>
          </a:p>
          <a:p>
            <a:pPr lvl="1">
              <a:buFont typeface="Arial"/>
              <a:buChar char="•"/>
            </a:pPr>
            <a:r>
              <a:rPr lang="en-US" sz="2400" dirty="0"/>
              <a:t>Work–family balance begins at home.</a:t>
            </a:r>
          </a:p>
          <a:p>
            <a:pPr lvl="1">
              <a:buFont typeface="Arial"/>
              <a:buChar char="•"/>
            </a:pPr>
            <a:r>
              <a:rPr lang="en-US" sz="2400" dirty="0"/>
              <a:t>An employer’s family-supportive philosophy is more important than specific programs.</a:t>
            </a:r>
          </a:p>
          <a:p>
            <a:pPr lvl="1">
              <a:buFont typeface="Arial"/>
              <a:buChar char="•"/>
            </a:pPr>
            <a:r>
              <a:rPr lang="en-US" sz="2400" dirty="0"/>
              <a:t>Balance requires flexibility .</a:t>
            </a:r>
          </a:p>
          <a:p>
            <a:pPr lvl="1">
              <a:buFont typeface="Arial"/>
              <a:buChar char="•"/>
            </a:pPr>
            <a:r>
              <a:rPr lang="en-US" sz="2400" dirty="0"/>
              <a:t>Importance of work–life family balance varies across generations.</a:t>
            </a:r>
          </a:p>
          <a:p>
            <a:endParaRPr lang="en-US" sz="2400" dirty="0"/>
          </a:p>
          <a:p>
            <a:pPr marL="0" indent="0">
              <a:buNone/>
            </a:pPr>
            <a:endParaRPr lang="en-US" dirty="0"/>
          </a:p>
        </p:txBody>
      </p:sp>
    </p:spTree>
    <p:extLst>
      <p:ext uri="{BB962C8B-B14F-4D97-AF65-F5344CB8AC3E}">
        <p14:creationId xmlns:p14="http://schemas.microsoft.com/office/powerpoint/2010/main" val="20985028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Incivility and Bullying</a:t>
            </a:r>
            <a:endParaRPr lang="en-US" sz="2000" dirty="0"/>
          </a:p>
        </p:txBody>
      </p:sp>
      <p:sp>
        <p:nvSpPr>
          <p:cNvPr id="4" name="Text Placeholder 3"/>
          <p:cNvSpPr>
            <a:spLocks noGrp="1"/>
          </p:cNvSpPr>
          <p:nvPr>
            <p:ph type="body" idx="1"/>
          </p:nvPr>
        </p:nvSpPr>
        <p:spPr/>
        <p:txBody>
          <a:bodyPr anchor="ctr"/>
          <a:lstStyle/>
          <a:p>
            <a:pPr algn="ctr"/>
            <a:r>
              <a:rPr lang="en-US" sz="2800" dirty="0"/>
              <a:t>Incivility</a:t>
            </a:r>
            <a:endParaRPr lang="en-US" dirty="0"/>
          </a:p>
        </p:txBody>
      </p:sp>
      <p:sp>
        <p:nvSpPr>
          <p:cNvPr id="3" name="Content Placeholder 2"/>
          <p:cNvSpPr>
            <a:spLocks noGrp="1"/>
          </p:cNvSpPr>
          <p:nvPr>
            <p:ph sz="half" idx="2"/>
          </p:nvPr>
        </p:nvSpPr>
        <p:spPr/>
        <p:txBody>
          <a:bodyPr/>
          <a:lstStyle/>
          <a:p>
            <a:pPr marL="0" indent="0">
              <a:buNone/>
            </a:pPr>
            <a:r>
              <a:rPr lang="en-US" sz="2400" dirty="0"/>
              <a:t>Any form of socially harmful behavior</a:t>
            </a:r>
          </a:p>
          <a:p>
            <a:pPr marL="685800" lvl="1">
              <a:buFont typeface="Arial"/>
              <a:buChar char="•"/>
            </a:pPr>
            <a:r>
              <a:rPr lang="en-US" sz="2000" dirty="0"/>
              <a:t>Aggression</a:t>
            </a:r>
          </a:p>
          <a:p>
            <a:pPr marL="685800" lvl="1">
              <a:buFont typeface="Arial"/>
              <a:buChar char="•"/>
            </a:pPr>
            <a:r>
              <a:rPr lang="en-US" sz="2000" dirty="0"/>
              <a:t>Interpersonal deviance</a:t>
            </a:r>
          </a:p>
          <a:p>
            <a:pPr marL="685800" lvl="1">
              <a:buFont typeface="Arial"/>
              <a:buChar char="•"/>
            </a:pPr>
            <a:r>
              <a:rPr lang="en-US" sz="2000" dirty="0"/>
              <a:t>Social undermining</a:t>
            </a:r>
          </a:p>
          <a:p>
            <a:pPr marL="685800" lvl="1">
              <a:buFont typeface="Arial"/>
              <a:buChar char="•"/>
            </a:pPr>
            <a:r>
              <a:rPr lang="en-US" sz="2000" dirty="0"/>
              <a:t>Interactional justice</a:t>
            </a:r>
          </a:p>
          <a:p>
            <a:pPr marL="685800" lvl="1">
              <a:buFont typeface="Arial"/>
              <a:buChar char="•"/>
            </a:pPr>
            <a:r>
              <a:rPr lang="en-US" sz="2000" dirty="0"/>
              <a:t>Harassment</a:t>
            </a:r>
          </a:p>
          <a:p>
            <a:pPr marL="685800" lvl="1">
              <a:buFont typeface="Arial"/>
              <a:buChar char="•"/>
            </a:pPr>
            <a:r>
              <a:rPr lang="en-US" sz="2000" dirty="0"/>
              <a:t>Abusive supervision</a:t>
            </a:r>
          </a:p>
          <a:p>
            <a:pPr marL="685800" lvl="1">
              <a:buFont typeface="Arial"/>
              <a:buChar char="•"/>
            </a:pPr>
            <a:r>
              <a:rPr lang="en-US" sz="2000" dirty="0"/>
              <a:t>Bullying</a:t>
            </a:r>
          </a:p>
          <a:p>
            <a:pPr marL="0" indent="0">
              <a:buNone/>
            </a:pPr>
            <a:endParaRPr lang="en-US" dirty="0"/>
          </a:p>
        </p:txBody>
      </p:sp>
      <p:sp>
        <p:nvSpPr>
          <p:cNvPr id="7" name="Text Placeholder 6"/>
          <p:cNvSpPr>
            <a:spLocks noGrp="1"/>
          </p:cNvSpPr>
          <p:nvPr>
            <p:ph type="body" sz="quarter" idx="3"/>
          </p:nvPr>
        </p:nvSpPr>
        <p:spPr/>
        <p:txBody>
          <a:bodyPr anchor="ctr"/>
          <a:lstStyle/>
          <a:p>
            <a:pPr algn="ctr"/>
            <a:r>
              <a:rPr lang="en-US" sz="2800" dirty="0"/>
              <a:t>Bullying</a:t>
            </a:r>
            <a:endParaRPr lang="en-US" dirty="0"/>
          </a:p>
        </p:txBody>
      </p:sp>
      <p:sp>
        <p:nvSpPr>
          <p:cNvPr id="8" name="Content Placeholder 7"/>
          <p:cNvSpPr>
            <a:spLocks noGrp="1"/>
          </p:cNvSpPr>
          <p:nvPr>
            <p:ph sz="quarter" idx="4"/>
          </p:nvPr>
        </p:nvSpPr>
        <p:spPr/>
        <p:txBody>
          <a:bodyPr/>
          <a:lstStyle/>
          <a:p>
            <a:pPr marL="0" indent="0">
              <a:buNone/>
            </a:pPr>
            <a:r>
              <a:rPr lang="en-US" dirty="0"/>
              <a:t>Different from other forms of incivility</a:t>
            </a:r>
          </a:p>
          <a:p>
            <a:pPr lvl="1">
              <a:buChar char="•"/>
            </a:pPr>
            <a:r>
              <a:rPr lang="en-US" dirty="0"/>
              <a:t>Most often evident to others</a:t>
            </a:r>
          </a:p>
          <a:p>
            <a:pPr lvl="1">
              <a:buChar char="•"/>
            </a:pPr>
            <a:r>
              <a:rPr lang="en-US" dirty="0"/>
              <a:t>Affects even those that are NOT bullied</a:t>
            </a:r>
          </a:p>
          <a:p>
            <a:pPr lvl="1">
              <a:buChar char="•"/>
            </a:pPr>
            <a:r>
              <a:rPr lang="en-US" dirty="0"/>
              <a:t>Has group-level implications</a:t>
            </a:r>
          </a:p>
          <a:p>
            <a:endParaRPr lang="en-US" dirty="0"/>
          </a:p>
        </p:txBody>
      </p:sp>
    </p:spTree>
    <p:extLst>
      <p:ext uri="{BB962C8B-B14F-4D97-AF65-F5344CB8AC3E}">
        <p14:creationId xmlns:p14="http://schemas.microsoft.com/office/powerpoint/2010/main" val="13137237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Best Anti-Bullying Strategies </a:t>
            </a:r>
            <a:r>
              <a:rPr lang="en-US" sz="2000" dirty="0"/>
              <a:t>(1 of 2)</a:t>
            </a:r>
          </a:p>
        </p:txBody>
      </p:sp>
      <p:sp>
        <p:nvSpPr>
          <p:cNvPr id="3" name="Content Placeholder 2"/>
          <p:cNvSpPr>
            <a:spLocks noGrp="1"/>
          </p:cNvSpPr>
          <p:nvPr>
            <p:ph idx="1"/>
          </p:nvPr>
        </p:nvSpPr>
        <p:spPr>
          <a:xfrm>
            <a:off x="457200" y="1227127"/>
            <a:ext cx="8229600" cy="4066643"/>
          </a:xfrm>
        </p:spPr>
        <p:txBody>
          <a:bodyPr/>
          <a:lstStyle/>
          <a:p>
            <a:pPr marL="0" indent="0">
              <a:buNone/>
            </a:pPr>
            <a:r>
              <a:rPr lang="en-US" dirty="0"/>
              <a:t>Develop a workplace bullying policy.</a:t>
            </a:r>
          </a:p>
          <a:p>
            <a:pPr marL="0" indent="0">
              <a:buNone/>
            </a:pPr>
            <a:r>
              <a:rPr lang="en-US" dirty="0"/>
              <a:t>Encourage open and respectful communication.</a:t>
            </a:r>
          </a:p>
          <a:p>
            <a:pPr marL="0" indent="0">
              <a:buNone/>
            </a:pPr>
            <a:r>
              <a:rPr lang="en-US" dirty="0"/>
              <a:t>Develop clear procedures.</a:t>
            </a:r>
          </a:p>
          <a:p>
            <a:pPr marL="0" indent="0">
              <a:buNone/>
            </a:pPr>
            <a:r>
              <a:rPr lang="en-US" dirty="0"/>
              <a:t>Identify and model appropriate behaviors.</a:t>
            </a:r>
          </a:p>
          <a:p>
            <a:pPr marL="0" indent="0">
              <a:buNone/>
            </a:pPr>
            <a:r>
              <a:rPr lang="en-US" dirty="0"/>
              <a:t>System for reporting bullying.</a:t>
            </a:r>
          </a:p>
          <a:p>
            <a:pPr marL="0" indent="0">
              <a:buNone/>
            </a:pPr>
            <a:r>
              <a:rPr lang="en-US" dirty="0"/>
              <a:t>Identify and resolve conflicts quickly and fairly—avoid escalation.</a:t>
            </a:r>
          </a:p>
          <a:p>
            <a:pPr marL="0" indent="0">
              <a:buNone/>
            </a:pPr>
            <a:endParaRPr lang="en-US" dirty="0"/>
          </a:p>
          <a:p>
            <a:pPr marL="0" indent="0">
              <a:buNone/>
            </a:pPr>
            <a:endParaRPr lang="en-US" sz="2800" dirty="0"/>
          </a:p>
        </p:txBody>
      </p:sp>
    </p:spTree>
    <p:extLst>
      <p:ext uri="{BB962C8B-B14F-4D97-AF65-F5344CB8AC3E}">
        <p14:creationId xmlns:p14="http://schemas.microsoft.com/office/powerpoint/2010/main" val="24146830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Best Anti-Bullying Strategies </a:t>
            </a:r>
            <a:r>
              <a:rPr lang="en-US" sz="2000" dirty="0"/>
              <a:t>(2 of 2)</a:t>
            </a:r>
            <a:endParaRPr lang="en-US" dirty="0"/>
          </a:p>
        </p:txBody>
      </p:sp>
      <p:sp>
        <p:nvSpPr>
          <p:cNvPr id="11" name="Content Placeholder 10"/>
          <p:cNvSpPr>
            <a:spLocks noGrp="1"/>
          </p:cNvSpPr>
          <p:nvPr>
            <p:ph idx="1"/>
          </p:nvPr>
        </p:nvSpPr>
        <p:spPr/>
        <p:txBody>
          <a:bodyPr/>
          <a:lstStyle/>
          <a:p>
            <a:pPr marL="0" indent="0">
              <a:buNone/>
            </a:pPr>
            <a:r>
              <a:rPr lang="en-US" dirty="0"/>
              <a:t>Determine the situations, policies, and behaviors likely to cause or allow bullying to occur.</a:t>
            </a:r>
          </a:p>
          <a:p>
            <a:pPr marL="0" indent="0">
              <a:buNone/>
            </a:pPr>
            <a:r>
              <a:rPr lang="en-US" dirty="0"/>
              <a:t>Provide training to employees regarding how to manage conflict.</a:t>
            </a:r>
          </a:p>
          <a:p>
            <a:pPr marL="0" indent="0">
              <a:buNone/>
            </a:pPr>
            <a:r>
              <a:rPr lang="en-US" dirty="0"/>
              <a:t>Clear consequences for engaging in bullying.</a:t>
            </a:r>
          </a:p>
          <a:p>
            <a:pPr marL="0" indent="0">
              <a:buNone/>
            </a:pPr>
            <a:r>
              <a:rPr lang="en-US" dirty="0"/>
              <a:t>Monitor and review employee relationships with particular attention to fairness.</a:t>
            </a:r>
          </a:p>
          <a:p>
            <a:pPr marL="0" indent="0">
              <a:buNone/>
            </a:pPr>
            <a:endParaRPr lang="en-US" dirty="0"/>
          </a:p>
        </p:txBody>
      </p:sp>
    </p:spTree>
    <p:extLst>
      <p:ext uri="{BB962C8B-B14F-4D97-AF65-F5344CB8AC3E}">
        <p14:creationId xmlns:p14="http://schemas.microsoft.com/office/powerpoint/2010/main" val="14087956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Test Your OB Knowledge </a:t>
            </a:r>
            <a:r>
              <a:rPr lang="en-US" sz="2000" b="1" dirty="0">
                <a:solidFill>
                  <a:schemeClr val="accent1"/>
                </a:solidFill>
              </a:rPr>
              <a:t>(3 of 4)</a:t>
            </a:r>
          </a:p>
        </p:txBody>
      </p:sp>
      <p:sp>
        <p:nvSpPr>
          <p:cNvPr id="3" name="Content Placeholder 2"/>
          <p:cNvSpPr>
            <a:spLocks noGrp="1"/>
          </p:cNvSpPr>
          <p:nvPr>
            <p:ph idx="1"/>
          </p:nvPr>
        </p:nvSpPr>
        <p:spPr>
          <a:xfrm>
            <a:off x="457200" y="972220"/>
            <a:ext cx="8389088" cy="4380558"/>
          </a:xfrm>
        </p:spPr>
        <p:txBody>
          <a:bodyPr/>
          <a:lstStyle/>
          <a:p>
            <a:pPr marL="0" indent="0">
              <a:buNone/>
            </a:pPr>
            <a:r>
              <a:rPr lang="en-US" sz="2800" dirty="0"/>
              <a:t>Pablo, the COO at Happy Travel Agency, read some posts on Facebook concerning employees who were bullied at the agency. Pablo would like to correct the situation. He should do all of the following EXCEPT</a:t>
            </a:r>
          </a:p>
          <a:p>
            <a:pPr marL="457200" indent="-457200">
              <a:buFont typeface="+mj-lt"/>
              <a:buAutoNum type="alphaUcPeriod"/>
            </a:pPr>
            <a:r>
              <a:rPr lang="en-US" sz="2800" dirty="0"/>
              <a:t>consider what it is like to be bullied.</a:t>
            </a:r>
          </a:p>
          <a:p>
            <a:pPr marL="457200" indent="-457200">
              <a:buFont typeface="+mj-lt"/>
              <a:buAutoNum type="alphaUcPeriod"/>
            </a:pPr>
            <a:r>
              <a:rPr lang="en-US" sz="2800" dirty="0"/>
              <a:t>develop a workplace bullying policy.</a:t>
            </a:r>
          </a:p>
          <a:p>
            <a:pPr marL="457200" indent="-457200">
              <a:buFont typeface="+mj-lt"/>
              <a:buAutoNum type="alphaUcPeriod"/>
            </a:pPr>
            <a:r>
              <a:rPr lang="en-US" sz="2800" dirty="0"/>
              <a:t>send an e-mail to all employees that names the employee being bullied and demands that it stops.</a:t>
            </a:r>
          </a:p>
          <a:p>
            <a:pPr marL="457200" indent="-457200">
              <a:buFont typeface="+mj-lt"/>
              <a:buAutoNum type="alphaUcPeriod"/>
            </a:pPr>
            <a:r>
              <a:rPr lang="en-US" sz="2800" dirty="0"/>
              <a:t>communicate the social media policy to all employees.</a:t>
            </a:r>
          </a:p>
          <a:p>
            <a:pPr marL="457200" indent="-457200">
              <a:buFont typeface="+mj-lt"/>
              <a:buAutoNum type="alphaUcPeriod"/>
            </a:pPr>
            <a:r>
              <a:rPr lang="en-US" sz="2800" dirty="0"/>
              <a:t>provide training to employees in conflict resolution.</a:t>
            </a:r>
          </a:p>
          <a:p>
            <a:pPr marL="0" indent="0">
              <a:buFont typeface="Arial" panose="020B0604020202020204" pitchFamily="34" charset="0"/>
              <a:buNone/>
            </a:pPr>
            <a:endParaRPr lang="en-US" sz="2800" dirty="0"/>
          </a:p>
          <a:p>
            <a:endParaRPr lang="en-US" sz="2800" dirty="0"/>
          </a:p>
        </p:txBody>
      </p:sp>
    </p:spTree>
    <p:extLst>
      <p:ext uri="{BB962C8B-B14F-4D97-AF65-F5344CB8AC3E}">
        <p14:creationId xmlns:p14="http://schemas.microsoft.com/office/powerpoint/2010/main" val="14771668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Effectively Managing Conflict </a:t>
            </a:r>
            <a:r>
              <a:rPr lang="en-US" sz="2000" dirty="0"/>
              <a:t>(1 of 2)</a:t>
            </a:r>
          </a:p>
        </p:txBody>
      </p:sp>
      <p:sp>
        <p:nvSpPr>
          <p:cNvPr id="3" name="Content Placeholder 2"/>
          <p:cNvSpPr>
            <a:spLocks noGrp="1"/>
          </p:cNvSpPr>
          <p:nvPr>
            <p:ph idx="1"/>
          </p:nvPr>
        </p:nvSpPr>
        <p:spPr/>
        <p:txBody>
          <a:bodyPr/>
          <a:lstStyle/>
          <a:p>
            <a:pPr marL="0" indent="0">
              <a:buNone/>
            </a:pPr>
            <a:r>
              <a:rPr lang="en-US" sz="2800" dirty="0"/>
              <a:t>What is programmed conflict?</a:t>
            </a:r>
          </a:p>
          <a:p>
            <a:r>
              <a:rPr lang="en-US" sz="2400" dirty="0"/>
              <a:t>Conflict that raises different opinions regardless of the personal feelings of the managers</a:t>
            </a:r>
          </a:p>
          <a:p>
            <a:r>
              <a:rPr lang="en-US" sz="2400" dirty="0"/>
              <a:t>Gets contributors to either defend or criticize ideas based on relevant facts rather than personal preference or political interest</a:t>
            </a:r>
          </a:p>
          <a:p>
            <a:pPr marL="0" indent="0">
              <a:buNone/>
            </a:pPr>
            <a:endParaRPr lang="en-US" dirty="0"/>
          </a:p>
          <a:p>
            <a:pPr marL="0" indent="0">
              <a:buNone/>
            </a:pPr>
            <a:endParaRPr lang="en-US" sz="2000" dirty="0"/>
          </a:p>
          <a:p>
            <a:pPr marL="0" indent="0">
              <a:buNone/>
            </a:pPr>
            <a:endParaRPr lang="en-US" dirty="0"/>
          </a:p>
        </p:txBody>
      </p:sp>
    </p:spTree>
    <p:extLst>
      <p:ext uri="{BB962C8B-B14F-4D97-AF65-F5344CB8AC3E}">
        <p14:creationId xmlns:p14="http://schemas.microsoft.com/office/powerpoint/2010/main" val="4183919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Effectively Managing Conflict </a:t>
            </a:r>
            <a:r>
              <a:rPr lang="en-US" sz="2000" dirty="0"/>
              <a:t>(2 of 2)</a:t>
            </a:r>
          </a:p>
        </p:txBody>
      </p:sp>
      <p:sp>
        <p:nvSpPr>
          <p:cNvPr id="3" name="Content Placeholder 2"/>
          <p:cNvSpPr>
            <a:spLocks noGrp="1"/>
          </p:cNvSpPr>
          <p:nvPr>
            <p:ph sz="half" idx="1"/>
          </p:nvPr>
        </p:nvSpPr>
        <p:spPr/>
        <p:txBody>
          <a:bodyPr>
            <a:normAutofit/>
          </a:bodyPr>
          <a:lstStyle/>
          <a:p>
            <a:pPr marL="0" indent="0">
              <a:buNone/>
            </a:pPr>
            <a:r>
              <a:rPr lang="en-US" sz="2800" dirty="0"/>
              <a:t>Programmed conflict techniques</a:t>
            </a:r>
          </a:p>
          <a:p>
            <a:pPr marL="0" lvl="0" indent="0">
              <a:buNone/>
            </a:pPr>
            <a:r>
              <a:rPr lang="en-US" sz="2400" b="1" dirty="0"/>
              <a:t>Devil’s advocacy</a:t>
            </a:r>
          </a:p>
          <a:p>
            <a:pPr lvl="1"/>
            <a:r>
              <a:rPr lang="en-US" sz="2000" dirty="0"/>
              <a:t>Assigning someone the role of critic</a:t>
            </a:r>
            <a:endParaRPr lang="en-US" sz="2400" dirty="0"/>
          </a:p>
          <a:p>
            <a:pPr marL="0" indent="0">
              <a:buNone/>
            </a:pPr>
            <a:r>
              <a:rPr lang="en-US" sz="2400" b="1" dirty="0"/>
              <a:t>Dialectic method</a:t>
            </a:r>
          </a:p>
          <a:p>
            <a:pPr lvl="1"/>
            <a:r>
              <a:rPr lang="en-US" sz="2000" dirty="0"/>
              <a:t>Fostering a structured debate of opposing viewpoints</a:t>
            </a:r>
          </a:p>
          <a:p>
            <a:endParaRPr lang="en-US" sz="2400" dirty="0"/>
          </a:p>
          <a:p>
            <a:pPr marL="0" indent="0">
              <a:buNone/>
            </a:pPr>
            <a:endParaRPr lang="en-US" dirty="0"/>
          </a:p>
          <a:p>
            <a:pPr marL="0" indent="0">
              <a:buNone/>
            </a:pPr>
            <a:endParaRPr lang="en-US" sz="2000" dirty="0"/>
          </a:p>
          <a:p>
            <a:pPr marL="0" indent="0">
              <a:buNone/>
            </a:pPr>
            <a:endParaRPr lang="en-US" dirty="0"/>
          </a:p>
        </p:txBody>
      </p:sp>
      <p:sp>
        <p:nvSpPr>
          <p:cNvPr id="5" name="Content Placeholder 4"/>
          <p:cNvSpPr>
            <a:spLocks noGrp="1"/>
          </p:cNvSpPr>
          <p:nvPr>
            <p:ph sz="half" idx="2"/>
          </p:nvPr>
        </p:nvSpPr>
        <p:spPr>
          <a:xfrm>
            <a:off x="4648200" y="2323814"/>
            <a:ext cx="4038600" cy="2149759"/>
          </a:xfrm>
          <a:noFill/>
        </p:spPr>
        <p:txBody>
          <a:bodyPr/>
          <a:lstStyle/>
          <a:p>
            <a:pPr marL="0" indent="0" algn="ctr">
              <a:buNone/>
            </a:pPr>
            <a:r>
              <a:rPr lang="en-US" dirty="0">
                <a:solidFill>
                  <a:srgbClr val="000000"/>
                </a:solidFill>
              </a:rPr>
              <a:t>Important to use to actively stimulate functional conflict when necessary, such as when the risk of blind conformity or groupthink is high</a:t>
            </a:r>
          </a:p>
        </p:txBody>
      </p:sp>
    </p:spTree>
    <p:extLst>
      <p:ext uri="{BB962C8B-B14F-4D97-AF65-F5344CB8AC3E}">
        <p14:creationId xmlns:p14="http://schemas.microsoft.com/office/powerpoint/2010/main" val="2668105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Five Common Conflict-Handling Styles</a:t>
            </a:r>
            <a:endParaRPr lang="en-US" sz="2000" dirty="0"/>
          </a:p>
        </p:txBody>
      </p:sp>
      <p:pic>
        <p:nvPicPr>
          <p:cNvPr id="7" name="Picture 6" descr="This graphic lays out the five common conflict-handling styles."/>
          <p:cNvPicPr>
            <a:picLocks noChangeAspect="1"/>
          </p:cNvPicPr>
          <p:nvPr/>
        </p:nvPicPr>
        <p:blipFill>
          <a:blip r:embed="rId3"/>
          <a:stretch>
            <a:fillRect/>
          </a:stretch>
        </p:blipFill>
        <p:spPr>
          <a:xfrm>
            <a:off x="609195" y="1713389"/>
            <a:ext cx="8015496" cy="2877563"/>
          </a:xfrm>
          <a:prstGeom prst="rect">
            <a:avLst/>
          </a:prstGeom>
        </p:spPr>
      </p:pic>
      <p:sp>
        <p:nvSpPr>
          <p:cNvPr id="6" name="Text Placeholder 5"/>
          <p:cNvSpPr>
            <a:spLocks noGrp="1"/>
          </p:cNvSpPr>
          <p:nvPr>
            <p:ph type="body" sz="quarter" idx="16"/>
          </p:nvPr>
        </p:nvSpPr>
        <p:spPr>
          <a:xfrm>
            <a:off x="3886199" y="6400800"/>
            <a:ext cx="1819141" cy="252350"/>
          </a:xfrm>
        </p:spPr>
        <p:txBody>
          <a:bodyPr/>
          <a:lstStyle/>
          <a:p>
            <a:r>
              <a:rPr lang="en-US" dirty="0">
                <a:hlinkClick r:id="rId4" action="ppaction://hlinksldjump"/>
              </a:rPr>
              <a:t>Jump to Appendix 1 for description</a:t>
            </a:r>
            <a:endParaRPr lang="en-US" dirty="0"/>
          </a:p>
        </p:txBody>
      </p:sp>
    </p:spTree>
    <p:extLst>
      <p:ext uri="{BB962C8B-B14F-4D97-AF65-F5344CB8AC3E}">
        <p14:creationId xmlns:p14="http://schemas.microsoft.com/office/powerpoint/2010/main" val="10167378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a:cs typeface="Arial Black"/>
              </a:rPr>
              <a:t>Major Questions You Should </a:t>
            </a:r>
            <a:br>
              <a:rPr lang="en-US" dirty="0">
                <a:cs typeface="Arial Black"/>
              </a:rPr>
            </a:br>
            <a:r>
              <a:rPr lang="en-US" dirty="0">
                <a:cs typeface="Arial Black"/>
              </a:rPr>
              <a:t>Be Able to Answer </a:t>
            </a:r>
            <a:br>
              <a:rPr lang="en-US" dirty="0">
                <a:cs typeface="Arial Black"/>
              </a:rPr>
            </a:br>
            <a:endParaRPr lang="en-US" dirty="0"/>
          </a:p>
        </p:txBody>
      </p:sp>
      <p:sp>
        <p:nvSpPr>
          <p:cNvPr id="10" name="Content Placeholder 9"/>
          <p:cNvSpPr>
            <a:spLocks noGrp="1"/>
          </p:cNvSpPr>
          <p:nvPr>
            <p:ph idx="1"/>
          </p:nvPr>
        </p:nvSpPr>
        <p:spPr>
          <a:xfrm>
            <a:off x="457200" y="1580243"/>
            <a:ext cx="8229600" cy="4383314"/>
          </a:xfrm>
        </p:spPr>
        <p:txBody>
          <a:bodyPr/>
          <a:lstStyle/>
          <a:p>
            <a:pPr marL="682625" indent="-682625">
              <a:spcBef>
                <a:spcPts val="0"/>
              </a:spcBef>
              <a:buFont typeface="Arial" panose="020B0604020202020204" pitchFamily="34" charset="0"/>
              <a:buNone/>
            </a:pPr>
            <a:r>
              <a:rPr lang="en-US" dirty="0">
                <a:cs typeface="Arial Black"/>
              </a:rPr>
              <a:t>10.1  How can a contemporary perspective on conflict make me more effective at school, work, and home?</a:t>
            </a:r>
          </a:p>
          <a:p>
            <a:pPr marL="682625" indent="-682625">
              <a:buFont typeface="Arial" panose="020B0604020202020204" pitchFamily="34" charset="0"/>
              <a:buNone/>
            </a:pPr>
            <a:r>
              <a:rPr lang="en-US" dirty="0">
                <a:cs typeface="Arial Black"/>
              </a:rPr>
              <a:t>10.2  What are some types of conflict and how can I manage them to my benefit?</a:t>
            </a:r>
          </a:p>
          <a:p>
            <a:pPr marL="682625" indent="-682625">
              <a:buFont typeface="Arial" panose="020B0604020202020204" pitchFamily="34" charset="0"/>
              <a:buNone/>
            </a:pPr>
            <a:r>
              <a:rPr lang="en-US" dirty="0">
                <a:cs typeface="Arial Black"/>
              </a:rPr>
              <a:t>10.3  What can I do to manage work–family conflict and incivility to make me more effective at school, work, and home?</a:t>
            </a:r>
          </a:p>
          <a:p>
            <a:pPr marL="682625" indent="-682625">
              <a:buFont typeface="Arial" panose="020B0604020202020204" pitchFamily="34" charset="0"/>
              <a:buNone/>
            </a:pPr>
            <a:r>
              <a:rPr lang="en-US" dirty="0">
                <a:cs typeface="Arial Black"/>
              </a:rPr>
              <a:t>10.4  What can I do to prevent, reduce, or overcome conflict?</a:t>
            </a:r>
          </a:p>
          <a:p>
            <a:pPr marL="682625" indent="-682625">
              <a:buFont typeface="Arial" panose="020B0604020202020204" pitchFamily="34" charset="0"/>
              <a:buNone/>
            </a:pPr>
            <a:r>
              <a:rPr lang="en-US" dirty="0">
                <a:cs typeface="Arial Black"/>
              </a:rPr>
              <a:t>10.5  What are some best practices for effective negotiation?</a:t>
            </a:r>
          </a:p>
          <a:p>
            <a:pPr marL="682625" indent="-682625"/>
            <a:endParaRPr lang="en-US" dirty="0"/>
          </a:p>
        </p:txBody>
      </p:sp>
    </p:spTree>
    <p:extLst>
      <p:ext uri="{BB962C8B-B14F-4D97-AF65-F5344CB8AC3E}">
        <p14:creationId xmlns:p14="http://schemas.microsoft.com/office/powerpoint/2010/main" val="5744322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Alternative Dispute Resolution (ADR)</a:t>
            </a:r>
            <a:endParaRPr lang="en-US" sz="2000" dirty="0"/>
          </a:p>
        </p:txBody>
      </p:sp>
      <p:sp>
        <p:nvSpPr>
          <p:cNvPr id="3" name="Content Placeholder 2"/>
          <p:cNvSpPr>
            <a:spLocks noGrp="1"/>
          </p:cNvSpPr>
          <p:nvPr>
            <p:ph idx="1"/>
          </p:nvPr>
        </p:nvSpPr>
        <p:spPr>
          <a:xfrm>
            <a:off x="457200" y="1797884"/>
            <a:ext cx="8229600" cy="2400379"/>
          </a:xfrm>
        </p:spPr>
        <p:txBody>
          <a:bodyPr/>
          <a:lstStyle/>
          <a:p>
            <a:pPr marL="0" indent="0">
              <a:buNone/>
            </a:pPr>
            <a:r>
              <a:rPr lang="en-US" dirty="0"/>
              <a:t>The benefit of ADR is that it uses faster, more user-friendly methods of dispute resolution, instead of traditional, adversarial approaches such as unilateral decision making or litigation.</a:t>
            </a:r>
          </a:p>
          <a:p>
            <a:pPr marL="0" indent="0">
              <a:buNone/>
            </a:pPr>
            <a:endParaRPr lang="en-US" sz="2800" dirty="0"/>
          </a:p>
          <a:p>
            <a:pPr marL="0" indent="0">
              <a:buNone/>
            </a:pPr>
            <a:endParaRPr lang="en-US" dirty="0"/>
          </a:p>
          <a:p>
            <a:pPr marL="0" indent="0">
              <a:buNone/>
            </a:pPr>
            <a:endParaRPr lang="en-US" sz="2000" dirty="0"/>
          </a:p>
        </p:txBody>
      </p:sp>
    </p:spTree>
    <p:extLst>
      <p:ext uri="{BB962C8B-B14F-4D97-AF65-F5344CB8AC3E}">
        <p14:creationId xmlns:p14="http://schemas.microsoft.com/office/powerpoint/2010/main" val="19146875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Alternative Dispute Resolution</a:t>
            </a:r>
          </a:p>
        </p:txBody>
      </p:sp>
      <p:sp>
        <p:nvSpPr>
          <p:cNvPr id="11" name="Text Placeholder 10"/>
          <p:cNvSpPr>
            <a:spLocks noGrp="1"/>
          </p:cNvSpPr>
          <p:nvPr>
            <p:ph type="body" idx="1"/>
          </p:nvPr>
        </p:nvSpPr>
        <p:spPr/>
        <p:txBody>
          <a:bodyPr/>
          <a:lstStyle/>
          <a:p>
            <a:r>
              <a:rPr lang="en-US" sz="2800" dirty="0"/>
              <a:t>Forms of ADR</a:t>
            </a:r>
          </a:p>
        </p:txBody>
      </p:sp>
      <p:sp>
        <p:nvSpPr>
          <p:cNvPr id="12" name="Content Placeholder 11"/>
          <p:cNvSpPr>
            <a:spLocks noGrp="1"/>
          </p:cNvSpPr>
          <p:nvPr>
            <p:ph sz="half" idx="2"/>
          </p:nvPr>
        </p:nvSpPr>
        <p:spPr/>
        <p:txBody>
          <a:bodyPr/>
          <a:lstStyle/>
          <a:p>
            <a:r>
              <a:rPr lang="en-US" dirty="0"/>
              <a:t>Facilitation</a:t>
            </a:r>
          </a:p>
          <a:p>
            <a:r>
              <a:rPr lang="en-US" dirty="0"/>
              <a:t>Conciliation</a:t>
            </a:r>
          </a:p>
          <a:p>
            <a:r>
              <a:rPr lang="en-US" dirty="0"/>
              <a:t>Peer review</a:t>
            </a:r>
          </a:p>
          <a:p>
            <a:r>
              <a:rPr lang="en-US" dirty="0"/>
              <a:t>Ombudsman</a:t>
            </a:r>
          </a:p>
          <a:p>
            <a:r>
              <a:rPr lang="en-US" dirty="0"/>
              <a:t>Mediation</a:t>
            </a:r>
          </a:p>
          <a:p>
            <a:r>
              <a:rPr lang="en-US" dirty="0"/>
              <a:t>Arbitration</a:t>
            </a:r>
          </a:p>
        </p:txBody>
      </p:sp>
      <p:sp>
        <p:nvSpPr>
          <p:cNvPr id="13" name="Text Placeholder 12"/>
          <p:cNvSpPr>
            <a:spLocks noGrp="1"/>
          </p:cNvSpPr>
          <p:nvPr>
            <p:ph type="body" sz="quarter" idx="3"/>
          </p:nvPr>
        </p:nvSpPr>
        <p:spPr/>
        <p:txBody>
          <a:bodyPr/>
          <a:lstStyle/>
          <a:p>
            <a:r>
              <a:rPr lang="en-US" sz="2800" dirty="0"/>
              <a:t>Benefits of ADR</a:t>
            </a:r>
          </a:p>
        </p:txBody>
      </p:sp>
      <p:sp>
        <p:nvSpPr>
          <p:cNvPr id="14" name="Content Placeholder 13"/>
          <p:cNvSpPr>
            <a:spLocks noGrp="1"/>
          </p:cNvSpPr>
          <p:nvPr>
            <p:ph sz="quarter" idx="4"/>
          </p:nvPr>
        </p:nvSpPr>
        <p:spPr/>
        <p:txBody>
          <a:bodyPr/>
          <a:lstStyle/>
          <a:p>
            <a:r>
              <a:rPr lang="en-US" dirty="0"/>
              <a:t>Speed</a:t>
            </a:r>
          </a:p>
          <a:p>
            <a:r>
              <a:rPr lang="en-US" dirty="0"/>
              <a:t>Lower cost</a:t>
            </a:r>
          </a:p>
          <a:p>
            <a:r>
              <a:rPr lang="en-US" dirty="0"/>
              <a:t>Confidentiality</a:t>
            </a:r>
          </a:p>
          <a:p>
            <a:r>
              <a:rPr lang="en-US" dirty="0"/>
              <a:t>Potential for win-win resolution</a:t>
            </a:r>
          </a:p>
          <a:p>
            <a:endParaRPr lang="en-US" dirty="0"/>
          </a:p>
        </p:txBody>
      </p:sp>
    </p:spTree>
    <p:extLst>
      <p:ext uri="{BB962C8B-B14F-4D97-AF65-F5344CB8AC3E}">
        <p14:creationId xmlns:p14="http://schemas.microsoft.com/office/powerpoint/2010/main" val="9090208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Test Your OB Knowledge </a:t>
            </a:r>
            <a:r>
              <a:rPr lang="en-US" sz="2000" b="1" dirty="0">
                <a:solidFill>
                  <a:schemeClr val="accent1"/>
                </a:solidFill>
              </a:rPr>
              <a:t>(4 of 4)</a:t>
            </a:r>
          </a:p>
        </p:txBody>
      </p:sp>
      <p:sp>
        <p:nvSpPr>
          <p:cNvPr id="3" name="Content Placeholder 2"/>
          <p:cNvSpPr>
            <a:spLocks noGrp="1"/>
          </p:cNvSpPr>
          <p:nvPr>
            <p:ph idx="1"/>
          </p:nvPr>
        </p:nvSpPr>
        <p:spPr>
          <a:xfrm>
            <a:off x="457200" y="1186626"/>
            <a:ext cx="8229600" cy="4467298"/>
          </a:xfrm>
        </p:spPr>
        <p:txBody>
          <a:bodyPr/>
          <a:lstStyle/>
          <a:p>
            <a:pPr marL="0" indent="0">
              <a:buNone/>
            </a:pPr>
            <a:r>
              <a:rPr lang="en-US" sz="2800" dirty="0"/>
              <a:t>Scottie Pet Food Company appointed an employee who is widely respected and trusted by his coworkers to hear grievances and arrange a solution. What is this form of ADR called? </a:t>
            </a:r>
          </a:p>
          <a:p>
            <a:pPr marL="457200" indent="-457200">
              <a:buFont typeface="+mj-lt"/>
              <a:buAutoNum type="alphaUcPeriod"/>
            </a:pPr>
            <a:r>
              <a:rPr lang="en-US" sz="2800" dirty="0"/>
              <a:t>arbitration</a:t>
            </a:r>
          </a:p>
          <a:p>
            <a:pPr marL="457200" indent="-457200">
              <a:buFont typeface="+mj-lt"/>
              <a:buAutoNum type="alphaUcPeriod"/>
            </a:pPr>
            <a:r>
              <a:rPr lang="en-US" sz="2800" dirty="0"/>
              <a:t>peer review</a:t>
            </a:r>
          </a:p>
          <a:p>
            <a:pPr marL="457200" indent="-457200">
              <a:buFont typeface="+mj-lt"/>
              <a:buAutoNum type="alphaUcPeriod"/>
            </a:pPr>
            <a:r>
              <a:rPr lang="en-US" sz="2800" dirty="0"/>
              <a:t>facilitation</a:t>
            </a:r>
          </a:p>
          <a:p>
            <a:pPr marL="457200" indent="-457200">
              <a:buFont typeface="+mj-lt"/>
              <a:buAutoNum type="alphaUcPeriod"/>
            </a:pPr>
            <a:r>
              <a:rPr lang="en-US" sz="2800" dirty="0"/>
              <a:t>ombudsman</a:t>
            </a:r>
          </a:p>
          <a:p>
            <a:pPr marL="457200" indent="-457200">
              <a:buFont typeface="+mj-lt"/>
              <a:buAutoNum type="alphaUcPeriod"/>
            </a:pPr>
            <a:r>
              <a:rPr lang="en-US" sz="2800" dirty="0"/>
              <a:t>conciliation</a:t>
            </a:r>
          </a:p>
          <a:p>
            <a:pPr marL="0" indent="0">
              <a:buFont typeface="Arial" panose="020B0604020202020204" pitchFamily="34" charset="0"/>
              <a:buNone/>
            </a:pPr>
            <a:endParaRPr lang="en-US" sz="2800" dirty="0"/>
          </a:p>
          <a:p>
            <a:endParaRPr lang="en-US" sz="2800" dirty="0"/>
          </a:p>
        </p:txBody>
      </p:sp>
    </p:spTree>
    <p:extLst>
      <p:ext uri="{BB962C8B-B14F-4D97-AF65-F5344CB8AC3E}">
        <p14:creationId xmlns:p14="http://schemas.microsoft.com/office/powerpoint/2010/main" val="42548755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Negotiation</a:t>
            </a:r>
            <a:endParaRPr lang="en-US" sz="2000" dirty="0"/>
          </a:p>
        </p:txBody>
      </p:sp>
      <p:sp>
        <p:nvSpPr>
          <p:cNvPr id="4" name="Text Placeholder 3"/>
          <p:cNvSpPr>
            <a:spLocks noGrp="1"/>
          </p:cNvSpPr>
          <p:nvPr>
            <p:ph type="body" idx="1"/>
          </p:nvPr>
        </p:nvSpPr>
        <p:spPr>
          <a:xfrm>
            <a:off x="457200" y="1216068"/>
            <a:ext cx="8229599" cy="1819297"/>
          </a:xfrm>
        </p:spPr>
        <p:txBody>
          <a:bodyPr anchor="t"/>
          <a:lstStyle/>
          <a:p>
            <a:r>
              <a:rPr lang="en-US" sz="2800" b="0" dirty="0"/>
              <a:t>Negotiation may be thought of as a </a:t>
            </a:r>
            <a:r>
              <a:rPr lang="en-US" sz="2800" dirty="0"/>
              <a:t>give-and-take</a:t>
            </a:r>
            <a:r>
              <a:rPr lang="en-US" sz="2800" b="0" dirty="0"/>
              <a:t> decision-making process involving two or more parties with different preferences</a:t>
            </a:r>
          </a:p>
          <a:p>
            <a:endParaRPr lang="en-US" sz="2400" b="0" dirty="0"/>
          </a:p>
        </p:txBody>
      </p:sp>
      <p:sp>
        <p:nvSpPr>
          <p:cNvPr id="10" name="Text Placeholder 9"/>
          <p:cNvSpPr>
            <a:spLocks noGrp="1"/>
          </p:cNvSpPr>
          <p:nvPr>
            <p:ph type="body" sz="quarter" idx="12"/>
          </p:nvPr>
        </p:nvSpPr>
        <p:spPr>
          <a:xfrm>
            <a:off x="457199" y="2779734"/>
            <a:ext cx="4038600" cy="609600"/>
          </a:xfrm>
        </p:spPr>
        <p:txBody>
          <a:bodyPr/>
          <a:lstStyle/>
          <a:p>
            <a:pPr marL="0" indent="0" algn="ctr">
              <a:buNone/>
            </a:pPr>
            <a:r>
              <a:rPr lang="en-US" sz="2800" dirty="0"/>
              <a:t>Distributive</a:t>
            </a:r>
            <a:r>
              <a:rPr lang="en-US" sz="2400" dirty="0"/>
              <a:t> </a:t>
            </a:r>
          </a:p>
        </p:txBody>
      </p:sp>
      <p:sp>
        <p:nvSpPr>
          <p:cNvPr id="12" name="Content Placeholder 11"/>
          <p:cNvSpPr>
            <a:spLocks noGrp="1"/>
          </p:cNvSpPr>
          <p:nvPr>
            <p:ph sz="half" idx="14"/>
          </p:nvPr>
        </p:nvSpPr>
        <p:spPr>
          <a:xfrm>
            <a:off x="457199" y="3389334"/>
            <a:ext cx="4040188" cy="500147"/>
          </a:xfrm>
          <a:solidFill>
            <a:schemeClr val="accent4">
              <a:lumMod val="20000"/>
              <a:lumOff val="80000"/>
            </a:schemeClr>
          </a:solidFill>
        </p:spPr>
        <p:txBody>
          <a:bodyPr/>
          <a:lstStyle/>
          <a:p>
            <a:pPr marL="0" indent="0" algn="ctr">
              <a:buNone/>
            </a:pPr>
            <a:r>
              <a:rPr lang="en-US" sz="2400" dirty="0"/>
              <a:t>Win</a:t>
            </a:r>
            <a:r>
              <a:rPr lang="en-US" dirty="0"/>
              <a:t>–</a:t>
            </a:r>
            <a:r>
              <a:rPr lang="en-US" sz="2400" dirty="0"/>
              <a:t>Lose</a:t>
            </a:r>
          </a:p>
        </p:txBody>
      </p:sp>
      <p:sp>
        <p:nvSpPr>
          <p:cNvPr id="11" name="Text Placeholder 10"/>
          <p:cNvSpPr>
            <a:spLocks noGrp="1"/>
          </p:cNvSpPr>
          <p:nvPr>
            <p:ph type="body" sz="quarter" idx="13"/>
          </p:nvPr>
        </p:nvSpPr>
        <p:spPr>
          <a:xfrm>
            <a:off x="4648199" y="2779734"/>
            <a:ext cx="4038600" cy="609600"/>
          </a:xfrm>
        </p:spPr>
        <p:txBody>
          <a:bodyPr/>
          <a:lstStyle/>
          <a:p>
            <a:pPr marL="0" indent="0" algn="ctr">
              <a:buNone/>
            </a:pPr>
            <a:r>
              <a:rPr lang="en-US" sz="2800" dirty="0"/>
              <a:t>Integrative</a:t>
            </a:r>
            <a:endParaRPr lang="en-US" sz="2400" dirty="0"/>
          </a:p>
        </p:txBody>
      </p:sp>
      <p:sp>
        <p:nvSpPr>
          <p:cNvPr id="13" name="Content Placeholder 12"/>
          <p:cNvSpPr>
            <a:spLocks noGrp="1"/>
          </p:cNvSpPr>
          <p:nvPr>
            <p:ph sz="quarter" idx="15"/>
          </p:nvPr>
        </p:nvSpPr>
        <p:spPr>
          <a:xfrm>
            <a:off x="4645024" y="3389334"/>
            <a:ext cx="4041775" cy="500147"/>
          </a:xfrm>
          <a:solidFill>
            <a:schemeClr val="accent1">
              <a:lumMod val="40000"/>
              <a:lumOff val="60000"/>
            </a:schemeClr>
          </a:solidFill>
        </p:spPr>
        <p:txBody>
          <a:bodyPr/>
          <a:lstStyle/>
          <a:p>
            <a:pPr marL="0" indent="0" algn="ctr">
              <a:buNone/>
            </a:pPr>
            <a:r>
              <a:rPr lang="en-US" sz="2400" dirty="0"/>
              <a:t>Win</a:t>
            </a:r>
            <a:r>
              <a:rPr lang="en-US" dirty="0"/>
              <a:t>–</a:t>
            </a:r>
            <a:r>
              <a:rPr lang="en-US" sz="2400" dirty="0"/>
              <a:t>Win</a:t>
            </a:r>
          </a:p>
        </p:txBody>
      </p:sp>
    </p:spTree>
    <p:extLst>
      <p:ext uri="{BB962C8B-B14F-4D97-AF65-F5344CB8AC3E}">
        <p14:creationId xmlns:p14="http://schemas.microsoft.com/office/powerpoint/2010/main" val="23883522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Considerations When Choosing a </a:t>
            </a:r>
            <a:br>
              <a:rPr lang="en-US" dirty="0"/>
            </a:br>
            <a:r>
              <a:rPr lang="en-US" dirty="0"/>
              <a:t>Negotiation Approach</a:t>
            </a:r>
          </a:p>
        </p:txBody>
      </p:sp>
      <p:sp>
        <p:nvSpPr>
          <p:cNvPr id="21" name="Content Placeholder 20"/>
          <p:cNvSpPr>
            <a:spLocks noGrp="1"/>
          </p:cNvSpPr>
          <p:nvPr>
            <p:ph idx="1"/>
          </p:nvPr>
        </p:nvSpPr>
        <p:spPr>
          <a:xfrm>
            <a:off x="457200" y="1758998"/>
            <a:ext cx="8229600" cy="4794202"/>
          </a:xfrm>
        </p:spPr>
        <p:txBody>
          <a:bodyPr/>
          <a:lstStyle/>
          <a:p>
            <a:r>
              <a:rPr lang="en-US" sz="2800" dirty="0"/>
              <a:t>Know who you are.</a:t>
            </a:r>
          </a:p>
          <a:p>
            <a:r>
              <a:rPr lang="en-US" sz="2800" dirty="0"/>
              <a:t>Manage outcome expectations.</a:t>
            </a:r>
          </a:p>
          <a:p>
            <a:r>
              <a:rPr lang="en-US" sz="2800" dirty="0"/>
              <a:t>Consider the other person’s outcome.</a:t>
            </a:r>
          </a:p>
          <a:p>
            <a:r>
              <a:rPr lang="en-US" sz="2800" dirty="0"/>
              <a:t>Adhere to standards of justice.</a:t>
            </a:r>
          </a:p>
          <a:p>
            <a:r>
              <a:rPr lang="en-US" sz="2800" dirty="0"/>
              <a:t>Remember your reputation.</a:t>
            </a:r>
          </a:p>
        </p:txBody>
      </p:sp>
    </p:spTree>
    <p:extLst>
      <p:ext uri="{BB962C8B-B14F-4D97-AF65-F5344CB8AC3E}">
        <p14:creationId xmlns:p14="http://schemas.microsoft.com/office/powerpoint/2010/main" val="14204228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Emotions in Negotiation</a:t>
            </a:r>
          </a:p>
        </p:txBody>
      </p:sp>
      <p:sp>
        <p:nvSpPr>
          <p:cNvPr id="3" name="Content Placeholder 2"/>
          <p:cNvSpPr>
            <a:spLocks noGrp="1"/>
          </p:cNvSpPr>
          <p:nvPr>
            <p:ph idx="1"/>
          </p:nvPr>
        </p:nvSpPr>
        <p:spPr/>
        <p:txBody>
          <a:bodyPr/>
          <a:lstStyle/>
          <a:p>
            <a:pPr marL="0" indent="0">
              <a:buNone/>
            </a:pPr>
            <a:r>
              <a:rPr lang="en-US" sz="2800" dirty="0"/>
              <a:t>Use emotions to your advantage.</a:t>
            </a:r>
          </a:p>
          <a:p>
            <a:r>
              <a:rPr lang="en-US" dirty="0"/>
              <a:t>Identify your ideal emotions: Match your emotions to your objectives.</a:t>
            </a:r>
          </a:p>
          <a:p>
            <a:r>
              <a:rPr lang="en-US" dirty="0"/>
              <a:t>Manage your emotions: Take steps to promote positive emotions.</a:t>
            </a:r>
          </a:p>
          <a:p>
            <a:r>
              <a:rPr lang="en-US" dirty="0"/>
              <a:t>Know your hot buttons.</a:t>
            </a:r>
          </a:p>
          <a:p>
            <a:r>
              <a:rPr lang="en-US" dirty="0"/>
              <a:t>Keep your balance: Know when to break or redirect.</a:t>
            </a:r>
          </a:p>
          <a:p>
            <a:r>
              <a:rPr lang="en-US" dirty="0"/>
              <a:t>Identify your take-away emotions: Set a goal for emotions.</a:t>
            </a:r>
          </a:p>
        </p:txBody>
      </p:sp>
    </p:spTree>
    <p:extLst>
      <p:ext uri="{BB962C8B-B14F-4D97-AF65-F5344CB8AC3E}">
        <p14:creationId xmlns:p14="http://schemas.microsoft.com/office/powerpoint/2010/main" val="9875876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Ethics in Negotiations</a:t>
            </a:r>
            <a:endParaRPr lang="en-US" sz="2000" dirty="0"/>
          </a:p>
        </p:txBody>
      </p:sp>
      <p:sp>
        <p:nvSpPr>
          <p:cNvPr id="3" name="Content Placeholder 2"/>
          <p:cNvSpPr>
            <a:spLocks noGrp="1"/>
          </p:cNvSpPr>
          <p:nvPr>
            <p:ph idx="1"/>
          </p:nvPr>
        </p:nvSpPr>
        <p:spPr>
          <a:xfrm>
            <a:off x="457200" y="990599"/>
            <a:ext cx="8229600" cy="4165791"/>
          </a:xfrm>
        </p:spPr>
        <p:txBody>
          <a:bodyPr/>
          <a:lstStyle/>
          <a:p>
            <a:pPr marL="0" indent="0">
              <a:buNone/>
            </a:pPr>
            <a:r>
              <a:rPr lang="en-US" sz="2800" dirty="0"/>
              <a:t>Ethics in negotiations</a:t>
            </a:r>
          </a:p>
          <a:p>
            <a:r>
              <a:rPr lang="en-US" dirty="0"/>
              <a:t>The success of negotiations is influenced by the quality of information exchanged.</a:t>
            </a:r>
          </a:p>
          <a:p>
            <a:r>
              <a:rPr lang="en-US" dirty="0"/>
              <a:t>Telling lies, hiding key facts, and engaging in other potentially unethical tactics erodes trust and goodwill.</a:t>
            </a:r>
          </a:p>
          <a:p>
            <a:pPr marL="0" indent="0">
              <a:buNone/>
            </a:pPr>
            <a:endParaRPr lang="en-US" sz="2800" dirty="0"/>
          </a:p>
          <a:p>
            <a:pPr marL="0" indent="0">
              <a:buNone/>
            </a:pPr>
            <a:endParaRPr lang="en-US" dirty="0"/>
          </a:p>
          <a:p>
            <a:pPr marL="0" indent="0">
              <a:buNone/>
            </a:pPr>
            <a:endParaRPr lang="en-US" sz="2000" dirty="0"/>
          </a:p>
          <a:p>
            <a:pPr marL="0" indent="0">
              <a:buNone/>
            </a:pPr>
            <a:endParaRPr lang="en-US" dirty="0"/>
          </a:p>
        </p:txBody>
      </p:sp>
    </p:spTree>
    <p:extLst>
      <p:ext uri="{BB962C8B-B14F-4D97-AF65-F5344CB8AC3E}">
        <p14:creationId xmlns:p14="http://schemas.microsoft.com/office/powerpoint/2010/main" val="9649809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Managing Conflict and Negotiations: </a:t>
            </a:r>
            <a:br>
              <a:rPr lang="en-US" dirty="0"/>
            </a:br>
            <a:r>
              <a:rPr lang="en-US" dirty="0"/>
              <a:t>Putting It All in Context</a:t>
            </a:r>
          </a:p>
        </p:txBody>
      </p:sp>
      <p:sp>
        <p:nvSpPr>
          <p:cNvPr id="3" name="Content Placeholder 2"/>
          <p:cNvSpPr>
            <a:spLocks noGrp="1"/>
          </p:cNvSpPr>
          <p:nvPr>
            <p:ph idx="1"/>
          </p:nvPr>
        </p:nvSpPr>
        <p:spPr>
          <a:xfrm>
            <a:off x="457200" y="1244329"/>
            <a:ext cx="8229600" cy="5074596"/>
          </a:xfrm>
        </p:spPr>
        <p:txBody>
          <a:bodyPr/>
          <a:lstStyle/>
          <a:p>
            <a:pPr marL="0" indent="0">
              <a:buNone/>
            </a:pPr>
            <a:r>
              <a:rPr lang="en-US" sz="1400" dirty="0"/>
              <a:t>Figure 10.6 Organizing Framework for Understanding and Applying OB</a:t>
            </a:r>
          </a:p>
        </p:txBody>
      </p:sp>
      <p:pic>
        <p:nvPicPr>
          <p:cNvPr id="8" name="Picture 7" descr="The Organizing Framework showing the inputs, processes, and outcomes in managing conflict and negotiations."/>
          <p:cNvPicPr>
            <a:picLocks noChangeAspect="1"/>
          </p:cNvPicPr>
          <p:nvPr/>
        </p:nvPicPr>
        <p:blipFill>
          <a:blip r:embed="rId3"/>
          <a:stretch>
            <a:fillRect/>
          </a:stretch>
        </p:blipFill>
        <p:spPr>
          <a:xfrm>
            <a:off x="575740" y="1499050"/>
            <a:ext cx="7692770" cy="5054150"/>
          </a:xfrm>
          <a:prstGeom prst="rect">
            <a:avLst/>
          </a:prstGeom>
        </p:spPr>
      </p:pic>
      <p:sp>
        <p:nvSpPr>
          <p:cNvPr id="6" name="Text Placeholder 5"/>
          <p:cNvSpPr>
            <a:spLocks noGrp="1"/>
          </p:cNvSpPr>
          <p:nvPr>
            <p:ph type="body" sz="quarter" idx="16"/>
          </p:nvPr>
        </p:nvSpPr>
        <p:spPr>
          <a:xfrm>
            <a:off x="3374265" y="6553200"/>
            <a:ext cx="2717441" cy="99950"/>
          </a:xfrm>
        </p:spPr>
        <p:txBody>
          <a:bodyPr/>
          <a:lstStyle/>
          <a:p>
            <a:r>
              <a:rPr lang="en-US" dirty="0">
                <a:hlinkClick r:id="rId4" action="ppaction://hlinksldjump"/>
              </a:rPr>
              <a:t>Jump to Appendix 2 for description</a:t>
            </a:r>
            <a:endParaRPr lang="en-US" dirty="0"/>
          </a:p>
        </p:txBody>
      </p:sp>
      <p:sp>
        <p:nvSpPr>
          <p:cNvPr id="5" name="Text Placeholder 4"/>
          <p:cNvSpPr>
            <a:spLocks noGrp="1"/>
          </p:cNvSpPr>
          <p:nvPr>
            <p:ph type="body" sz="quarter" idx="11"/>
          </p:nvPr>
        </p:nvSpPr>
        <p:spPr/>
        <p:txBody>
          <a:bodyPr/>
          <a:lstStyle/>
          <a:p>
            <a:r>
              <a:rPr lang="en-US" dirty="0"/>
              <a:t>Copyright 2014 Angelo </a:t>
            </a:r>
            <a:r>
              <a:rPr lang="en-US" dirty="0" err="1"/>
              <a:t>Kinicki</a:t>
            </a:r>
            <a:r>
              <a:rPr lang="en-US" dirty="0"/>
              <a:t> and Mel Fugate. All rights reserved. Reproduction prohibited without permission of the authors.</a:t>
            </a:r>
          </a:p>
          <a:p>
            <a:endParaRPr lang="en-US" dirty="0"/>
          </a:p>
          <a:p>
            <a:endParaRPr lang="en-US" dirty="0"/>
          </a:p>
        </p:txBody>
      </p:sp>
    </p:spTree>
    <p:extLst>
      <p:ext uri="{BB962C8B-B14F-4D97-AF65-F5344CB8AC3E}">
        <p14:creationId xmlns:p14="http://schemas.microsoft.com/office/powerpoint/2010/main" val="25100813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Appendix 1 Five Common Conflict-Handling Styles</a:t>
            </a:r>
          </a:p>
        </p:txBody>
      </p:sp>
      <p:sp>
        <p:nvSpPr>
          <p:cNvPr id="11" name="Text Placeholder 10"/>
          <p:cNvSpPr>
            <a:spLocks noGrp="1"/>
          </p:cNvSpPr>
          <p:nvPr>
            <p:ph type="body" sz="quarter" idx="11"/>
          </p:nvPr>
        </p:nvSpPr>
        <p:spPr/>
        <p:txBody>
          <a:bodyPr/>
          <a:lstStyle/>
          <a:p>
            <a:r>
              <a:rPr lang="en-US" dirty="0">
                <a:hlinkClick r:id="rId3" action="ppaction://hlinksldjump"/>
              </a:rPr>
              <a:t>Return to Slide</a:t>
            </a:r>
            <a:endParaRPr lang="en-US" dirty="0"/>
          </a:p>
        </p:txBody>
      </p:sp>
      <p:sp>
        <p:nvSpPr>
          <p:cNvPr id="12" name="Text Placeholder 11"/>
          <p:cNvSpPr>
            <a:spLocks noGrp="1"/>
          </p:cNvSpPr>
          <p:nvPr>
            <p:ph type="body" sz="quarter" idx="12"/>
          </p:nvPr>
        </p:nvSpPr>
        <p:spPr>
          <a:xfrm>
            <a:off x="457200" y="1390918"/>
            <a:ext cx="8229600" cy="3464417"/>
          </a:xfrm>
        </p:spPr>
        <p:txBody>
          <a:bodyPr/>
          <a:lstStyle/>
          <a:p>
            <a:r>
              <a:rPr lang="en-US" sz="2000" dirty="0"/>
              <a:t>The figure shows that five of the most common styles are distinguished by the combatants’ relative concern for others and for self. The combinations of these two characteristics produce the conflict-handling styles called integrating, obliging, dominating, avoiding, and compromising.</a:t>
            </a:r>
          </a:p>
          <a:p>
            <a:r>
              <a:rPr lang="en-US" sz="2000" dirty="0"/>
              <a:t>Integrating is high in concern for others and high in concern for self.</a:t>
            </a:r>
          </a:p>
          <a:p>
            <a:r>
              <a:rPr lang="en-US" sz="2000" dirty="0"/>
              <a:t>Obliging is high in concern for others, but low in concern for self.</a:t>
            </a:r>
          </a:p>
          <a:p>
            <a:r>
              <a:rPr lang="en-US" sz="2000" dirty="0"/>
              <a:t>Dominating is low in concern for others, but high in concern for self.</a:t>
            </a:r>
          </a:p>
          <a:p>
            <a:r>
              <a:rPr lang="en-US" sz="2000" dirty="0"/>
              <a:t>Avoiding is low in both concern for others and concern for self.</a:t>
            </a:r>
          </a:p>
        </p:txBody>
      </p:sp>
    </p:spTree>
    <p:extLst>
      <p:ext uri="{BB962C8B-B14F-4D97-AF65-F5344CB8AC3E}">
        <p14:creationId xmlns:p14="http://schemas.microsoft.com/office/powerpoint/2010/main" val="20528487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Appendix 2 Managing Conflict and Negotiations: </a:t>
            </a:r>
            <a:br>
              <a:rPr lang="en-US" dirty="0"/>
            </a:br>
            <a:r>
              <a:rPr lang="en-US" dirty="0"/>
              <a:t>Putting It All in Context</a:t>
            </a:r>
          </a:p>
        </p:txBody>
      </p:sp>
      <p:sp>
        <p:nvSpPr>
          <p:cNvPr id="9" name="Text Placeholder 8"/>
          <p:cNvSpPr>
            <a:spLocks noGrp="1"/>
          </p:cNvSpPr>
          <p:nvPr>
            <p:ph type="body" sz="quarter" idx="11"/>
          </p:nvPr>
        </p:nvSpPr>
        <p:spPr/>
        <p:txBody>
          <a:bodyPr/>
          <a:lstStyle/>
          <a:p>
            <a:r>
              <a:rPr lang="en-US" dirty="0">
                <a:hlinkClick r:id="rId2" action="ppaction://hlinksldjump"/>
              </a:rPr>
              <a:t>Return to Slide</a:t>
            </a:r>
            <a:endParaRPr lang="en-US" dirty="0"/>
          </a:p>
        </p:txBody>
      </p:sp>
      <p:sp>
        <p:nvSpPr>
          <p:cNvPr id="10" name="Text Placeholder 9"/>
          <p:cNvSpPr>
            <a:spLocks noGrp="1"/>
          </p:cNvSpPr>
          <p:nvPr>
            <p:ph type="body" sz="quarter" idx="12"/>
          </p:nvPr>
        </p:nvSpPr>
        <p:spPr>
          <a:xfrm>
            <a:off x="193183" y="1391478"/>
            <a:ext cx="8783391" cy="5009321"/>
          </a:xfrm>
        </p:spPr>
        <p:txBody>
          <a:bodyPr/>
          <a:lstStyle/>
          <a:p>
            <a:r>
              <a:rPr lang="en-US" sz="1200" dirty="0"/>
              <a:t>The Organizing Framework for Understanding and Applying OB shows the relationship between the three categories Inputs, Process, and Outcomes.</a:t>
            </a:r>
          </a:p>
          <a:p>
            <a:r>
              <a:rPr lang="en-US" sz="1200" dirty="0"/>
              <a:t>Inputs</a:t>
            </a:r>
          </a:p>
          <a:p>
            <a:r>
              <a:rPr lang="en-US" sz="1200" dirty="0"/>
              <a:t>	Person factors: personality, experience, skills and abilities, conflict-handling styles, values, needs, mindfulness, ethics, and incivility</a:t>
            </a:r>
          </a:p>
          <a:p>
            <a:r>
              <a:rPr lang="en-US" sz="1200" dirty="0"/>
              <a:t>	Situation factors: relationship quality, leadership, organizational climate, stressors, incivility, alternative dispute resolution practices</a:t>
            </a:r>
          </a:p>
          <a:p>
            <a:r>
              <a:rPr lang="en-US" sz="1200" dirty="0"/>
              <a:t>Leads to</a:t>
            </a:r>
          </a:p>
          <a:p>
            <a:r>
              <a:rPr lang="en-US" sz="1200" dirty="0"/>
              <a:t>Processes</a:t>
            </a:r>
          </a:p>
          <a:p>
            <a:pPr lvl="1"/>
            <a:r>
              <a:rPr lang="en-US" sz="1200" dirty="0"/>
              <a:t>Individual Level: conflict and negotiation, emotions, interpersonal skills, perceptions, performance management practices, trust, and communication</a:t>
            </a:r>
          </a:p>
          <a:p>
            <a:pPr lvl="1"/>
            <a:r>
              <a:rPr lang="en-US" sz="1200" dirty="0"/>
              <a:t>Group, Team Level: group and team dynamics, conflict and negotiation, decision making, performance management, leadership, communication, and trust</a:t>
            </a:r>
          </a:p>
          <a:p>
            <a:pPr lvl="1"/>
            <a:r>
              <a:rPr lang="en-US" sz="1200" dirty="0"/>
              <a:t>Organizational Level: human resources policies and practices, communication, leading and managing change and stress</a:t>
            </a:r>
          </a:p>
          <a:p>
            <a:r>
              <a:rPr lang="en-US" sz="1200" dirty="0"/>
              <a:t>Leads to</a:t>
            </a:r>
          </a:p>
          <a:p>
            <a:r>
              <a:rPr lang="en-US" sz="1200" dirty="0"/>
              <a:t>Outcomes</a:t>
            </a:r>
          </a:p>
          <a:p>
            <a:pPr lvl="1"/>
            <a:r>
              <a:rPr lang="en-US" sz="1200" dirty="0"/>
              <a:t>Individual Level: task performance, work attitudes, citizenship behavior and or counterproductive behavior, turnover, career outcomes, and creativity</a:t>
            </a:r>
          </a:p>
          <a:p>
            <a:pPr lvl="1"/>
            <a:r>
              <a:rPr lang="en-US" sz="1200" dirty="0"/>
              <a:t>Group, Team Level: group and or team performance, group satisfaction, and group cohesion and conflict</a:t>
            </a:r>
          </a:p>
          <a:p>
            <a:pPr lvl="1"/>
            <a:r>
              <a:rPr lang="en-US" sz="1200" dirty="0"/>
              <a:t>Organizational Level: accounting and or financial performance, customer satisfaction, innovation, and reputation</a:t>
            </a:r>
          </a:p>
          <a:p>
            <a:pPr lvl="1"/>
            <a:endParaRPr lang="en-US" sz="1200" dirty="0"/>
          </a:p>
          <a:p>
            <a:r>
              <a:rPr lang="en-US" sz="1200" dirty="0"/>
              <a:t>In return, Outcomes relates to both Inputs and Processes.</a:t>
            </a:r>
          </a:p>
        </p:txBody>
      </p:sp>
    </p:spTree>
    <p:extLst>
      <p:ext uri="{BB962C8B-B14F-4D97-AF65-F5344CB8AC3E}">
        <p14:creationId xmlns:p14="http://schemas.microsoft.com/office/powerpoint/2010/main" val="26994265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Conflict?</a:t>
            </a:r>
            <a:endParaRPr lang="en-US" sz="2000" dirty="0"/>
          </a:p>
        </p:txBody>
      </p:sp>
      <p:sp>
        <p:nvSpPr>
          <p:cNvPr id="3" name="Content Placeholder 2"/>
          <p:cNvSpPr>
            <a:spLocks noGrp="1"/>
          </p:cNvSpPr>
          <p:nvPr>
            <p:ph idx="1"/>
          </p:nvPr>
        </p:nvSpPr>
        <p:spPr>
          <a:xfrm>
            <a:off x="457200" y="1384084"/>
            <a:ext cx="8229600" cy="5169115"/>
          </a:xfrm>
        </p:spPr>
        <p:txBody>
          <a:bodyPr/>
          <a:lstStyle/>
          <a:p>
            <a:r>
              <a:rPr lang="en-US" sz="2800" dirty="0"/>
              <a:t>Occurs when one party </a:t>
            </a:r>
            <a:r>
              <a:rPr lang="en-US" sz="2800" b="1" dirty="0"/>
              <a:t>perceives</a:t>
            </a:r>
            <a:r>
              <a:rPr lang="en-US" sz="2800" dirty="0"/>
              <a:t> that its interests are being opposed or negatively affected by another part.</a:t>
            </a:r>
          </a:p>
          <a:p>
            <a:r>
              <a:rPr lang="en-US" sz="2800" dirty="0"/>
              <a:t>It is inevitable and may be cultivated.</a:t>
            </a:r>
          </a:p>
          <a:p>
            <a:r>
              <a:rPr lang="en-US" sz="2800" dirty="0"/>
              <a:t>It can have both positive and negative  outcomes.</a:t>
            </a:r>
          </a:p>
          <a:p>
            <a:r>
              <a:rPr lang="en-US" sz="2800" dirty="0"/>
              <a:t>Organizations can have too much or too little conflict.</a:t>
            </a:r>
          </a:p>
          <a:p>
            <a:r>
              <a:rPr lang="en-US" sz="2800" dirty="0"/>
              <a:t>It may be either </a:t>
            </a:r>
            <a:r>
              <a:rPr lang="en-US" sz="2800" b="1" dirty="0"/>
              <a:t>functional</a:t>
            </a:r>
            <a:r>
              <a:rPr lang="en-US" sz="2800" dirty="0"/>
              <a:t> or </a:t>
            </a:r>
            <a:r>
              <a:rPr lang="en-US" sz="2800" b="1" dirty="0"/>
              <a:t>dysfunctional</a:t>
            </a:r>
            <a:r>
              <a:rPr lang="en-US" sz="2800" dirty="0"/>
              <a:t>.</a:t>
            </a:r>
            <a:endParaRPr lang="en-US" sz="2800" b="1" dirty="0"/>
          </a:p>
          <a:p>
            <a:pPr marL="0" indent="0">
              <a:buNone/>
            </a:pPr>
            <a:endParaRPr lang="en-US" sz="2800" dirty="0"/>
          </a:p>
          <a:p>
            <a:pPr marL="0" indent="0">
              <a:buNone/>
            </a:pPr>
            <a:endParaRPr lang="en-US" sz="2800" dirty="0"/>
          </a:p>
        </p:txBody>
      </p:sp>
    </p:spTree>
    <p:extLst>
      <p:ext uri="{BB962C8B-B14F-4D97-AF65-F5344CB8AC3E}">
        <p14:creationId xmlns:p14="http://schemas.microsoft.com/office/powerpoint/2010/main" val="31732941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Causes of Conflict</a:t>
            </a:r>
          </a:p>
        </p:txBody>
      </p:sp>
      <p:sp>
        <p:nvSpPr>
          <p:cNvPr id="11" name="Text Placeholder 10"/>
          <p:cNvSpPr>
            <a:spLocks noGrp="1"/>
          </p:cNvSpPr>
          <p:nvPr>
            <p:ph type="body" idx="1"/>
          </p:nvPr>
        </p:nvSpPr>
        <p:spPr/>
        <p:txBody>
          <a:bodyPr/>
          <a:lstStyle/>
          <a:p>
            <a:r>
              <a:rPr lang="en-US" dirty="0"/>
              <a:t>Conflicts may arise due to</a:t>
            </a:r>
          </a:p>
        </p:txBody>
      </p:sp>
      <p:sp>
        <p:nvSpPr>
          <p:cNvPr id="12" name="Content Placeholder 11"/>
          <p:cNvSpPr>
            <a:spLocks noGrp="1"/>
          </p:cNvSpPr>
          <p:nvPr>
            <p:ph sz="half" idx="2"/>
          </p:nvPr>
        </p:nvSpPr>
        <p:spPr/>
        <p:txBody>
          <a:bodyPr/>
          <a:lstStyle/>
          <a:p>
            <a:r>
              <a:rPr lang="en-US" dirty="0"/>
              <a:t>Interdependencies</a:t>
            </a:r>
          </a:p>
          <a:p>
            <a:r>
              <a:rPr lang="en-US" dirty="0"/>
              <a:t>Incompatibilities</a:t>
            </a:r>
          </a:p>
          <a:p>
            <a:r>
              <a:rPr lang="en-US" dirty="0"/>
              <a:t>Overlapping or unclear boundaries</a:t>
            </a:r>
          </a:p>
          <a:p>
            <a:r>
              <a:rPr lang="en-US" dirty="0"/>
              <a:t>Competition over limited resources</a:t>
            </a:r>
          </a:p>
          <a:p>
            <a:r>
              <a:rPr lang="en-US" dirty="0"/>
              <a:t>Unreasonable or unclear organizational polices</a:t>
            </a:r>
          </a:p>
          <a:p>
            <a:r>
              <a:rPr lang="en-US" dirty="0"/>
              <a:t>Organizational complexity</a:t>
            </a:r>
          </a:p>
        </p:txBody>
      </p:sp>
      <p:sp>
        <p:nvSpPr>
          <p:cNvPr id="13" name="Text Placeholder 12"/>
          <p:cNvSpPr>
            <a:spLocks noGrp="1"/>
          </p:cNvSpPr>
          <p:nvPr>
            <p:ph type="body" sz="quarter" idx="3"/>
          </p:nvPr>
        </p:nvSpPr>
        <p:spPr/>
        <p:txBody>
          <a:bodyPr/>
          <a:lstStyle/>
          <a:p>
            <a:r>
              <a:rPr lang="en-US" dirty="0"/>
              <a:t>Escalation of conflict when</a:t>
            </a:r>
          </a:p>
        </p:txBody>
      </p:sp>
      <p:sp>
        <p:nvSpPr>
          <p:cNvPr id="14" name="Content Placeholder 13"/>
          <p:cNvSpPr>
            <a:spLocks noGrp="1"/>
          </p:cNvSpPr>
          <p:nvPr>
            <p:ph sz="quarter" idx="4"/>
          </p:nvPr>
        </p:nvSpPr>
        <p:spPr/>
        <p:txBody>
          <a:bodyPr/>
          <a:lstStyle/>
          <a:p>
            <a:r>
              <a:rPr lang="en-US" dirty="0"/>
              <a:t>Tactics change</a:t>
            </a:r>
          </a:p>
          <a:p>
            <a:r>
              <a:rPr lang="en-US" dirty="0"/>
              <a:t>Number of issues grows</a:t>
            </a:r>
          </a:p>
          <a:p>
            <a:r>
              <a:rPr lang="en-US" dirty="0"/>
              <a:t>Issues move from specific to general</a:t>
            </a:r>
          </a:p>
          <a:p>
            <a:r>
              <a:rPr lang="en-US" dirty="0"/>
              <a:t>Number of parties grow</a:t>
            </a:r>
          </a:p>
          <a:p>
            <a:r>
              <a:rPr lang="en-US" dirty="0"/>
              <a:t>Goals change</a:t>
            </a:r>
          </a:p>
        </p:txBody>
      </p:sp>
    </p:spTree>
    <p:extLst>
      <p:ext uri="{BB962C8B-B14F-4D97-AF65-F5344CB8AC3E}">
        <p14:creationId xmlns:p14="http://schemas.microsoft.com/office/powerpoint/2010/main" val="34939940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Avoidance of Conflict</a:t>
            </a:r>
          </a:p>
        </p:txBody>
      </p:sp>
      <p:sp>
        <p:nvSpPr>
          <p:cNvPr id="9" name="Content Placeholder 8"/>
          <p:cNvSpPr>
            <a:spLocks noGrp="1"/>
          </p:cNvSpPr>
          <p:nvPr>
            <p:ph idx="1"/>
          </p:nvPr>
        </p:nvSpPr>
        <p:spPr/>
        <p:txBody>
          <a:bodyPr/>
          <a:lstStyle/>
          <a:p>
            <a:pPr marL="0" indent="0">
              <a:buNone/>
            </a:pPr>
            <a:r>
              <a:rPr lang="en-US" dirty="0"/>
              <a:t>Avoidance of conflict can occur for myriad reasons—good and bad</a:t>
            </a:r>
          </a:p>
          <a:p>
            <a:pPr marL="627063" indent="0">
              <a:buNone/>
            </a:pPr>
            <a:r>
              <a:rPr lang="en-US" dirty="0"/>
              <a:t>Fear of rejection, harm, damage to or loss of relationships, desire to avoid saying the wrong thing</a:t>
            </a:r>
          </a:p>
          <a:p>
            <a:pPr marL="0" indent="0">
              <a:buNone/>
            </a:pPr>
            <a:endParaRPr lang="en-US" dirty="0"/>
          </a:p>
          <a:p>
            <a:pPr marL="0" indent="0">
              <a:buNone/>
            </a:pPr>
            <a:r>
              <a:rPr lang="en-US" dirty="0"/>
              <a:t>By managing conflict, a number of desirable outcomes can emerge</a:t>
            </a:r>
          </a:p>
          <a:p>
            <a:pPr marL="969963"/>
            <a:r>
              <a:rPr lang="en-US" dirty="0"/>
              <a:t>Agreement</a:t>
            </a:r>
          </a:p>
          <a:p>
            <a:pPr marL="969963"/>
            <a:r>
              <a:rPr lang="en-US" dirty="0"/>
              <a:t>Stronger relationships</a:t>
            </a:r>
          </a:p>
          <a:p>
            <a:pPr marL="969963"/>
            <a:r>
              <a:rPr lang="en-US" dirty="0"/>
              <a:t>Learning</a:t>
            </a:r>
          </a:p>
        </p:txBody>
      </p:sp>
    </p:spTree>
    <p:extLst>
      <p:ext uri="{BB962C8B-B14F-4D97-AF65-F5344CB8AC3E}">
        <p14:creationId xmlns:p14="http://schemas.microsoft.com/office/powerpoint/2010/main" val="13340927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Test Your OB Knowledge </a:t>
            </a:r>
            <a:r>
              <a:rPr lang="en-US" sz="2000" b="1" dirty="0">
                <a:solidFill>
                  <a:schemeClr val="accent1"/>
                </a:solidFill>
              </a:rPr>
              <a:t>(1 of 4)</a:t>
            </a:r>
          </a:p>
        </p:txBody>
      </p:sp>
      <p:sp>
        <p:nvSpPr>
          <p:cNvPr id="3" name="Content Placeholder 2"/>
          <p:cNvSpPr>
            <a:spLocks noGrp="1"/>
          </p:cNvSpPr>
          <p:nvPr>
            <p:ph idx="1"/>
          </p:nvPr>
        </p:nvSpPr>
        <p:spPr>
          <a:xfrm>
            <a:off x="457200" y="990600"/>
            <a:ext cx="8229600" cy="4203287"/>
          </a:xfrm>
        </p:spPr>
        <p:txBody>
          <a:bodyPr/>
          <a:lstStyle/>
          <a:p>
            <a:pPr marL="0" indent="0">
              <a:buFont typeface="Arial" panose="020B0604020202020204" pitchFamily="34" charset="0"/>
              <a:buNone/>
            </a:pPr>
            <a:r>
              <a:rPr lang="en-US" sz="2800" dirty="0"/>
              <a:t>Which of the following statements about conflict is NOT true?</a:t>
            </a:r>
          </a:p>
          <a:p>
            <a:pPr marL="457200" indent="-457200">
              <a:buFont typeface="+mj-lt"/>
              <a:buAutoNum type="alphaUcPeriod"/>
            </a:pPr>
            <a:r>
              <a:rPr lang="en-US" sz="2800" dirty="0"/>
              <a:t>Dysfunctional conflict threatens an organization’s interests.</a:t>
            </a:r>
          </a:p>
          <a:p>
            <a:pPr marL="457200" indent="-457200">
              <a:buFont typeface="+mj-lt"/>
              <a:buAutoNum type="alphaUcPeriod"/>
            </a:pPr>
            <a:r>
              <a:rPr lang="en-US" sz="2800" dirty="0"/>
              <a:t>People avoid conflict due to a fear of damaging relationships.</a:t>
            </a:r>
          </a:p>
          <a:p>
            <a:pPr marL="457200" indent="-457200">
              <a:buFont typeface="+mj-lt"/>
              <a:buAutoNum type="alphaUcPeriod"/>
            </a:pPr>
            <a:r>
              <a:rPr lang="en-US" sz="2800" dirty="0"/>
              <a:t>Functional conflict can promote creative problem solving.</a:t>
            </a:r>
          </a:p>
          <a:p>
            <a:pPr marL="457200" indent="-457200">
              <a:buFont typeface="+mj-lt"/>
              <a:buAutoNum type="alphaUcPeriod"/>
            </a:pPr>
            <a:r>
              <a:rPr lang="en-US" sz="2800" dirty="0"/>
              <a:t>All conflict is negative. </a:t>
            </a:r>
          </a:p>
          <a:p>
            <a:pPr marL="457200" indent="-457200">
              <a:buFont typeface="+mj-lt"/>
              <a:buAutoNum type="alphaUcPeriod"/>
            </a:pPr>
            <a:r>
              <a:rPr lang="en-US" sz="2800" dirty="0"/>
              <a:t>Organizations can suffer from either too little or too much conflict.</a:t>
            </a:r>
          </a:p>
          <a:p>
            <a:pPr marL="0" indent="0">
              <a:buFont typeface="Arial" panose="020B0604020202020204" pitchFamily="34" charset="0"/>
              <a:buNone/>
            </a:pPr>
            <a:endParaRPr lang="en-US" sz="2800" dirty="0"/>
          </a:p>
          <a:p>
            <a:endParaRPr lang="en-US" sz="2800" dirty="0"/>
          </a:p>
        </p:txBody>
      </p:sp>
    </p:spTree>
    <p:extLst>
      <p:ext uri="{BB962C8B-B14F-4D97-AF65-F5344CB8AC3E}">
        <p14:creationId xmlns:p14="http://schemas.microsoft.com/office/powerpoint/2010/main" val="23124163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Conventional Forms of Conflict</a:t>
            </a:r>
            <a:endParaRPr lang="en-US" sz="2000" dirty="0"/>
          </a:p>
        </p:txBody>
      </p:sp>
      <p:sp>
        <p:nvSpPr>
          <p:cNvPr id="3" name="Content Placeholder 2"/>
          <p:cNvSpPr>
            <a:spLocks noGrp="1"/>
          </p:cNvSpPr>
          <p:nvPr>
            <p:ph idx="1"/>
          </p:nvPr>
        </p:nvSpPr>
        <p:spPr/>
        <p:txBody>
          <a:bodyPr/>
          <a:lstStyle/>
          <a:p>
            <a:pPr marL="0" indent="0">
              <a:buNone/>
            </a:pPr>
            <a:r>
              <a:rPr lang="en-US" sz="2800" dirty="0"/>
              <a:t>Personality conflicts</a:t>
            </a:r>
          </a:p>
          <a:p>
            <a:pPr marL="0" indent="0">
              <a:buNone/>
            </a:pPr>
            <a:r>
              <a:rPr lang="en-US" sz="2400" b="1" dirty="0"/>
              <a:t>Relational or interpersonal: </a:t>
            </a:r>
            <a:r>
              <a:rPr lang="en-US" sz="2400" dirty="0"/>
              <a:t>based on personal dislike or disagreement</a:t>
            </a:r>
          </a:p>
          <a:p>
            <a:pPr lvl="1"/>
            <a:r>
              <a:rPr lang="en-US" dirty="0"/>
              <a:t>Particularly harmful</a:t>
            </a:r>
          </a:p>
          <a:p>
            <a:pPr lvl="1"/>
            <a:r>
              <a:rPr lang="en-US" dirty="0"/>
              <a:t>Critically important to identify and remedy these conflicts</a:t>
            </a:r>
          </a:p>
          <a:p>
            <a:pPr marL="0" indent="0">
              <a:buNone/>
            </a:pPr>
            <a:endParaRPr lang="en-US" dirty="0"/>
          </a:p>
          <a:p>
            <a:pPr marL="0" indent="0">
              <a:buNone/>
            </a:pPr>
            <a:r>
              <a:rPr lang="en-US" sz="2800" dirty="0"/>
              <a:t>Intergroup conflict</a:t>
            </a:r>
          </a:p>
          <a:p>
            <a:pPr marL="741363"/>
            <a:r>
              <a:rPr lang="en-US" sz="2000" dirty="0"/>
              <a:t>Conflict states</a:t>
            </a:r>
          </a:p>
          <a:p>
            <a:pPr marL="741363"/>
            <a:r>
              <a:rPr lang="en-US" sz="2000" dirty="0"/>
              <a:t>Conflict process</a:t>
            </a:r>
          </a:p>
          <a:p>
            <a:pPr marL="741363"/>
            <a:r>
              <a:rPr lang="en-US" sz="2000" dirty="0"/>
              <a:t>Cohesion and “in-group thinking”</a:t>
            </a:r>
          </a:p>
          <a:p>
            <a:pPr marL="0" indent="0">
              <a:buNone/>
            </a:pPr>
            <a:endParaRPr lang="en-US" dirty="0"/>
          </a:p>
          <a:p>
            <a:pPr marL="0" indent="0">
              <a:buNone/>
            </a:pPr>
            <a:endParaRPr lang="en-US" dirty="0"/>
          </a:p>
          <a:p>
            <a:endParaRPr lang="en-US" sz="2400" dirty="0"/>
          </a:p>
          <a:p>
            <a:pPr marL="0" indent="0">
              <a:buNone/>
            </a:pPr>
            <a:endParaRPr lang="en-US" dirty="0"/>
          </a:p>
          <a:p>
            <a:pPr marL="0" indent="0">
              <a:buNone/>
            </a:pPr>
            <a:endParaRPr lang="en-US" dirty="0"/>
          </a:p>
          <a:p>
            <a:pPr marL="0" indent="0">
              <a:buNone/>
            </a:pPr>
            <a:endParaRPr lang="en-US" dirty="0"/>
          </a:p>
        </p:txBody>
      </p:sp>
    </p:spTree>
    <p:extLst>
      <p:ext uri="{BB962C8B-B14F-4D97-AF65-F5344CB8AC3E}">
        <p14:creationId xmlns:p14="http://schemas.microsoft.com/office/powerpoint/2010/main" val="10270509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Approaches to Intergroup Conflict </a:t>
            </a:r>
            <a:r>
              <a:rPr lang="en-US" sz="2000" dirty="0"/>
              <a:t>(1 of 2)</a:t>
            </a:r>
          </a:p>
        </p:txBody>
      </p:sp>
      <p:sp>
        <p:nvSpPr>
          <p:cNvPr id="3" name="Content Placeholder 2"/>
          <p:cNvSpPr>
            <a:spLocks noGrp="1"/>
          </p:cNvSpPr>
          <p:nvPr>
            <p:ph idx="1"/>
          </p:nvPr>
        </p:nvSpPr>
        <p:spPr/>
        <p:txBody>
          <a:bodyPr/>
          <a:lstStyle/>
          <a:p>
            <a:pPr marL="0" indent="0">
              <a:buNone/>
            </a:pPr>
            <a:r>
              <a:rPr lang="en-US" sz="2400" dirty="0"/>
              <a:t>Contact hypothesis</a:t>
            </a:r>
          </a:p>
          <a:p>
            <a:pPr lvl="1">
              <a:buFont typeface="Arial"/>
              <a:buChar char="•"/>
            </a:pPr>
            <a:r>
              <a:rPr lang="en-US" dirty="0"/>
              <a:t>The more members of different groups interact, the less intergroup conflict they will experience.</a:t>
            </a:r>
          </a:p>
          <a:p>
            <a:pPr lvl="1">
              <a:buFont typeface="Arial"/>
              <a:buChar char="•"/>
            </a:pPr>
            <a:r>
              <a:rPr lang="en-US" dirty="0"/>
              <a:t>Quality contact matters from the in-group’s perspective.</a:t>
            </a:r>
          </a:p>
          <a:p>
            <a:endParaRPr lang="en-US" sz="200" dirty="0"/>
          </a:p>
          <a:p>
            <a:pPr marL="0" indent="0">
              <a:buNone/>
            </a:pPr>
            <a:r>
              <a:rPr lang="en-US" sz="2400" dirty="0"/>
              <a:t>Conflict resolution</a:t>
            </a:r>
          </a:p>
          <a:p>
            <a:pPr marL="741363"/>
            <a:r>
              <a:rPr lang="en-US" sz="2000" dirty="0"/>
              <a:t>Work to eliminate specific negative interactions.</a:t>
            </a:r>
          </a:p>
          <a:p>
            <a:pPr marL="741363"/>
            <a:r>
              <a:rPr lang="en-US" sz="2000" dirty="0"/>
              <a:t>Conduct team building.</a:t>
            </a:r>
          </a:p>
          <a:p>
            <a:pPr marL="741363"/>
            <a:r>
              <a:rPr lang="en-US" sz="2000" dirty="0"/>
              <a:t>Encourage and facilitate friendships via social events.</a:t>
            </a:r>
          </a:p>
          <a:p>
            <a:pPr marL="741363"/>
            <a:r>
              <a:rPr lang="en-US" sz="2000" dirty="0"/>
              <a:t>Foster positive attitudes (e.g. empathy and compassion).</a:t>
            </a:r>
          </a:p>
          <a:p>
            <a:pPr marL="741363"/>
            <a:r>
              <a:rPr lang="en-US" sz="2000" dirty="0"/>
              <a:t>Avoid or neutralize negative gossip resolution.</a:t>
            </a:r>
          </a:p>
          <a:p>
            <a:pPr marL="741363"/>
            <a:r>
              <a:rPr lang="en-US" sz="2000" dirty="0"/>
              <a:t>Be a role model.</a:t>
            </a:r>
          </a:p>
        </p:txBody>
      </p:sp>
    </p:spTree>
    <p:extLst>
      <p:ext uri="{BB962C8B-B14F-4D97-AF65-F5344CB8AC3E}">
        <p14:creationId xmlns:p14="http://schemas.microsoft.com/office/powerpoint/2010/main" val="1737376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Approaches to Intergroup Conflict </a:t>
            </a:r>
            <a:r>
              <a:rPr lang="en-US" sz="2000" dirty="0"/>
              <a:t>(2 of 2)</a:t>
            </a:r>
          </a:p>
        </p:txBody>
      </p:sp>
      <p:sp>
        <p:nvSpPr>
          <p:cNvPr id="3" name="Content Placeholder 2"/>
          <p:cNvSpPr>
            <a:spLocks noGrp="1"/>
          </p:cNvSpPr>
          <p:nvPr>
            <p:ph idx="1"/>
          </p:nvPr>
        </p:nvSpPr>
        <p:spPr/>
        <p:txBody>
          <a:bodyPr/>
          <a:lstStyle/>
          <a:p>
            <a:pPr marL="0" indent="0">
              <a:buNone/>
            </a:pPr>
            <a:r>
              <a:rPr lang="en-US" sz="2800" dirty="0"/>
              <a:t>Psychologically safe climate</a:t>
            </a:r>
          </a:p>
          <a:p>
            <a:pPr marL="0" indent="0">
              <a:buNone/>
            </a:pPr>
            <a:r>
              <a:rPr lang="en-US" dirty="0"/>
              <a:t>A</a:t>
            </a:r>
            <a:r>
              <a:rPr lang="en-US" sz="2400" dirty="0"/>
              <a:t> shared belief held by team members that the team</a:t>
            </a:r>
          </a:p>
          <a:p>
            <a:pPr lvl="1">
              <a:buFont typeface="Arial"/>
              <a:buChar char="•"/>
            </a:pPr>
            <a:r>
              <a:rPr lang="en-US" sz="2000" dirty="0"/>
              <a:t>Is a safe place for interpersonal risk taking </a:t>
            </a:r>
          </a:p>
          <a:p>
            <a:pPr lvl="1">
              <a:buFont typeface="Arial"/>
              <a:buChar char="•"/>
            </a:pPr>
            <a:r>
              <a:rPr lang="en-US" sz="2000" dirty="0"/>
              <a:t>Captures a sense of confidence that the team will not embarrass, reject, or punish someone for speaking up</a:t>
            </a:r>
          </a:p>
          <a:p>
            <a:pPr marL="0" lvl="1" indent="0">
              <a:buNone/>
            </a:pPr>
            <a:r>
              <a:rPr lang="en-US" sz="2400" dirty="0"/>
              <a:t>Foster a psychologically safe climate by</a:t>
            </a:r>
          </a:p>
          <a:p>
            <a:pPr lvl="1">
              <a:buFont typeface="Arial"/>
              <a:buChar char="•"/>
            </a:pPr>
            <a:r>
              <a:rPr lang="en-US" dirty="0"/>
              <a:t>Assuring leaders are inclusive and accessible</a:t>
            </a:r>
          </a:p>
          <a:p>
            <a:pPr lvl="1">
              <a:buFont typeface="Arial"/>
              <a:buChar char="•"/>
            </a:pPr>
            <a:r>
              <a:rPr lang="en-US" dirty="0"/>
              <a:t>Hiring and developing employees who are comfortable expressing their own ideas and are receptive to those expressed by others</a:t>
            </a:r>
          </a:p>
          <a:p>
            <a:pPr lvl="1">
              <a:buFont typeface="Arial"/>
              <a:buChar char="•"/>
            </a:pPr>
            <a:r>
              <a:rPr lang="en-US" dirty="0"/>
              <a:t>Celebrating and reinforcing the value of differences between group members and their ideas</a:t>
            </a:r>
          </a:p>
          <a:p>
            <a:pPr lvl="1">
              <a:buFont typeface="Arial"/>
              <a:buChar char="•"/>
            </a:pPr>
            <a:endParaRPr lang="en-US" sz="2000" dirty="0"/>
          </a:p>
          <a:p>
            <a:endParaRPr lang="en-US" sz="2400" dirty="0"/>
          </a:p>
          <a:p>
            <a:pPr marL="0" indent="0">
              <a:buNone/>
            </a:pPr>
            <a:endParaRPr lang="en-US" dirty="0"/>
          </a:p>
        </p:txBody>
      </p:sp>
    </p:spTree>
    <p:extLst>
      <p:ext uri="{BB962C8B-B14F-4D97-AF65-F5344CB8AC3E}">
        <p14:creationId xmlns:p14="http://schemas.microsoft.com/office/powerpoint/2010/main" val="29662264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heme/theme1.xml><?xml version="1.0" encoding="utf-8"?>
<a:theme xmlns:a="http://schemas.openxmlformats.org/drawingml/2006/main" name="1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KiniOB1e_C01_NewTemplt" id="{4D4C8B07-FA66-446C-BE99-A8FE046F277B}" vid="{FA750E0D-DDB6-4745-9D96-7D60DD2D47D5}"/>
    </a:ext>
  </a:extLst>
</a:theme>
</file>

<file path=ppt/theme/theme2.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MHHE_Accessible_PPT_Template-v3" id="{9B9348B0-880E-4CB8-A295-BC3AA1119653}" vid="{8AF8D263-1FE7-4E22-9B30-55B991E709D6}"/>
    </a:ext>
  </a:extLst>
</a:theme>
</file>

<file path=ppt/theme/theme3.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MHHE_Accessible_PPT_Template-v3" id="{9B9348B0-880E-4CB8-A295-BC3AA1119653}" vid="{373DE383-A52D-430C-8B66-B302F3C13C64}"/>
    </a:ext>
  </a:extLst>
</a:theme>
</file>

<file path=ppt/theme/theme4.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MHHE_Accessible_PPT_Template-v3" id="{9B9348B0-880E-4CB8-A295-BC3AA1119653}" vid="{61341307-7ACA-45F4-94F7-ED496AA02AFE}"/>
    </a:ext>
  </a:extLst>
</a:theme>
</file>

<file path=ppt/theme/theme5.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Kinicki OB">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20958</TotalTime>
  <Words>3798</Words>
  <Application>Microsoft Office PowerPoint</Application>
  <PresentationFormat>On-screen Show (4:3)</PresentationFormat>
  <Paragraphs>467</Paragraphs>
  <Slides>29</Slides>
  <Notes>28</Notes>
  <HiddenSlides>2</HiddenSlides>
  <MMClips>0</MMClips>
  <ScaleCrop>false</ScaleCrop>
  <HeadingPairs>
    <vt:vector size="4" baseType="variant">
      <vt:variant>
        <vt:lpstr>Theme</vt:lpstr>
      </vt:variant>
      <vt:variant>
        <vt:i4>7</vt:i4>
      </vt:variant>
      <vt:variant>
        <vt:lpstr>Slide Titles</vt:lpstr>
      </vt:variant>
      <vt:variant>
        <vt:i4>29</vt:i4>
      </vt:variant>
    </vt:vector>
  </HeadingPairs>
  <TitlesOfParts>
    <vt:vector size="36" baseType="lpstr">
      <vt:lpstr>1_FIRST, BREAK, LAST slides </vt:lpstr>
      <vt:lpstr>Red bar footer BODY/MAIN CONTENT</vt:lpstr>
      <vt:lpstr>Red Bar Footer_APPENDIX</vt:lpstr>
      <vt:lpstr>FIRST, BREAK, LAST slides </vt:lpstr>
      <vt:lpstr>1_Custom Design</vt:lpstr>
      <vt:lpstr>Custom Design</vt:lpstr>
      <vt:lpstr>Kinicki OB</vt:lpstr>
      <vt:lpstr>CHAPTER 10</vt:lpstr>
      <vt:lpstr>Major Questions You Should  Be Able to Answer  </vt:lpstr>
      <vt:lpstr>What Is Conflict?</vt:lpstr>
      <vt:lpstr>Causes of Conflict</vt:lpstr>
      <vt:lpstr>Avoidance of Conflict</vt:lpstr>
      <vt:lpstr>Test Your OB Knowledge (1 of 4)</vt:lpstr>
      <vt:lpstr>Conventional Forms of Conflict</vt:lpstr>
      <vt:lpstr>Approaches to Intergroup Conflict (1 of 2)</vt:lpstr>
      <vt:lpstr>Approaches to Intergroup Conflict (2 of 2)</vt:lpstr>
      <vt:lpstr>Test Your OB Knowledge (2 of 4)</vt:lpstr>
      <vt:lpstr>Work–Family Conflict (1 of 2)</vt:lpstr>
      <vt:lpstr>Work–Family Conflict (2 of 2)</vt:lpstr>
      <vt:lpstr>Incivility and Bullying</vt:lpstr>
      <vt:lpstr>Best Anti-Bullying Strategies (1 of 2)</vt:lpstr>
      <vt:lpstr>Best Anti-Bullying Strategies (2 of 2)</vt:lpstr>
      <vt:lpstr>Test Your OB Knowledge (3 of 4)</vt:lpstr>
      <vt:lpstr>Effectively Managing Conflict (1 of 2)</vt:lpstr>
      <vt:lpstr>Effectively Managing Conflict (2 of 2)</vt:lpstr>
      <vt:lpstr>Five Common Conflict-Handling Styles</vt:lpstr>
      <vt:lpstr>Alternative Dispute Resolution (ADR)</vt:lpstr>
      <vt:lpstr>Alternative Dispute Resolution</vt:lpstr>
      <vt:lpstr>Test Your OB Knowledge (4 of 4)</vt:lpstr>
      <vt:lpstr>Negotiation</vt:lpstr>
      <vt:lpstr>Considerations When Choosing a  Negotiation Approach</vt:lpstr>
      <vt:lpstr>Emotions in Negotiation</vt:lpstr>
      <vt:lpstr>Ethics in Negotiations</vt:lpstr>
      <vt:lpstr>Managing Conflict and Negotiations:  Putting It All in Context</vt:lpstr>
      <vt:lpstr>Appendix 1 Five Common Conflict-Handling Styles</vt:lpstr>
      <vt:lpstr>Appendix 2 Managing Conflict and Negotiations:  Putting It All in Context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Christine Mark</dc:creator>
  <cp:lastModifiedBy>Burmeister, Haley</cp:lastModifiedBy>
  <cp:revision>919</cp:revision>
  <dcterms:created xsi:type="dcterms:W3CDTF">2014-09-02T15:08:31Z</dcterms:created>
  <dcterms:modified xsi:type="dcterms:W3CDTF">2017-10-23T14:27:24Z</dcterms:modified>
</cp:coreProperties>
</file>