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6" r:id="rId1"/>
    <p:sldMasterId id="2147483934" r:id="rId2"/>
    <p:sldMasterId id="2147483942" r:id="rId3"/>
    <p:sldMasterId id="2147483952" r:id="rId4"/>
    <p:sldMasterId id="2147483922" r:id="rId5"/>
    <p:sldMasterId id="2147483910" r:id="rId6"/>
    <p:sldMasterId id="2147483898" r:id="rId7"/>
  </p:sldMasterIdLst>
  <p:notesMasterIdLst>
    <p:notesMasterId r:id="rId37"/>
  </p:notesMasterIdLst>
  <p:handoutMasterIdLst>
    <p:handoutMasterId r:id="rId38"/>
  </p:handoutMasterIdLst>
  <p:sldIdLst>
    <p:sldId id="256" r:id="rId8"/>
    <p:sldId id="533" r:id="rId9"/>
    <p:sldId id="535" r:id="rId10"/>
    <p:sldId id="536" r:id="rId11"/>
    <p:sldId id="537" r:id="rId12"/>
    <p:sldId id="539" r:id="rId13"/>
    <p:sldId id="540" r:id="rId14"/>
    <p:sldId id="541" r:id="rId15"/>
    <p:sldId id="542" r:id="rId16"/>
    <p:sldId id="546" r:id="rId17"/>
    <p:sldId id="549" r:id="rId18"/>
    <p:sldId id="550" r:id="rId19"/>
    <p:sldId id="551" r:id="rId20"/>
    <p:sldId id="553" r:id="rId21"/>
    <p:sldId id="554" r:id="rId22"/>
    <p:sldId id="555" r:id="rId23"/>
    <p:sldId id="557" r:id="rId24"/>
    <p:sldId id="576" r:id="rId25"/>
    <p:sldId id="560" r:id="rId26"/>
    <p:sldId id="563" r:id="rId27"/>
    <p:sldId id="577" r:id="rId28"/>
    <p:sldId id="565" r:id="rId29"/>
    <p:sldId id="572" r:id="rId30"/>
    <p:sldId id="567" r:id="rId31"/>
    <p:sldId id="569" r:id="rId32"/>
    <p:sldId id="570" r:id="rId33"/>
    <p:sldId id="573" r:id="rId34"/>
    <p:sldId id="574" r:id="rId35"/>
    <p:sldId id="575"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extLst/>
  </p:cmAuthor>
  <p:cmAuthor id="2" name="Patrick Soleymani" initials="PS" lastIdx="3"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0324" autoAdjust="0"/>
    <p:restoredTop sz="95143" autoAdjust="0"/>
  </p:normalViewPr>
  <p:slideViewPr>
    <p:cSldViewPr snapToGrid="0" snapToObjects="1">
      <p:cViewPr varScale="1">
        <p:scale>
          <a:sx n="103" d="100"/>
          <a:sy n="103" d="100"/>
        </p:scale>
        <p:origin x="1512" y="36"/>
      </p:cViewPr>
      <p:guideLst>
        <p:guide orient="horz" pos="2160"/>
        <p:guide pos="2880"/>
      </p:guideLst>
    </p:cSldViewPr>
  </p:slideViewPr>
  <p:outlineViewPr>
    <p:cViewPr>
      <p:scale>
        <a:sx n="33" d="100"/>
        <a:sy n="33" d="100"/>
      </p:scale>
      <p:origin x="0" y="-30980"/>
    </p:cViewPr>
  </p:outlineViewPr>
  <p:notesTextViewPr>
    <p:cViewPr>
      <p:scale>
        <a:sx n="100" d="100"/>
        <a:sy n="100" d="100"/>
      </p:scale>
      <p:origin x="0" y="0"/>
    </p:cViewPr>
  </p:notesTextViewPr>
  <p:sorterViewPr>
    <p:cViewPr>
      <p:scale>
        <a:sx n="86" d="100"/>
        <a:sy n="86" d="100"/>
      </p:scale>
      <p:origin x="0" y="0"/>
    </p:cViewPr>
  </p:sorterViewPr>
  <p:notesViewPr>
    <p:cSldViewPr snapToGrid="0" snapToObjects="1">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2105BF-D7DF-8848-8B0C-BF9811F75A5E}" type="datetimeFigureOut">
              <a:rPr lang="en-US" smtClean="0"/>
              <a:t>10/23/2017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245CDED-E843-F948-AE1B-E3587F893E6C}" type="slidenum">
              <a:rPr lang="en-US" smtClean="0"/>
              <a:t>‹#›</a:t>
            </a:fld>
            <a:endParaRPr lang="en-US"/>
          </a:p>
        </p:txBody>
      </p:sp>
    </p:spTree>
    <p:extLst>
      <p:ext uri="{BB962C8B-B14F-4D97-AF65-F5344CB8AC3E}">
        <p14:creationId xmlns:p14="http://schemas.microsoft.com/office/powerpoint/2010/main" val="20635726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91189" cy="4114800"/>
          </a:xfrm>
        </p:spPr>
        <p:txBody>
          <a:bodyPr/>
          <a:lstStyle/>
          <a:p>
            <a:pPr lvl="0"/>
            <a:r>
              <a:rPr lang="en-US" sz="1200" b="1" kern="1200" dirty="0">
                <a:solidFill>
                  <a:schemeClr val="tx1"/>
                </a:solidFill>
                <a:effectLst/>
                <a:latin typeface="+mn-lt"/>
                <a:ea typeface="+mn-ea"/>
                <a:cs typeface="+mn-cs"/>
              </a:rPr>
              <a:t>Listening:</a:t>
            </a:r>
            <a:r>
              <a:rPr lang="en-US" sz="1200" kern="1200" dirty="0">
                <a:solidFill>
                  <a:schemeClr val="tx1"/>
                </a:solidFill>
                <a:effectLst/>
                <a:latin typeface="+mn-lt"/>
                <a:ea typeface="+mn-ea"/>
                <a:cs typeface="+mn-cs"/>
              </a:rPr>
              <a:t> actively decoding and interpreting verbal messages.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Unlike hearing, which is merely a physical activity, listening requires cognitive attention and information processing.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Listening is a cornerstone skill of communication competence.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of us think we are good listeners when evidence suggests just the opposite, and we will not become better listeners unless we are motivated to do so.</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Listening Styles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There are four typical listening styles: active, involved, passive, and detached.</a:t>
            </a:r>
          </a:p>
          <a:p>
            <a:pPr lvl="1"/>
            <a:r>
              <a:rPr lang="en-US" sz="1200" kern="1200" dirty="0">
                <a:solidFill>
                  <a:schemeClr val="tx1"/>
                </a:solidFill>
                <a:effectLst/>
                <a:latin typeface="+mn-lt"/>
                <a:ea typeface="+mn-ea"/>
                <a:cs typeface="+mn-cs"/>
              </a:rPr>
              <a:t>These listening styles differ with respect to how invested the listener is, their level of participation, and the type of body language they display.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Effective listening is a learned skill that requires effort and motivation to practice.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We can improve our listening skills by showing respect, listening from the first sentence, being mindful, keeping quiet, asking questions, summarizing and paraphrasing, remembering what was said, and using nonverbal cues.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E</a:t>
            </a:r>
            <a:r>
              <a:rPr lang="en-US" dirty="0"/>
              <a:t>, p</a:t>
            </a:r>
            <a:r>
              <a:rPr lang="en-US" baseline="0" dirty="0"/>
              <a:t>assive.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Linguistic style: </a:t>
            </a:r>
            <a:r>
              <a:rPr lang="en-US" sz="1200" kern="1200" dirty="0">
                <a:solidFill>
                  <a:schemeClr val="tx1"/>
                </a:solidFill>
                <a:effectLst/>
                <a:latin typeface="+mn-lt"/>
                <a:ea typeface="+mn-ea"/>
                <a:cs typeface="+mn-cs"/>
              </a:rPr>
              <a:t>a person’s characteristic speaking pattern.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styles incorporate such elements as directness or indirectness, pacing and pausing, word choice, and the use of such elements as jokes, figures of speech, stories, questions, and apologies.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 is a set of culturally learned signals by which we not only communicate what we mean but also interpret others’ meaning and evaluate one another as people.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 helps explain communication differences between women and men and across generations.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Increased awareness of linguistic styles can enhance your communication competence.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610226" cy="4114800"/>
          </a:xfrm>
        </p:spPr>
        <p:txBody>
          <a:bodyPr/>
          <a:lstStyle/>
          <a:p>
            <a:pPr lvl="0"/>
            <a:r>
              <a:rPr lang="en-US" sz="1200" kern="1200" dirty="0">
                <a:solidFill>
                  <a:schemeClr val="tx1"/>
                </a:solidFill>
                <a:effectLst/>
                <a:latin typeface="+mn-lt"/>
                <a:ea typeface="+mn-ea"/>
                <a:cs typeface="+mn-cs"/>
              </a:rPr>
              <a:t>The Male Perspective</a:t>
            </a:r>
          </a:p>
          <a:p>
            <a:pPr lvl="1"/>
            <a:r>
              <a:rPr lang="en-US" sz="1200" kern="1200" dirty="0">
                <a:solidFill>
                  <a:schemeClr val="tx1"/>
                </a:solidFill>
                <a:effectLst/>
                <a:latin typeface="+mn-lt"/>
                <a:ea typeface="+mn-ea"/>
                <a:cs typeface="+mn-cs"/>
              </a:rPr>
              <a:t>Males are expected to communicate more aggressively, interrupt others more than women, and hide their emotions because they have an inherent desire to possess features attractive to females. </a:t>
            </a:r>
          </a:p>
          <a:p>
            <a:pPr lvl="1"/>
            <a:r>
              <a:rPr lang="en-US" sz="1200" kern="1200" dirty="0">
                <a:solidFill>
                  <a:schemeClr val="tx1"/>
                </a:solidFill>
                <a:effectLst/>
                <a:latin typeface="+mn-lt"/>
                <a:ea typeface="+mn-ea"/>
                <a:cs typeface="+mn-cs"/>
              </a:rPr>
              <a:t>Men also see conversations as negotiations in which people try to achieve and maintain the upper hand.</a:t>
            </a:r>
          </a:p>
          <a:p>
            <a:pPr lvl="1"/>
            <a:r>
              <a:rPr lang="en-US" sz="1200" kern="1200" dirty="0">
                <a:solidFill>
                  <a:schemeClr val="tx1"/>
                </a:solidFill>
                <a:effectLst/>
                <a:latin typeface="+mn-lt"/>
                <a:ea typeface="+mn-ea"/>
                <a:cs typeface="+mn-cs"/>
              </a:rPr>
              <a:t>Evolutionary psychologists propose that men cannot turn off the biologically based determinants of their behavior.</a:t>
            </a:r>
          </a:p>
          <a:p>
            <a:pPr lvl="0"/>
            <a:r>
              <a:rPr lang="en-US" sz="1200" kern="1200" dirty="0">
                <a:solidFill>
                  <a:schemeClr val="tx1"/>
                </a:solidFill>
                <a:effectLst/>
                <a:latin typeface="+mn-lt"/>
                <a:ea typeface="+mn-ea"/>
                <a:cs typeface="+mn-cs"/>
              </a:rPr>
              <a:t>The Female Perspective</a:t>
            </a:r>
          </a:p>
          <a:p>
            <a:pPr lvl="1"/>
            <a:r>
              <a:rPr lang="en-US" sz="1200" kern="1200" dirty="0">
                <a:solidFill>
                  <a:schemeClr val="tx1"/>
                </a:solidFill>
                <a:effectLst/>
                <a:latin typeface="+mn-lt"/>
                <a:ea typeface="+mn-ea"/>
                <a:cs typeface="+mn-cs"/>
              </a:rPr>
              <a:t>According to social role theory, females and males learn ways of speaking while growing up. </a:t>
            </a:r>
          </a:p>
          <a:p>
            <a:pPr lvl="1"/>
            <a:r>
              <a:rPr lang="en-US" sz="1200" kern="1200" dirty="0">
                <a:solidFill>
                  <a:schemeClr val="tx1"/>
                </a:solidFill>
                <a:effectLst/>
                <a:latin typeface="+mn-lt"/>
                <a:ea typeface="+mn-ea"/>
                <a:cs typeface="+mn-cs"/>
              </a:rPr>
              <a:t>Research shows that girls learn conversational skills and habits that focus on rapport and relationships, whereas boys learn skills and habits that focus on status and hierarchies.</a:t>
            </a:r>
          </a:p>
          <a:p>
            <a:pPr lvl="1"/>
            <a:r>
              <a:rPr lang="en-US" sz="1200" kern="1200" dirty="0">
                <a:solidFill>
                  <a:schemeClr val="tx1"/>
                </a:solidFill>
                <a:effectLst/>
                <a:latin typeface="+mn-lt"/>
                <a:ea typeface="+mn-ea"/>
                <a:cs typeface="+mn-cs"/>
              </a:rPr>
              <a:t>Women come to view communication as a network of connections in which conversations are negotiations for closeness.</a:t>
            </a:r>
          </a:p>
          <a:p>
            <a:pPr lvl="0"/>
            <a:r>
              <a:rPr lang="en-US" sz="1200" kern="1200" dirty="0">
                <a:solidFill>
                  <a:schemeClr val="tx1"/>
                </a:solidFill>
                <a:effectLst/>
                <a:latin typeface="+mn-lt"/>
                <a:ea typeface="+mn-ea"/>
                <a:cs typeface="+mn-cs"/>
              </a:rPr>
              <a:t>Research demonstrates that women and men communicate differently in a number of ways.</a:t>
            </a:r>
          </a:p>
          <a:p>
            <a:pPr lvl="1"/>
            <a:r>
              <a:rPr lang="en-US" sz="1200" kern="1200" dirty="0">
                <a:solidFill>
                  <a:schemeClr val="tx1"/>
                </a:solidFill>
                <a:effectLst/>
                <a:latin typeface="+mn-lt"/>
                <a:ea typeface="+mn-ea"/>
                <a:cs typeface="+mn-cs"/>
              </a:rPr>
              <a:t>Women are more likely to share credit for success, to ask questions for clarification, to tactfully give feedback by mitigating criticism with praise, and to indirectly tell others what to do. </a:t>
            </a:r>
          </a:p>
          <a:p>
            <a:pPr lvl="1"/>
            <a:r>
              <a:rPr lang="en-US" sz="1200" kern="1200" dirty="0">
                <a:solidFill>
                  <a:schemeClr val="tx1"/>
                </a:solidFill>
                <a:effectLst/>
                <a:latin typeface="+mn-lt"/>
                <a:ea typeface="+mn-ea"/>
                <a:cs typeface="+mn-cs"/>
              </a:rPr>
              <a:t>Men are more likely to boast about themselves, to bluntly give feedback, and to withhold compliments, and are less likely to ask questions and to admit fault or weaknesses.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from the four different generations currently in the workforce—traditionalists, baby boomers, Gen Xers, and Millennials—have different views on communication styles and media.</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it comes to communication media, Millennials and Gen Xers are more likely to prefer instant messaging and texting rather than phone calls, letters, and reports than are boomers and traditionalists.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Younger employees are more likely to use the Internet and social media to accomplish their tasks.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It is important to remember not to generalize any trends, preferences, or perceptions to all men, women, or members of a particular generation as there are always exceptions to the rule.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suggestions for improving communication include:</a:t>
            </a:r>
          </a:p>
          <a:p>
            <a:pPr lvl="1"/>
            <a:r>
              <a:rPr lang="en-US" sz="1200" kern="1200" dirty="0">
                <a:solidFill>
                  <a:schemeClr val="tx1"/>
                </a:solidFill>
                <a:effectLst/>
                <a:latin typeface="+mn-lt"/>
                <a:ea typeface="+mn-ea"/>
                <a:cs typeface="+mn-cs"/>
              </a:rPr>
              <a:t>Clarify communication expectations and norms.</a:t>
            </a:r>
          </a:p>
          <a:p>
            <a:pPr lvl="1"/>
            <a:r>
              <a:rPr lang="en-US" sz="1200" kern="1200" dirty="0">
                <a:solidFill>
                  <a:schemeClr val="tx1"/>
                </a:solidFill>
                <a:effectLst/>
                <a:latin typeface="+mn-lt"/>
                <a:ea typeface="+mn-ea"/>
                <a:cs typeface="+mn-cs"/>
              </a:rPr>
              <a:t>Use a variety of communication tools, regardless of your preferred mode of communication (e.g., face-to-face or texting).</a:t>
            </a:r>
          </a:p>
          <a:p>
            <a:pPr lvl="1"/>
            <a:r>
              <a:rPr lang="en-US" sz="1200" kern="1200" dirty="0">
                <a:solidFill>
                  <a:schemeClr val="tx1"/>
                </a:solidFill>
                <a:effectLst/>
                <a:latin typeface="+mn-lt"/>
                <a:ea typeface="+mn-ea"/>
                <a:cs typeface="+mn-cs"/>
              </a:rPr>
              <a:t>Don’t assume, based on somebody’s gender or age, that he or she only likes one mode of communication.</a:t>
            </a:r>
          </a:p>
          <a:p>
            <a:pPr lvl="1"/>
            <a:r>
              <a:rPr lang="en-US" sz="1200" kern="1200" dirty="0">
                <a:solidFill>
                  <a:schemeClr val="tx1"/>
                </a:solidFill>
                <a:effectLst/>
                <a:latin typeface="+mn-lt"/>
                <a:ea typeface="+mn-ea"/>
                <a:cs typeface="+mn-cs"/>
              </a:rPr>
              <a:t>Make sure people get credit for their ideas and not their gender.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D, Millennials.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media:</a:t>
            </a:r>
            <a:r>
              <a:rPr lang="en-US" sz="1200" kern="1200" dirty="0">
                <a:solidFill>
                  <a:schemeClr val="tx1"/>
                </a:solidFill>
                <a:effectLst/>
                <a:latin typeface="+mn-lt"/>
                <a:ea typeface="+mn-ea"/>
                <a:cs typeface="+mn-cs"/>
              </a:rPr>
              <a:t> uses web-based and mobile technologies to generate interactive dialogue with members of a network.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media is used by a significant proportion of people across all age groups, and employers and managers are wise to utilize social media tools with employees across all generations.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fundamental driving force behind technology at work, including social media, is to boost productivity.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media has been shown to increase job satisfaction, performance, and retention, and it has also been shown to improve work–life balance and foster creativity and collaboration.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deployed effectively, social media enables businesses to:</a:t>
            </a:r>
          </a:p>
          <a:p>
            <a:pPr lvl="1"/>
            <a:r>
              <a:rPr lang="en-US" sz="1200" kern="1200" dirty="0">
                <a:solidFill>
                  <a:schemeClr val="tx1"/>
                </a:solidFill>
                <a:effectLst/>
                <a:latin typeface="+mn-lt"/>
                <a:ea typeface="+mn-ea"/>
                <a:cs typeface="+mn-cs"/>
              </a:rPr>
              <a:t>Connect in real time and over distances with many key stakeholders.</a:t>
            </a:r>
          </a:p>
          <a:p>
            <a:pPr lvl="1"/>
            <a:r>
              <a:rPr lang="en-US" sz="1200" kern="1200" dirty="0">
                <a:solidFill>
                  <a:schemeClr val="tx1"/>
                </a:solidFill>
                <a:effectLst/>
                <a:latin typeface="+mn-lt"/>
                <a:ea typeface="+mn-ea"/>
                <a:cs typeface="+mn-cs"/>
              </a:rPr>
              <a:t>Connect sources of knowledge inside and outside an organization.</a:t>
            </a:r>
          </a:p>
          <a:p>
            <a:pPr lvl="1"/>
            <a:r>
              <a:rPr lang="en-US" sz="1200" kern="1200" dirty="0">
                <a:solidFill>
                  <a:schemeClr val="tx1"/>
                </a:solidFill>
                <a:effectLst/>
                <a:latin typeface="+mn-lt"/>
                <a:ea typeface="+mn-ea"/>
                <a:cs typeface="+mn-cs"/>
              </a:rPr>
              <a:t>Expand and open the traditional boundaries to involve outsiders in problem solving.</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Lost productivity due to </a:t>
            </a:r>
            <a:r>
              <a:rPr lang="en-US" sz="1200" b="1" kern="1200" dirty="0" err="1">
                <a:solidFill>
                  <a:schemeClr val="tx1"/>
                </a:solidFill>
                <a:effectLst/>
                <a:latin typeface="+mn-lt"/>
                <a:ea typeface="+mn-ea"/>
                <a:cs typeface="+mn-cs"/>
              </a:rPr>
              <a:t>cyberloafing</a:t>
            </a:r>
            <a:r>
              <a:rPr lang="en-US" sz="1200" kern="1200" dirty="0">
                <a:solidFill>
                  <a:schemeClr val="tx1"/>
                </a:solidFill>
                <a:effectLst/>
                <a:latin typeface="+mn-lt"/>
                <a:ea typeface="+mn-ea"/>
                <a:cs typeface="+mn-cs"/>
              </a:rPr>
              <a:t>, which is using the Internet at work for personal use, is a primary concern for employers in their adoption of social media.</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Employees waste time talking on cell phones or texting, surfing the Internet, on social media, sending personal e-mail, and online shopping.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Perhaps the biggest problem with such productivity losses is that employees rarely think about them.</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90633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630397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Be Careful about Blocking Access</a:t>
            </a:r>
          </a:p>
          <a:p>
            <a:pPr lvl="1"/>
            <a:r>
              <a:rPr lang="en-US" sz="1200" kern="1200" dirty="0">
                <a:solidFill>
                  <a:schemeClr val="tx1"/>
                </a:solidFill>
                <a:effectLst/>
                <a:latin typeface="+mn-lt"/>
                <a:ea typeface="+mn-ea"/>
                <a:cs typeface="+mn-cs"/>
              </a:rPr>
              <a:t>Approximately 36 percent of employers block access to social media sites at work to help combat waste and loss of productivity.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evidence is growing that restricting or completely blocking the use of social media by employees at the office can backfire because it can alienate these employees and suggest a lack of trust.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Small breaks during the workday help boost productivity, and checking personal e-mail, looking at Facebook, or checking/sending Tweets could provide a “re-energizing” break.</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Blocking access could be off-putting to employees and not really save time if employees just use their personal devices to access the sites.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If you expect employees to respond to work-related e-mails on their personal time away from work, you should allow them to attend to personal interests during work hours.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Employees are especially concerned about employers having access to personal e-mails and attachments, voicemail, text and instant messages, lists of apps on their devices, information in their mobile apps, and their location.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Along with other recommendations, organizations should communicate what personal information from mobile devices they will access, and they should communicate clear and sensible policies regarding potential actions regarding information on employees’ mobile devices.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88576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C. Use social media for identifying and engaging potential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2387" y="4343400"/>
            <a:ext cx="6710363" cy="4114800"/>
          </a:xfrm>
        </p:spPr>
        <p:txBody>
          <a:bodyPr/>
          <a:lstStyle/>
          <a:p>
            <a:pPr lvl="1"/>
            <a:r>
              <a:rPr lang="en-US" sz="1200" kern="1200" dirty="0">
                <a:solidFill>
                  <a:schemeClr val="tx1"/>
                </a:solidFill>
                <a:effectLst/>
                <a:latin typeface="+mn-lt"/>
                <a:ea typeface="+mn-ea"/>
                <a:cs typeface="+mn-cs"/>
              </a:rPr>
              <a:t>Step 1—Frame Your Story</a:t>
            </a:r>
          </a:p>
          <a:p>
            <a:pPr lvl="2"/>
            <a:r>
              <a:rPr lang="en-US" sz="1200" kern="1200" dirty="0">
                <a:solidFill>
                  <a:schemeClr val="tx1"/>
                </a:solidFill>
                <a:effectLst/>
                <a:latin typeface="+mn-lt"/>
                <a:ea typeface="+mn-ea"/>
                <a:cs typeface="+mn-cs"/>
              </a:rPr>
              <a:t>Think of your presentation as a journey and decide where you want to start and end. </a:t>
            </a:r>
          </a:p>
          <a:p>
            <a:pPr lvl="2"/>
            <a:r>
              <a:rPr lang="en-US" sz="1200" kern="1200" dirty="0">
                <a:solidFill>
                  <a:schemeClr val="tx1"/>
                </a:solidFill>
                <a:effectLst/>
                <a:latin typeface="+mn-lt"/>
                <a:ea typeface="+mn-ea"/>
                <a:cs typeface="+mn-cs"/>
              </a:rPr>
              <a:t>Include only the most relevant details or points and try to bring them to life with examples.</a:t>
            </a:r>
          </a:p>
          <a:p>
            <a:pPr lvl="2"/>
            <a:r>
              <a:rPr lang="en-US" sz="1200" kern="1200" dirty="0">
                <a:solidFill>
                  <a:schemeClr val="tx1"/>
                </a:solidFill>
                <a:effectLst/>
                <a:latin typeface="+mn-lt"/>
                <a:ea typeface="+mn-ea"/>
                <a:cs typeface="+mn-cs"/>
              </a:rPr>
              <a:t>Try to plan your journey to end with a solution or conclude with a question to spur audience engagement or give them something to think about afterwards.</a:t>
            </a:r>
          </a:p>
          <a:p>
            <a:pPr lvl="2"/>
            <a:r>
              <a:rPr lang="en-US" sz="1200" kern="1200" dirty="0">
                <a:solidFill>
                  <a:schemeClr val="tx1"/>
                </a:solidFill>
                <a:effectLst/>
                <a:latin typeface="+mn-lt"/>
                <a:ea typeface="+mn-ea"/>
                <a:cs typeface="+mn-cs"/>
              </a:rPr>
              <a:t>The 3-Step Problem-Solving Approach can be used as a framework for structuring your presentation.</a:t>
            </a:r>
          </a:p>
          <a:p>
            <a:pPr lvl="1"/>
            <a:r>
              <a:rPr lang="en-US" sz="1200" kern="1200" dirty="0">
                <a:solidFill>
                  <a:schemeClr val="tx1"/>
                </a:solidFill>
                <a:effectLst/>
                <a:latin typeface="+mn-lt"/>
                <a:ea typeface="+mn-ea"/>
                <a:cs typeface="+mn-cs"/>
              </a:rPr>
              <a:t>Step 2—Plan Your Delivery</a:t>
            </a:r>
          </a:p>
          <a:p>
            <a:pPr lvl="2"/>
            <a:r>
              <a:rPr lang="en-US" sz="1200" kern="1200" dirty="0">
                <a:solidFill>
                  <a:schemeClr val="tx1"/>
                </a:solidFill>
                <a:effectLst/>
                <a:latin typeface="+mn-lt"/>
                <a:ea typeface="+mn-ea"/>
                <a:cs typeface="+mn-cs"/>
              </a:rPr>
              <a:t>Presenters can deliver a talk by reading it from a script, using bullet lists that outline what will be covered in each section, or memorizing what they want to say.</a:t>
            </a:r>
          </a:p>
          <a:p>
            <a:pPr lvl="2"/>
            <a:r>
              <a:rPr lang="en-US" sz="1200" kern="1200" dirty="0">
                <a:solidFill>
                  <a:schemeClr val="tx1"/>
                </a:solidFill>
                <a:effectLst/>
                <a:latin typeface="+mn-lt"/>
                <a:ea typeface="+mn-ea"/>
                <a:cs typeface="+mn-cs"/>
              </a:rPr>
              <a:t>Reading and memorizing are often ineffective.</a:t>
            </a:r>
          </a:p>
          <a:p>
            <a:pPr lvl="2"/>
            <a:r>
              <a:rPr lang="en-US" sz="1200" kern="1200" dirty="0">
                <a:solidFill>
                  <a:schemeClr val="tx1"/>
                </a:solidFill>
                <a:effectLst/>
                <a:latin typeface="+mn-lt"/>
                <a:ea typeface="+mn-ea"/>
                <a:cs typeface="+mn-cs"/>
              </a:rPr>
              <a:t>If you use the bullet list approach, be sure you know not only the content for each point, but also how you want to transition from one to the next.</a:t>
            </a:r>
          </a:p>
          <a:p>
            <a:pPr lvl="1"/>
            <a:r>
              <a:rPr lang="en-US" sz="1200" kern="1200" dirty="0">
                <a:solidFill>
                  <a:schemeClr val="tx1"/>
                </a:solidFill>
                <a:effectLst/>
                <a:latin typeface="+mn-lt"/>
                <a:ea typeface="+mn-ea"/>
                <a:cs typeface="+mn-cs"/>
              </a:rPr>
              <a:t>Step 3—Develop Your Stage Presence</a:t>
            </a:r>
          </a:p>
          <a:p>
            <a:pPr lvl="2"/>
            <a:r>
              <a:rPr lang="en-US" sz="1200" kern="1200" dirty="0">
                <a:solidFill>
                  <a:schemeClr val="tx1"/>
                </a:solidFill>
                <a:effectLst/>
                <a:latin typeface="+mn-lt"/>
                <a:ea typeface="+mn-ea"/>
                <a:cs typeface="+mn-cs"/>
              </a:rPr>
              <a:t>Beware of how much you move—not too much or too little.</a:t>
            </a:r>
          </a:p>
          <a:p>
            <a:pPr lvl="2"/>
            <a:r>
              <a:rPr lang="en-US" sz="1200" kern="1200" dirty="0">
                <a:solidFill>
                  <a:schemeClr val="tx1"/>
                </a:solidFill>
                <a:effectLst/>
                <a:latin typeface="+mn-lt"/>
                <a:ea typeface="+mn-ea"/>
                <a:cs typeface="+mn-cs"/>
              </a:rPr>
              <a:t>An important element of stage presence is eye contact.</a:t>
            </a:r>
          </a:p>
          <a:p>
            <a:pPr lvl="2"/>
            <a:r>
              <a:rPr lang="en-US" sz="1200" kern="1200" dirty="0">
                <a:solidFill>
                  <a:schemeClr val="tx1"/>
                </a:solidFill>
                <a:effectLst/>
                <a:latin typeface="+mn-lt"/>
                <a:ea typeface="+mn-ea"/>
                <a:cs typeface="+mn-cs"/>
              </a:rPr>
              <a:t>Self-efficacy is an important part of overcoming nervousness, as is realizing that people expect you to be nervous.</a:t>
            </a:r>
          </a:p>
          <a:p>
            <a:pPr lvl="1"/>
            <a:r>
              <a:rPr lang="en-US" sz="1200" kern="1200" dirty="0">
                <a:solidFill>
                  <a:schemeClr val="tx1"/>
                </a:solidFill>
                <a:effectLst/>
                <a:latin typeface="+mn-lt"/>
                <a:ea typeface="+mn-ea"/>
                <a:cs typeface="+mn-cs"/>
              </a:rPr>
              <a:t>Step 4—Plan Your Multimedia</a:t>
            </a:r>
          </a:p>
          <a:p>
            <a:pPr lvl="2"/>
            <a:r>
              <a:rPr lang="en-US" sz="1200" kern="1200" dirty="0">
                <a:solidFill>
                  <a:schemeClr val="tx1"/>
                </a:solidFill>
                <a:effectLst/>
                <a:latin typeface="+mn-lt"/>
                <a:ea typeface="+mn-ea"/>
                <a:cs typeface="+mn-cs"/>
              </a:rPr>
              <a:t>Keep your technology simple and don’t let it distract the audience.</a:t>
            </a:r>
          </a:p>
          <a:p>
            <a:pPr lvl="2"/>
            <a:r>
              <a:rPr lang="en-US" sz="1200" kern="1200" dirty="0">
                <a:solidFill>
                  <a:schemeClr val="tx1"/>
                </a:solidFill>
                <a:effectLst/>
                <a:latin typeface="+mn-lt"/>
                <a:ea typeface="+mn-ea"/>
                <a:cs typeface="+mn-cs"/>
              </a:rPr>
              <a:t>People respond differently to pictures and videos than they do to words, as they convey emotion better than words.</a:t>
            </a:r>
          </a:p>
          <a:p>
            <a:pPr lvl="2"/>
            <a:r>
              <a:rPr lang="en-US" sz="1200" kern="1200" dirty="0">
                <a:solidFill>
                  <a:schemeClr val="tx1"/>
                </a:solidFill>
                <a:effectLst/>
                <a:latin typeface="+mn-lt"/>
                <a:ea typeface="+mn-ea"/>
                <a:cs typeface="+mn-cs"/>
              </a:rPr>
              <a:t>Table 9.8 provides suggestions for avoiding bad PowerPoint.</a:t>
            </a:r>
          </a:p>
          <a:p>
            <a:pPr lvl="1"/>
            <a:r>
              <a:rPr lang="en-US" sz="1200" kern="1200" dirty="0">
                <a:solidFill>
                  <a:schemeClr val="tx1"/>
                </a:solidFill>
                <a:effectLst/>
                <a:latin typeface="+mn-lt"/>
                <a:ea typeface="+mn-ea"/>
                <a:cs typeface="+mn-cs"/>
              </a:rPr>
              <a:t>Step 5—Put It Together</a:t>
            </a:r>
          </a:p>
          <a:p>
            <a:pPr lvl="2"/>
            <a:r>
              <a:rPr lang="en-US" sz="1200" kern="1200" dirty="0">
                <a:solidFill>
                  <a:schemeClr val="tx1"/>
                </a:solidFill>
                <a:effectLst/>
                <a:latin typeface="+mn-lt"/>
                <a:ea typeface="+mn-ea"/>
                <a:cs typeface="+mn-cs"/>
              </a:rPr>
              <a:t>Be prepared far enough in advance to practice in front of others so they can give you effective feedback.</a:t>
            </a:r>
          </a:p>
          <a:p>
            <a:pPr lvl="2"/>
            <a:r>
              <a:rPr lang="en-US" sz="1200" kern="1200" dirty="0">
                <a:solidFill>
                  <a:schemeClr val="tx1"/>
                </a:solidFill>
                <a:effectLst/>
                <a:latin typeface="+mn-lt"/>
                <a:ea typeface="+mn-ea"/>
                <a:cs typeface="+mn-cs"/>
              </a:rPr>
              <a:t>Use these steps as a guide, but you still need to be yourself and not directly copy someone else.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76213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Crucial conversations: </a:t>
            </a:r>
            <a:r>
              <a:rPr lang="en-US" sz="1200" kern="1200" dirty="0">
                <a:solidFill>
                  <a:schemeClr val="tx1"/>
                </a:solidFill>
                <a:effectLst/>
                <a:latin typeface="+mn-lt"/>
                <a:ea typeface="+mn-ea"/>
                <a:cs typeface="+mn-cs"/>
              </a:rPr>
              <a:t>discussions between two or more people where (1) the stakes are high, (2) opinions vary, and (3) emotions run strong.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Examples of work-related crucial conversations are talking to a coworker who behaves offensively; critiquing a colleague’s work; talking to a team member who isn’t keeping commitments; or giving an unfavorable performance review.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Handling difficult communications effectively can prevent problems, motivate team members, increase collaboration, and improve bottom-line results.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faced with critical conversations, people may avoid them, face them and handle them poorly, or face them and handle them well.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With critical conversations, often our negative emotions kick in, and the fight or flight response takes over.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Crucial conversations often happen unexpectedly, which means people typically are unprepared.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Even though many organizations now claim that they believe in the merits of upward employee involvement and feedback, translating these espoused values into enacted values requires skill.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you can’t coach a boss that doesn’t want to be coached, you’re wise to put your efforts elsewhere if your manager is not receptive to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gauge your boss’ receptiveness, it is recommended that you:</a:t>
            </a:r>
          </a:p>
          <a:p>
            <a:pPr lvl="1"/>
            <a:r>
              <a:rPr lang="en-US" sz="1200" kern="1200" dirty="0">
                <a:solidFill>
                  <a:schemeClr val="tx1"/>
                </a:solidFill>
                <a:effectLst/>
                <a:latin typeface="+mn-lt"/>
                <a:ea typeface="+mn-ea"/>
                <a:cs typeface="+mn-cs"/>
              </a:rPr>
              <a:t>Learn your manager’s view of coaching. </a:t>
            </a:r>
          </a:p>
          <a:p>
            <a:pPr lvl="1"/>
            <a:r>
              <a:rPr lang="en-US" sz="1200" kern="1200" dirty="0">
                <a:solidFill>
                  <a:schemeClr val="tx1"/>
                </a:solidFill>
                <a:effectLst/>
                <a:latin typeface="+mn-lt"/>
                <a:ea typeface="+mn-ea"/>
                <a:cs typeface="+mn-cs"/>
              </a:rPr>
              <a:t>Explain what’s in it for him or her.</a:t>
            </a:r>
          </a:p>
          <a:p>
            <a:pPr lvl="1"/>
            <a:r>
              <a:rPr lang="en-US" sz="1200" kern="1200" dirty="0">
                <a:solidFill>
                  <a:schemeClr val="tx1"/>
                </a:solidFill>
                <a:effectLst/>
                <a:latin typeface="+mn-lt"/>
                <a:ea typeface="+mn-ea"/>
                <a:cs typeface="+mn-cs"/>
              </a:rPr>
              <a:t>Ask for permission to provide coaching or feedback. </a:t>
            </a:r>
          </a:p>
          <a:p>
            <a:pPr lvl="1"/>
            <a:r>
              <a:rPr lang="en-US" sz="1200" kern="1200" dirty="0">
                <a:solidFill>
                  <a:schemeClr val="tx1"/>
                </a:solidFill>
                <a:effectLst/>
                <a:latin typeface="+mn-lt"/>
                <a:ea typeface="+mn-ea"/>
                <a:cs typeface="+mn-cs"/>
              </a:rPr>
              <a:t>Find how best to deliver criticism. </a:t>
            </a:r>
          </a:p>
          <a:p>
            <a:pPr lvl="1"/>
            <a:r>
              <a:rPr lang="en-US" sz="1200" kern="1200" dirty="0">
                <a:solidFill>
                  <a:schemeClr val="tx1"/>
                </a:solidFill>
                <a:effectLst/>
                <a:latin typeface="+mn-lt"/>
                <a:ea typeface="+mn-ea"/>
                <a:cs typeface="+mn-cs"/>
              </a:rPr>
              <a:t>Ask for agreement and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your boss is receptive to upward feedback, Table 9.9 provides recommendations for managing up.</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A. Put multiple ideas on each slide to be efficient.</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5309757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813881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Communication:</a:t>
            </a:r>
            <a:r>
              <a:rPr lang="en-US" sz="1200" kern="1200" dirty="0">
                <a:solidFill>
                  <a:schemeClr val="tx1"/>
                </a:solidFill>
                <a:effectLst/>
                <a:latin typeface="+mn-lt"/>
                <a:ea typeface="+mn-ea"/>
                <a:cs typeface="+mn-cs"/>
              </a:rPr>
              <a:t> the exchange of information between a sender and a receiver, and the inference (perception) of meaning between the individuals involved.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is a circular and dynamic process in which people interpret and make sense of the information they exchange.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communication helps individuals, groups, and organizations to achieve their goals.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Researchers have begun to examine communication as a form of social information processing in which receivers interpret messages by cognitively processing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perceptual model of communication presented in Figure 9.2 depicts communication as a process in which receivers create meaning in their own minds.</a:t>
            </a:r>
          </a:p>
          <a:p>
            <a:pPr lvl="1"/>
            <a:r>
              <a:rPr lang="en-US" sz="1200" kern="1200" dirty="0">
                <a:solidFill>
                  <a:schemeClr val="tx1"/>
                </a:solidFill>
                <a:effectLst/>
                <a:latin typeface="+mn-lt"/>
                <a:ea typeface="+mn-ea"/>
                <a:cs typeface="+mn-cs"/>
              </a:rPr>
              <a:t>The sender is the person wanting to communicate information—the message.</a:t>
            </a:r>
          </a:p>
          <a:p>
            <a:pPr lvl="1"/>
            <a:r>
              <a:rPr lang="en-US" sz="1200" kern="1200" dirty="0">
                <a:solidFill>
                  <a:schemeClr val="tx1"/>
                </a:solidFill>
                <a:effectLst/>
                <a:latin typeface="+mn-lt"/>
                <a:ea typeface="+mn-ea"/>
                <a:cs typeface="+mn-cs"/>
              </a:rPr>
              <a:t>Encoding translates mental thoughts into a code or language that can be understood by others.</a:t>
            </a:r>
          </a:p>
          <a:p>
            <a:pPr lvl="1"/>
            <a:r>
              <a:rPr lang="en-US" sz="1200" kern="1200" dirty="0">
                <a:solidFill>
                  <a:schemeClr val="tx1"/>
                </a:solidFill>
                <a:effectLst/>
                <a:latin typeface="+mn-lt"/>
                <a:ea typeface="+mn-ea"/>
                <a:cs typeface="+mn-cs"/>
              </a:rPr>
              <a:t>The output of encoding is the message.</a:t>
            </a:r>
          </a:p>
          <a:p>
            <a:pPr lvl="1"/>
            <a:r>
              <a:rPr lang="en-US" sz="1200" kern="1200" dirty="0">
                <a:solidFill>
                  <a:schemeClr val="tx1"/>
                </a:solidFill>
                <a:effectLst/>
                <a:latin typeface="+mn-lt"/>
                <a:ea typeface="+mn-ea"/>
                <a:cs typeface="+mn-cs"/>
              </a:rPr>
              <a:t>Managers can communicate through a variety of media including face-to-face conversations, phone calls, charts and graphs, and many digital forms.</a:t>
            </a:r>
          </a:p>
          <a:p>
            <a:pPr lvl="1"/>
            <a:r>
              <a:rPr lang="en-US" sz="1200" kern="1200" dirty="0">
                <a:solidFill>
                  <a:schemeClr val="tx1"/>
                </a:solidFill>
                <a:effectLst/>
                <a:latin typeface="+mn-lt"/>
                <a:ea typeface="+mn-ea"/>
                <a:cs typeface="+mn-cs"/>
              </a:rPr>
              <a:t>Decoding is the process of interpreting and making sense of a message when received by a receiver.</a:t>
            </a:r>
          </a:p>
          <a:p>
            <a:pPr lvl="1"/>
            <a:r>
              <a:rPr lang="en-US" sz="1200" kern="1200" dirty="0">
                <a:solidFill>
                  <a:schemeClr val="tx1"/>
                </a:solidFill>
                <a:effectLst/>
                <a:latin typeface="+mn-lt"/>
                <a:ea typeface="+mn-ea"/>
                <a:cs typeface="+mn-cs"/>
              </a:rPr>
              <a:t>Feedback occurs when the receiver expresses a reaction to the sender’s message.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Noise:</a:t>
            </a:r>
            <a:r>
              <a:rPr lang="en-US" sz="1200" kern="1200" dirty="0">
                <a:solidFill>
                  <a:schemeClr val="tx1"/>
                </a:solidFill>
                <a:effectLst/>
                <a:latin typeface="+mn-lt"/>
                <a:ea typeface="+mn-ea"/>
                <a:cs typeface="+mn-cs"/>
              </a:rPr>
              <a:t> anything that interferes with the transmission and understanding of the message.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Communication effectiveness is partly based on using the medium that is most appropriate for the situation at hand.</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Media richness:</a:t>
            </a:r>
            <a:r>
              <a:rPr lang="en-US" sz="1200" kern="1200" dirty="0">
                <a:solidFill>
                  <a:schemeClr val="tx1"/>
                </a:solidFill>
                <a:effectLst/>
                <a:latin typeface="+mn-lt"/>
                <a:ea typeface="+mn-ea"/>
                <a:cs typeface="+mn-cs"/>
              </a:rPr>
              <a:t> capacity of a communication medium to convey information and promote understanding.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Media can vary from rich to lean.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Media richness is based on feedback, channel, type of communication, and language source.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Two-way face-to-face conversations are the richest form of communication, while static media such as newsletters, computer reports, and general e-mail blasts are the leanest.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Rich media should be used in situations that are complex or that are highly important to receivers, while newsletters, computer reports, and general e-mail blasts are lean media and best for less complex situations.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C</a:t>
            </a:r>
            <a:r>
              <a:rPr lang="en-US" dirty="0"/>
              <a:t>, f</a:t>
            </a:r>
            <a:r>
              <a:rPr lang="en-US" baseline="0" dirty="0"/>
              <a:t>ace-to-face.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Communication competence: </a:t>
            </a:r>
            <a:r>
              <a:rPr lang="en-US" sz="1200" kern="1200" dirty="0">
                <a:solidFill>
                  <a:schemeClr val="tx1"/>
                </a:solidFill>
                <a:effectLst/>
                <a:latin typeface="+mn-lt"/>
                <a:ea typeface="+mn-ea"/>
                <a:cs typeface="+mn-cs"/>
              </a:rPr>
              <a:t>performance-based index of an individual’s abilities to effectively use communication behaviors in a given context.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competence reflects your ability to effectively communicate with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Nonverbal communication, active listening, </a:t>
            </a:r>
            <a:r>
              <a:rPr lang="en-US" sz="1200" kern="1200" dirty="0" err="1">
                <a:solidFill>
                  <a:schemeClr val="tx1"/>
                </a:solidFill>
                <a:effectLst/>
                <a:latin typeface="+mn-lt"/>
                <a:ea typeface="+mn-ea"/>
                <a:cs typeface="+mn-cs"/>
              </a:rPr>
              <a:t>nondefensive</a:t>
            </a:r>
            <a:r>
              <a:rPr lang="en-US" sz="1200" kern="1200" dirty="0">
                <a:solidFill>
                  <a:schemeClr val="tx1"/>
                </a:solidFill>
                <a:effectLst/>
                <a:latin typeface="+mn-lt"/>
                <a:ea typeface="+mn-ea"/>
                <a:cs typeface="+mn-cs"/>
              </a:rPr>
              <a:t> communication, and empathy are communication skills that affect communication competence.</a:t>
            </a:r>
          </a:p>
          <a:p>
            <a:pPr marL="0" indent="0">
              <a:buFont typeface="Arial" panose="020B0604020202020204" pitchFamily="34" charset="0"/>
              <a:buNone/>
            </a:pPr>
            <a:endParaRPr lang="en-US" dirty="0"/>
          </a:p>
          <a:p>
            <a:pPr lvl="0"/>
            <a:r>
              <a:rPr lang="en-US" sz="1200" kern="1200" dirty="0">
                <a:solidFill>
                  <a:schemeClr val="tx1"/>
                </a:solidFill>
                <a:effectLst/>
                <a:latin typeface="+mn-lt"/>
                <a:ea typeface="+mn-ea"/>
                <a:cs typeface="+mn-cs"/>
              </a:rPr>
              <a:t>When people feel threatened or attacked, this will lead to defensive listening and destructive behaviors such as shutting down or being passive-aggressive, standing behind rules or policies, creating a diversion, or counterattacking.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Defensiveness from one person activates a similar response in the other party.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Defensiveness often is started by the poor choice of words we use and/or the nonverbal posture used during interactions.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831506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2363433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56809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2740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01751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49384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6833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794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753219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603290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915372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21016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711559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39181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46516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27550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28533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559742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4207429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583083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950942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9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425297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828304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9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29055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87045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13889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8634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6.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7.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142733183"/>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997900454"/>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41759354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066223089"/>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9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9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slide" Target="slide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9</a:t>
            </a:r>
          </a:p>
        </p:txBody>
      </p:sp>
      <p:sp>
        <p:nvSpPr>
          <p:cNvPr id="5" name="Text Placeholder 4"/>
          <p:cNvSpPr>
            <a:spLocks noGrp="1"/>
          </p:cNvSpPr>
          <p:nvPr>
            <p:ph type="body" sz="quarter" idx="10"/>
          </p:nvPr>
        </p:nvSpPr>
        <p:spPr>
          <a:xfrm>
            <a:off x="0" y="3593805"/>
            <a:ext cx="4129908" cy="685800"/>
          </a:xfrm>
        </p:spPr>
        <p:txBody>
          <a:bodyPr/>
          <a:lstStyle/>
          <a:p>
            <a:r>
              <a:rPr lang="en-US" sz="3600" dirty="0"/>
              <a:t>Communication in the Digital Age</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on Active Listening</a:t>
            </a:r>
            <a:endParaRPr lang="en-US" sz="2000" dirty="0"/>
          </a:p>
        </p:txBody>
      </p:sp>
      <p:sp>
        <p:nvSpPr>
          <p:cNvPr id="4" name="Text Placeholder 3"/>
          <p:cNvSpPr>
            <a:spLocks noGrp="1"/>
          </p:cNvSpPr>
          <p:nvPr>
            <p:ph type="body" idx="1"/>
          </p:nvPr>
        </p:nvSpPr>
        <p:spPr/>
        <p:txBody>
          <a:bodyPr/>
          <a:lstStyle/>
          <a:p>
            <a:r>
              <a:rPr lang="en-US" sz="2800" dirty="0"/>
              <a:t>Listening styles</a:t>
            </a:r>
          </a:p>
        </p:txBody>
      </p:sp>
      <p:sp>
        <p:nvSpPr>
          <p:cNvPr id="3" name="Content Placeholder 2"/>
          <p:cNvSpPr>
            <a:spLocks noGrp="1"/>
          </p:cNvSpPr>
          <p:nvPr>
            <p:ph sz="half" idx="2"/>
          </p:nvPr>
        </p:nvSpPr>
        <p:spPr>
          <a:xfrm>
            <a:off x="457201" y="1816442"/>
            <a:ext cx="4040188" cy="4695959"/>
          </a:xfrm>
        </p:spPr>
        <p:txBody>
          <a:bodyPr/>
          <a:lstStyle/>
          <a:p>
            <a:pPr marL="0" indent="0">
              <a:buNone/>
            </a:pPr>
            <a:r>
              <a:rPr lang="en-US" dirty="0"/>
              <a:t>Active: I am fully invested.</a:t>
            </a:r>
          </a:p>
          <a:p>
            <a:pPr marL="0" indent="0">
              <a:buNone/>
            </a:pPr>
            <a:r>
              <a:rPr lang="en-US" dirty="0"/>
              <a:t>Involved: I am partially invested.</a:t>
            </a:r>
          </a:p>
          <a:p>
            <a:pPr marL="0" indent="0">
              <a:buNone/>
            </a:pPr>
            <a:r>
              <a:rPr lang="en-US" dirty="0"/>
              <a:t>Passive: Not my responsibility.</a:t>
            </a:r>
          </a:p>
          <a:p>
            <a:pPr marL="0" indent="0">
              <a:buNone/>
            </a:pPr>
            <a:r>
              <a:rPr lang="en-US" dirty="0"/>
              <a:t>Detached: I’m disinterested.</a:t>
            </a:r>
          </a:p>
        </p:txBody>
      </p:sp>
      <p:sp>
        <p:nvSpPr>
          <p:cNvPr id="7" name="Text Placeholder 6"/>
          <p:cNvSpPr>
            <a:spLocks noGrp="1"/>
          </p:cNvSpPr>
          <p:nvPr>
            <p:ph type="body" sz="quarter" idx="3"/>
          </p:nvPr>
        </p:nvSpPr>
        <p:spPr/>
        <p:txBody>
          <a:bodyPr/>
          <a:lstStyle/>
          <a:p>
            <a:r>
              <a:rPr lang="en-US" sz="2800" dirty="0"/>
              <a:t>Tips for effective listening</a:t>
            </a:r>
          </a:p>
        </p:txBody>
      </p:sp>
      <p:sp>
        <p:nvSpPr>
          <p:cNvPr id="8" name="Content Placeholder 7"/>
          <p:cNvSpPr>
            <a:spLocks noGrp="1"/>
          </p:cNvSpPr>
          <p:nvPr>
            <p:ph sz="quarter" idx="4"/>
          </p:nvPr>
        </p:nvSpPr>
        <p:spPr/>
        <p:txBody>
          <a:bodyPr/>
          <a:lstStyle/>
          <a:p>
            <a:r>
              <a:rPr lang="en-US" dirty="0"/>
              <a:t>Show respect.</a:t>
            </a:r>
          </a:p>
          <a:p>
            <a:r>
              <a:rPr lang="en-US" dirty="0"/>
              <a:t>Listen from the first sentence.</a:t>
            </a:r>
          </a:p>
          <a:p>
            <a:r>
              <a:rPr lang="en-US" dirty="0"/>
              <a:t>Be mindful.</a:t>
            </a:r>
          </a:p>
          <a:p>
            <a:r>
              <a:rPr lang="en-US" dirty="0"/>
              <a:t>Keep quiet.</a:t>
            </a:r>
          </a:p>
          <a:p>
            <a:r>
              <a:rPr lang="en-US" dirty="0"/>
              <a:t>Ask questions.</a:t>
            </a:r>
          </a:p>
          <a:p>
            <a:r>
              <a:rPr lang="en-US" dirty="0"/>
              <a:t>Paraphrase and summarize.</a:t>
            </a:r>
          </a:p>
          <a:p>
            <a:r>
              <a:rPr lang="en-US" dirty="0"/>
              <a:t>Remember what was said.</a:t>
            </a:r>
          </a:p>
          <a:p>
            <a:r>
              <a:rPr lang="en-US" dirty="0"/>
              <a:t>Involve your body.</a:t>
            </a:r>
          </a:p>
          <a:p>
            <a:endParaRPr lang="en-US" dirty="0"/>
          </a:p>
        </p:txBody>
      </p:sp>
    </p:spTree>
    <p:extLst>
      <p:ext uri="{BB962C8B-B14F-4D97-AF65-F5344CB8AC3E}">
        <p14:creationId xmlns:p14="http://schemas.microsoft.com/office/powerpoint/2010/main" val="1436546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5)</a:t>
            </a:r>
          </a:p>
        </p:txBody>
      </p:sp>
      <p:sp>
        <p:nvSpPr>
          <p:cNvPr id="5" name="Content Placeholder 2"/>
          <p:cNvSpPr>
            <a:spLocks noGrp="1"/>
          </p:cNvSpPr>
          <p:nvPr>
            <p:ph idx="1"/>
          </p:nvPr>
        </p:nvSpPr>
        <p:spPr/>
        <p:txBody>
          <a:bodyPr/>
          <a:lstStyle/>
          <a:p>
            <a:pPr marL="0" indent="0">
              <a:buNone/>
            </a:pPr>
            <a:r>
              <a:rPr lang="en-US" sz="2800" dirty="0"/>
              <a:t>Susan attended her company’s annual meeting where she was not very interested in the presentation and did not try to receive and decode the messages. What is Susan’s likely listening style?</a:t>
            </a:r>
          </a:p>
          <a:p>
            <a:pPr marL="457200" indent="-457200">
              <a:buFont typeface="+mj-lt"/>
              <a:buAutoNum type="alphaUcPeriod"/>
            </a:pPr>
            <a:r>
              <a:rPr lang="en-US" sz="2800" dirty="0"/>
              <a:t>active</a:t>
            </a:r>
          </a:p>
          <a:p>
            <a:pPr marL="457200" indent="-457200">
              <a:buFont typeface="+mj-lt"/>
              <a:buAutoNum type="alphaUcPeriod"/>
            </a:pPr>
            <a:r>
              <a:rPr lang="en-US" sz="2800" dirty="0"/>
              <a:t>detached</a:t>
            </a:r>
          </a:p>
          <a:p>
            <a:pPr marL="457200" indent="-457200">
              <a:buFont typeface="+mj-lt"/>
              <a:buAutoNum type="alphaUcPeriod"/>
            </a:pPr>
            <a:r>
              <a:rPr lang="en-US" sz="2800" dirty="0"/>
              <a:t>involved</a:t>
            </a:r>
          </a:p>
          <a:p>
            <a:pPr marL="457200" indent="-457200">
              <a:buFont typeface="+mj-lt"/>
              <a:buAutoNum type="alphaUcPeriod"/>
            </a:pPr>
            <a:r>
              <a:rPr lang="en-US" sz="2800" dirty="0"/>
              <a:t>defensive</a:t>
            </a:r>
          </a:p>
          <a:p>
            <a:pPr marL="457200" indent="-457200">
              <a:buFont typeface="+mj-lt"/>
              <a:buAutoNum type="alphaUcPeriod"/>
            </a:pPr>
            <a:r>
              <a:rPr lang="en-US" sz="2800" dirty="0"/>
              <a:t>passive</a:t>
            </a:r>
          </a:p>
          <a:p>
            <a:pPr marL="457200" indent="-457200">
              <a:buFont typeface="+mj-lt"/>
              <a:buAutoNum type="alphaUcPeriod"/>
            </a:pPr>
            <a:endParaRPr lang="en-US" sz="2800" dirty="0"/>
          </a:p>
        </p:txBody>
      </p:sp>
    </p:spTree>
    <p:extLst>
      <p:ext uri="{BB962C8B-B14F-4D97-AF65-F5344CB8AC3E}">
        <p14:creationId xmlns:p14="http://schemas.microsoft.com/office/powerpoint/2010/main" val="2550808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 Generations, and Communication</a:t>
            </a:r>
            <a:endParaRPr lang="en-US" sz="2000" dirty="0"/>
          </a:p>
        </p:txBody>
      </p:sp>
      <p:sp>
        <p:nvSpPr>
          <p:cNvPr id="3" name="Content Placeholder 2"/>
          <p:cNvSpPr>
            <a:spLocks noGrp="1"/>
          </p:cNvSpPr>
          <p:nvPr>
            <p:ph idx="1"/>
          </p:nvPr>
        </p:nvSpPr>
        <p:spPr/>
        <p:txBody>
          <a:bodyPr>
            <a:normAutofit/>
          </a:bodyPr>
          <a:lstStyle/>
          <a:p>
            <a:pPr marL="0" indent="0">
              <a:buNone/>
            </a:pPr>
            <a:r>
              <a:rPr lang="en-US" sz="2800" dirty="0"/>
              <a:t>What is linguistic style?</a:t>
            </a:r>
          </a:p>
          <a:p>
            <a:pPr marL="0" indent="0">
              <a:lnSpc>
                <a:spcPct val="120000"/>
              </a:lnSpc>
              <a:buNone/>
            </a:pPr>
            <a:r>
              <a:rPr lang="en-US" dirty="0"/>
              <a:t>Characteristic speaking pattern where we</a:t>
            </a:r>
          </a:p>
          <a:p>
            <a:pPr lvl="1">
              <a:lnSpc>
                <a:spcPct val="120000"/>
              </a:lnSpc>
            </a:pPr>
            <a:r>
              <a:rPr lang="en-US" dirty="0"/>
              <a:t>Use culturally learned signals to communicate what we mean</a:t>
            </a:r>
          </a:p>
          <a:p>
            <a:pPr lvl="1">
              <a:lnSpc>
                <a:spcPct val="120000"/>
              </a:lnSpc>
            </a:pPr>
            <a:r>
              <a:rPr lang="en-US" dirty="0"/>
              <a:t>Interpret others’ meaning</a:t>
            </a:r>
          </a:p>
          <a:p>
            <a:pPr lvl="1">
              <a:lnSpc>
                <a:spcPct val="120000"/>
              </a:lnSpc>
            </a:pPr>
            <a:r>
              <a:rPr lang="en-US" dirty="0"/>
              <a:t>Evaluate one another as people</a:t>
            </a:r>
          </a:p>
          <a:p>
            <a:endParaRPr lang="en-US" sz="24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3336355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 Differences in Communication</a:t>
            </a:r>
            <a:endParaRPr lang="en-US" sz="2000" dirty="0"/>
          </a:p>
        </p:txBody>
      </p:sp>
      <p:sp>
        <p:nvSpPr>
          <p:cNvPr id="15" name="Text Placeholder 14"/>
          <p:cNvSpPr>
            <a:spLocks noGrp="1"/>
          </p:cNvSpPr>
          <p:nvPr>
            <p:ph type="body" sz="quarter" idx="12"/>
          </p:nvPr>
        </p:nvSpPr>
        <p:spPr>
          <a:xfrm>
            <a:off x="648258" y="1038116"/>
            <a:ext cx="7970109" cy="1878079"/>
          </a:xfrm>
        </p:spPr>
        <p:txBody>
          <a:bodyPr anchor="t"/>
          <a:lstStyle/>
          <a:p>
            <a:pPr marL="0" indent="0">
              <a:buNone/>
            </a:pPr>
            <a:r>
              <a:rPr lang="en-US" sz="2400" b="0" dirty="0"/>
              <a:t>Competing explanations for why men and women are thought to communicate differently</a:t>
            </a:r>
          </a:p>
          <a:p>
            <a:pPr marL="295275" indent="-222250"/>
            <a:r>
              <a:rPr lang="en-US" b="0" dirty="0"/>
              <a:t>Inherited biological differences (evolutionary psychology)</a:t>
            </a:r>
          </a:p>
          <a:p>
            <a:pPr marL="295275" indent="-222250"/>
            <a:r>
              <a:rPr lang="en-US" b="0" dirty="0"/>
              <a:t>Social role theory</a:t>
            </a:r>
          </a:p>
        </p:txBody>
      </p:sp>
      <p:sp>
        <p:nvSpPr>
          <p:cNvPr id="7" name="Text Placeholder 6"/>
          <p:cNvSpPr>
            <a:spLocks noGrp="1"/>
          </p:cNvSpPr>
          <p:nvPr>
            <p:ph type="body" idx="1"/>
          </p:nvPr>
        </p:nvSpPr>
        <p:spPr>
          <a:xfrm>
            <a:off x="494271" y="2905167"/>
            <a:ext cx="4040188" cy="639762"/>
          </a:xfrm>
        </p:spPr>
        <p:txBody>
          <a:bodyPr/>
          <a:lstStyle/>
          <a:p>
            <a:r>
              <a:rPr lang="en-US" dirty="0"/>
              <a:t>Male perspective</a:t>
            </a:r>
          </a:p>
        </p:txBody>
      </p:sp>
      <p:sp>
        <p:nvSpPr>
          <p:cNvPr id="8" name="Content Placeholder 7"/>
          <p:cNvSpPr>
            <a:spLocks noGrp="1"/>
          </p:cNvSpPr>
          <p:nvPr>
            <p:ph sz="half" idx="2"/>
          </p:nvPr>
        </p:nvSpPr>
        <p:spPr>
          <a:xfrm>
            <a:off x="494271" y="3544929"/>
            <a:ext cx="4040188" cy="1752600"/>
          </a:xfrm>
        </p:spPr>
        <p:txBody>
          <a:bodyPr/>
          <a:lstStyle/>
          <a:p>
            <a:r>
              <a:rPr lang="en-US" sz="2000" dirty="0"/>
              <a:t>Expected to communicate more aggressively</a:t>
            </a:r>
          </a:p>
          <a:p>
            <a:r>
              <a:rPr lang="en-US" sz="2000" dirty="0"/>
              <a:t>Hide emotions</a:t>
            </a:r>
          </a:p>
        </p:txBody>
      </p:sp>
      <p:sp>
        <p:nvSpPr>
          <p:cNvPr id="9" name="Text Placeholder 8"/>
          <p:cNvSpPr>
            <a:spLocks noGrp="1"/>
          </p:cNvSpPr>
          <p:nvPr>
            <p:ph type="body" sz="quarter" idx="3"/>
          </p:nvPr>
        </p:nvSpPr>
        <p:spPr>
          <a:xfrm>
            <a:off x="4682096" y="2905167"/>
            <a:ext cx="4041775" cy="639762"/>
          </a:xfrm>
        </p:spPr>
        <p:txBody>
          <a:bodyPr/>
          <a:lstStyle/>
          <a:p>
            <a:r>
              <a:rPr lang="en-US" dirty="0"/>
              <a:t>Female perspective</a:t>
            </a:r>
          </a:p>
        </p:txBody>
      </p:sp>
      <p:sp>
        <p:nvSpPr>
          <p:cNvPr id="10" name="Content Placeholder 9"/>
          <p:cNvSpPr>
            <a:spLocks noGrp="1"/>
          </p:cNvSpPr>
          <p:nvPr>
            <p:ph sz="quarter" idx="4"/>
          </p:nvPr>
        </p:nvSpPr>
        <p:spPr>
          <a:xfrm>
            <a:off x="4682096" y="3544929"/>
            <a:ext cx="4041775" cy="1752600"/>
          </a:xfrm>
        </p:spPr>
        <p:txBody>
          <a:bodyPr/>
          <a:lstStyle/>
          <a:p>
            <a:r>
              <a:rPr lang="en-US" sz="2000" dirty="0"/>
              <a:t>Focus on rapport and relationships</a:t>
            </a:r>
          </a:p>
          <a:p>
            <a:r>
              <a:rPr lang="en-US" sz="2000" dirty="0"/>
              <a:t>Seek and give confirmation and support</a:t>
            </a:r>
          </a:p>
        </p:txBody>
      </p:sp>
    </p:spTree>
    <p:extLst>
      <p:ext uri="{BB962C8B-B14F-4D97-AF65-F5344CB8AC3E}">
        <p14:creationId xmlns:p14="http://schemas.microsoft.com/office/powerpoint/2010/main" val="3451642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Generational Differences in Communication</a:t>
            </a:r>
            <a:endParaRPr lang="en-US" dirty="0">
              <a:solidFill>
                <a:schemeClr val="accent1"/>
              </a:solidFill>
            </a:endParaRPr>
          </a:p>
        </p:txBody>
      </p:sp>
      <p:sp>
        <p:nvSpPr>
          <p:cNvPr id="3" name="Content Placeholder 2"/>
          <p:cNvSpPr>
            <a:spLocks noGrp="1"/>
          </p:cNvSpPr>
          <p:nvPr>
            <p:ph sz="half" idx="1"/>
          </p:nvPr>
        </p:nvSpPr>
        <p:spPr>
          <a:xfrm>
            <a:off x="432485" y="1482811"/>
            <a:ext cx="7908325" cy="4133128"/>
          </a:xfrm>
        </p:spPr>
        <p:txBody>
          <a:bodyPr/>
          <a:lstStyle/>
          <a:p>
            <a:pPr marL="0" indent="0">
              <a:buNone/>
            </a:pPr>
            <a:r>
              <a:rPr lang="en-US" dirty="0"/>
              <a:t>Current workplace involves people from </a:t>
            </a:r>
            <a:r>
              <a:rPr lang="en-US" b="1" dirty="0"/>
              <a:t>four generations</a:t>
            </a:r>
            <a:r>
              <a:rPr lang="en-US" dirty="0"/>
              <a:t>.</a:t>
            </a:r>
            <a:endParaRPr lang="en-US" b="1" dirty="0"/>
          </a:p>
          <a:p>
            <a:pPr marL="0" indent="0">
              <a:buNone/>
            </a:pPr>
            <a:endParaRPr lang="en-US" b="1" dirty="0"/>
          </a:p>
          <a:p>
            <a:pPr marL="0" indent="0">
              <a:buNone/>
            </a:pPr>
            <a:r>
              <a:rPr lang="en-US" dirty="0"/>
              <a:t>Different generations favor different media.</a:t>
            </a:r>
          </a:p>
          <a:p>
            <a:pPr marL="0" indent="0">
              <a:buNone/>
            </a:pPr>
            <a:endParaRPr lang="en-US" sz="2400" dirty="0"/>
          </a:p>
          <a:p>
            <a:pPr marL="0" indent="0">
              <a:buNone/>
            </a:pPr>
            <a:r>
              <a:rPr lang="en-US" dirty="0"/>
              <a:t>Different generations hold different norms and expectations for communication.</a:t>
            </a: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1349541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Improving Communication </a:t>
            </a:r>
            <a:br>
              <a:rPr lang="en-US" dirty="0"/>
            </a:br>
            <a:r>
              <a:rPr lang="en-US" dirty="0"/>
              <a:t>  </a:t>
            </a:r>
          </a:p>
        </p:txBody>
      </p:sp>
      <p:sp>
        <p:nvSpPr>
          <p:cNvPr id="17" name="Content Placeholder 16"/>
          <p:cNvSpPr>
            <a:spLocks noGrp="1"/>
          </p:cNvSpPr>
          <p:nvPr>
            <p:ph sz="quarter" idx="12"/>
          </p:nvPr>
        </p:nvSpPr>
        <p:spPr>
          <a:xfrm>
            <a:off x="533400" y="1244007"/>
            <a:ext cx="8153400" cy="838200"/>
          </a:xfrm>
        </p:spPr>
        <p:txBody>
          <a:bodyPr/>
          <a:lstStyle/>
          <a:p>
            <a:r>
              <a:rPr lang="en-US" dirty="0"/>
              <a:t>Clarify communication expectations and norms.</a:t>
            </a:r>
          </a:p>
        </p:txBody>
      </p:sp>
      <p:sp>
        <p:nvSpPr>
          <p:cNvPr id="18" name="Content Placeholder 17"/>
          <p:cNvSpPr>
            <a:spLocks noGrp="1"/>
          </p:cNvSpPr>
          <p:nvPr>
            <p:ph sz="quarter" idx="13"/>
          </p:nvPr>
        </p:nvSpPr>
        <p:spPr/>
        <p:txBody>
          <a:bodyPr/>
          <a:lstStyle/>
          <a:p>
            <a:r>
              <a:rPr lang="en-US" dirty="0"/>
              <a:t>Use a variety of communication tools.</a:t>
            </a:r>
          </a:p>
        </p:txBody>
      </p:sp>
      <p:sp>
        <p:nvSpPr>
          <p:cNvPr id="19" name="Content Placeholder 18"/>
          <p:cNvSpPr>
            <a:spLocks noGrp="1"/>
          </p:cNvSpPr>
          <p:nvPr>
            <p:ph sz="quarter" idx="14"/>
          </p:nvPr>
        </p:nvSpPr>
        <p:spPr/>
        <p:txBody>
          <a:bodyPr/>
          <a:lstStyle/>
          <a:p>
            <a:r>
              <a:rPr lang="en-US" dirty="0"/>
              <a:t>Be aware of implicit stereotypes.</a:t>
            </a:r>
          </a:p>
          <a:p>
            <a:pPr marL="0" indent="0">
              <a:buNone/>
            </a:pPr>
            <a:endParaRPr lang="en-US" dirty="0"/>
          </a:p>
        </p:txBody>
      </p:sp>
      <p:sp>
        <p:nvSpPr>
          <p:cNvPr id="20" name="Content Placeholder 19"/>
          <p:cNvSpPr>
            <a:spLocks noGrp="1"/>
          </p:cNvSpPr>
          <p:nvPr>
            <p:ph sz="quarter" idx="15"/>
          </p:nvPr>
        </p:nvSpPr>
        <p:spPr/>
        <p:txBody>
          <a:bodyPr/>
          <a:lstStyle/>
          <a:p>
            <a:r>
              <a:rPr lang="en-US" dirty="0"/>
              <a:t>Give people the credit and not their gender.</a:t>
            </a:r>
          </a:p>
        </p:txBody>
      </p:sp>
    </p:spTree>
    <p:extLst>
      <p:ext uri="{BB962C8B-B14F-4D97-AF65-F5344CB8AC3E}">
        <p14:creationId xmlns:p14="http://schemas.microsoft.com/office/powerpoint/2010/main" val="1484671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5)</a:t>
            </a:r>
          </a:p>
        </p:txBody>
      </p:sp>
      <p:sp>
        <p:nvSpPr>
          <p:cNvPr id="5" name="Content Placeholder 2"/>
          <p:cNvSpPr>
            <a:spLocks noGrp="1"/>
          </p:cNvSpPr>
          <p:nvPr>
            <p:ph idx="1"/>
          </p:nvPr>
        </p:nvSpPr>
        <p:spPr/>
        <p:txBody>
          <a:bodyPr/>
          <a:lstStyle/>
          <a:p>
            <a:pPr marL="0" indent="0">
              <a:buNone/>
            </a:pPr>
            <a:r>
              <a:rPr lang="en-US" sz="2800" dirty="0"/>
              <a:t>Brittany prefers to communicate via e-mail, IM, and text messaging, and tends to avoid telephone calls.  What generation does Brittany most likely belong to?</a:t>
            </a:r>
          </a:p>
          <a:p>
            <a:pPr marL="457200" indent="-457200">
              <a:buFont typeface="+mj-lt"/>
              <a:buAutoNum type="alphaUcPeriod"/>
            </a:pPr>
            <a:r>
              <a:rPr lang="en-US" sz="2800" dirty="0"/>
              <a:t>Traditionalists</a:t>
            </a:r>
          </a:p>
          <a:p>
            <a:pPr marL="457200" indent="-457200">
              <a:buFont typeface="+mj-lt"/>
              <a:buAutoNum type="alphaUcPeriod"/>
            </a:pPr>
            <a:r>
              <a:rPr lang="en-US" sz="2800" dirty="0"/>
              <a:t>Baby Boomers</a:t>
            </a:r>
          </a:p>
          <a:p>
            <a:pPr marL="457200" indent="-457200">
              <a:buFont typeface="+mj-lt"/>
              <a:buAutoNum type="alphaUcPeriod"/>
            </a:pPr>
            <a:r>
              <a:rPr lang="en-US" sz="2800" dirty="0"/>
              <a:t>Gen Xers</a:t>
            </a:r>
          </a:p>
          <a:p>
            <a:pPr marL="457200" indent="-457200">
              <a:buFont typeface="+mj-lt"/>
              <a:buAutoNum type="alphaUcPeriod"/>
            </a:pPr>
            <a:r>
              <a:rPr lang="en-US" sz="2800" dirty="0"/>
              <a:t>Millennials</a:t>
            </a:r>
          </a:p>
          <a:p>
            <a:pPr marL="457200" indent="-457200">
              <a:buFont typeface="+mj-lt"/>
              <a:buAutoNum type="alphaUcPeriod"/>
            </a:pPr>
            <a:r>
              <a:rPr lang="en-US" sz="2800" dirty="0"/>
              <a:t>the Great Generation</a:t>
            </a:r>
          </a:p>
          <a:p>
            <a:pPr marL="0" indent="0">
              <a:buNone/>
            </a:pPr>
            <a:endParaRPr lang="en-US" sz="2800" dirty="0"/>
          </a:p>
        </p:txBody>
      </p:sp>
    </p:spTree>
    <p:extLst>
      <p:ext uri="{BB962C8B-B14F-4D97-AF65-F5344CB8AC3E}">
        <p14:creationId xmlns:p14="http://schemas.microsoft.com/office/powerpoint/2010/main" val="83196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at Work</a:t>
            </a:r>
            <a:endParaRPr lang="en-US" sz="2000" dirty="0"/>
          </a:p>
        </p:txBody>
      </p:sp>
      <p:sp>
        <p:nvSpPr>
          <p:cNvPr id="6" name="Text Placeholder 5"/>
          <p:cNvSpPr>
            <a:spLocks noGrp="1"/>
          </p:cNvSpPr>
          <p:nvPr>
            <p:ph type="body" idx="1"/>
          </p:nvPr>
        </p:nvSpPr>
        <p:spPr>
          <a:xfrm>
            <a:off x="457201" y="1074738"/>
            <a:ext cx="8048846" cy="639762"/>
          </a:xfrm>
        </p:spPr>
        <p:txBody>
          <a:bodyPr anchor="ctr"/>
          <a:lstStyle/>
          <a:p>
            <a:r>
              <a:rPr lang="en-US" sz="2800" b="0" dirty="0"/>
              <a:t>The driving force behind technology including social media is the desire to boost productivity.</a:t>
            </a:r>
          </a:p>
        </p:txBody>
      </p:sp>
      <p:sp>
        <p:nvSpPr>
          <p:cNvPr id="7" name="Text Placeholder 6"/>
          <p:cNvSpPr>
            <a:spLocks noGrp="1"/>
          </p:cNvSpPr>
          <p:nvPr>
            <p:ph type="body" sz="quarter" idx="3"/>
          </p:nvPr>
        </p:nvSpPr>
        <p:spPr>
          <a:xfrm>
            <a:off x="457201" y="2286000"/>
            <a:ext cx="4041775" cy="609600"/>
          </a:xfrm>
          <a:noFill/>
        </p:spPr>
        <p:txBody>
          <a:bodyPr anchor="ctr"/>
          <a:lstStyle/>
          <a:p>
            <a:pPr algn="ctr"/>
            <a:r>
              <a:rPr lang="en-US" sz="2400" dirty="0"/>
              <a:t>Employee productivity</a:t>
            </a:r>
          </a:p>
        </p:txBody>
      </p:sp>
      <p:sp>
        <p:nvSpPr>
          <p:cNvPr id="8" name="Content Placeholder 7"/>
          <p:cNvSpPr>
            <a:spLocks noGrp="1"/>
          </p:cNvSpPr>
          <p:nvPr>
            <p:ph sz="quarter" idx="4"/>
          </p:nvPr>
        </p:nvSpPr>
        <p:spPr>
          <a:xfrm>
            <a:off x="457201" y="2895600"/>
            <a:ext cx="4041775" cy="2862990"/>
          </a:xfrm>
        </p:spPr>
        <p:txBody>
          <a:bodyPr/>
          <a:lstStyle/>
          <a:p>
            <a:r>
              <a:rPr lang="en-US" dirty="0"/>
              <a:t>Increased job satisfaction and better work-life balance</a:t>
            </a:r>
          </a:p>
          <a:p>
            <a:r>
              <a:rPr lang="en-US" dirty="0"/>
              <a:t>Performance and retention</a:t>
            </a:r>
          </a:p>
          <a:p>
            <a:r>
              <a:rPr lang="en-US" dirty="0"/>
              <a:t>More creativity and collaboration</a:t>
            </a:r>
          </a:p>
        </p:txBody>
      </p:sp>
      <p:sp>
        <p:nvSpPr>
          <p:cNvPr id="10" name="Text Placeholder 9"/>
          <p:cNvSpPr>
            <a:spLocks noGrp="1"/>
          </p:cNvSpPr>
          <p:nvPr>
            <p:ph type="body" sz="quarter" idx="12"/>
          </p:nvPr>
        </p:nvSpPr>
        <p:spPr>
          <a:xfrm>
            <a:off x="4554280" y="2286000"/>
            <a:ext cx="4038600" cy="609600"/>
          </a:xfrm>
          <a:noFill/>
        </p:spPr>
        <p:txBody>
          <a:bodyPr anchor="ctr"/>
          <a:lstStyle/>
          <a:p>
            <a:pPr marL="0" indent="0" algn="ctr">
              <a:buNone/>
            </a:pPr>
            <a:r>
              <a:rPr lang="en-US" sz="2400" dirty="0"/>
              <a:t>Employer productivity</a:t>
            </a:r>
          </a:p>
        </p:txBody>
      </p:sp>
      <p:sp>
        <p:nvSpPr>
          <p:cNvPr id="12" name="Content Placeholder 11"/>
          <p:cNvSpPr>
            <a:spLocks noGrp="1"/>
          </p:cNvSpPr>
          <p:nvPr>
            <p:ph sz="half" idx="14"/>
          </p:nvPr>
        </p:nvSpPr>
        <p:spPr>
          <a:xfrm>
            <a:off x="4554280" y="2895600"/>
            <a:ext cx="4040188" cy="2862990"/>
          </a:xfrm>
        </p:spPr>
        <p:txBody>
          <a:bodyPr/>
          <a:lstStyle/>
          <a:p>
            <a:r>
              <a:rPr lang="en-US" dirty="0"/>
              <a:t>Connect in real time and over distances with stakeholders</a:t>
            </a:r>
          </a:p>
          <a:p>
            <a:r>
              <a:rPr lang="en-US" dirty="0"/>
              <a:t>Connect sources of knowledge across the organization</a:t>
            </a:r>
          </a:p>
          <a:p>
            <a:r>
              <a:rPr lang="en-US" dirty="0"/>
              <a:t>Expand and open traditional boundaries to involve outsiders in problem solving (crowdsourcing)</a:t>
            </a:r>
          </a:p>
        </p:txBody>
      </p:sp>
    </p:spTree>
    <p:extLst>
      <p:ext uri="{BB962C8B-B14F-4D97-AF65-F5344CB8AC3E}">
        <p14:creationId xmlns:p14="http://schemas.microsoft.com/office/powerpoint/2010/main" val="570853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Costs of Social Media</a:t>
            </a:r>
            <a:endParaRPr lang="en-US" sz="2000" dirty="0"/>
          </a:p>
        </p:txBody>
      </p:sp>
      <p:sp>
        <p:nvSpPr>
          <p:cNvPr id="6" name="Text Placeholder 5"/>
          <p:cNvSpPr>
            <a:spLocks noGrp="1"/>
          </p:cNvSpPr>
          <p:nvPr>
            <p:ph type="body" idx="1"/>
          </p:nvPr>
        </p:nvSpPr>
        <p:spPr>
          <a:xfrm>
            <a:off x="457201" y="3274171"/>
            <a:ext cx="8048846" cy="639762"/>
          </a:xfrm>
        </p:spPr>
        <p:txBody>
          <a:bodyPr anchor="ctr"/>
          <a:lstStyle/>
          <a:p>
            <a:r>
              <a:rPr lang="en-US" sz="2800" b="0" dirty="0"/>
              <a:t>Lost productivity due to </a:t>
            </a:r>
            <a:r>
              <a:rPr lang="en-US" sz="2800" dirty="0" err="1"/>
              <a:t>cyberloafing</a:t>
            </a:r>
            <a:r>
              <a:rPr lang="en-US" sz="2800" b="0" dirty="0"/>
              <a:t>, which is using the Internet at work for personal use, is a primary concern for employers in their adoption of social media.</a:t>
            </a:r>
          </a:p>
          <a:p>
            <a:endParaRPr lang="en-US" sz="2800" b="0" dirty="0"/>
          </a:p>
          <a:p>
            <a:r>
              <a:rPr lang="en-US" sz="2800" b="0" dirty="0"/>
              <a:t>How do employees waste time on social media?</a:t>
            </a:r>
          </a:p>
          <a:p>
            <a:pPr lvl="1"/>
            <a:r>
              <a:rPr lang="en-US" sz="2800" b="0" dirty="0"/>
              <a:t>50% talking on the phone or texting</a:t>
            </a:r>
          </a:p>
          <a:p>
            <a:pPr lvl="1"/>
            <a:r>
              <a:rPr lang="en-US" sz="2800" b="0" dirty="0"/>
              <a:t>39% surfing the internet</a:t>
            </a:r>
          </a:p>
          <a:p>
            <a:pPr lvl="1"/>
            <a:r>
              <a:rPr lang="en-US" sz="2800" b="0" dirty="0"/>
              <a:t>38% on social media</a:t>
            </a:r>
          </a:p>
          <a:p>
            <a:pPr lvl="1"/>
            <a:r>
              <a:rPr lang="en-US" sz="2800" b="0" dirty="0"/>
              <a:t>23% are sending personal email</a:t>
            </a:r>
          </a:p>
        </p:txBody>
      </p:sp>
    </p:spTree>
    <p:extLst>
      <p:ext uri="{BB962C8B-B14F-4D97-AF65-F5344CB8AC3E}">
        <p14:creationId xmlns:p14="http://schemas.microsoft.com/office/powerpoint/2010/main" val="2247821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Policy Concerns: Blocking Access</a:t>
            </a:r>
            <a:endParaRPr lang="en-US" sz="2000" dirty="0"/>
          </a:p>
        </p:txBody>
      </p:sp>
      <p:sp>
        <p:nvSpPr>
          <p:cNvPr id="3" name="Content Placeholder 2"/>
          <p:cNvSpPr>
            <a:spLocks noGrp="1"/>
          </p:cNvSpPr>
          <p:nvPr>
            <p:ph idx="1"/>
          </p:nvPr>
        </p:nvSpPr>
        <p:spPr/>
        <p:txBody>
          <a:bodyPr/>
          <a:lstStyle/>
          <a:p>
            <a:pPr marL="0" indent="0">
              <a:buNone/>
            </a:pPr>
            <a:r>
              <a:rPr lang="en-US" sz="2800" dirty="0"/>
              <a:t>Given concerns over cyber loafing and lost productivity some organizations are turning to blocking access</a:t>
            </a:r>
            <a:endParaRPr lang="en-US" sz="2800" b="1" dirty="0"/>
          </a:p>
          <a:p>
            <a:pPr marL="0" indent="0">
              <a:buNone/>
            </a:pPr>
            <a:endParaRPr lang="en-US" dirty="0"/>
          </a:p>
          <a:p>
            <a:pPr marL="0" indent="0">
              <a:buNone/>
            </a:pPr>
            <a:r>
              <a:rPr lang="en-US" dirty="0"/>
              <a:t>Downside to restricting access</a:t>
            </a:r>
          </a:p>
          <a:p>
            <a:r>
              <a:rPr lang="en-US" dirty="0"/>
              <a:t>Alienate employees</a:t>
            </a:r>
          </a:p>
          <a:p>
            <a:r>
              <a:rPr lang="en-US" sz="2400" dirty="0"/>
              <a:t>Fairness</a:t>
            </a:r>
          </a:p>
          <a:p>
            <a:r>
              <a:rPr lang="en-US" dirty="0"/>
              <a:t>Perceptions of lack of trust</a:t>
            </a:r>
            <a:r>
              <a:rPr lang="en-US" sz="2400" dirty="0"/>
              <a:t> </a:t>
            </a:r>
          </a:p>
          <a:p>
            <a:r>
              <a:rPr lang="en-US" dirty="0"/>
              <a:t>Harm morale and loyalty</a:t>
            </a: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2360465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 </a:t>
            </a:r>
            <a:r>
              <a:rPr lang="en-US" b="1" dirty="0">
                <a:cs typeface="Arial Black"/>
              </a:rPr>
              <a:t/>
            </a:r>
            <a:br>
              <a:rPr lang="en-US" b="1" dirty="0">
                <a:cs typeface="Arial Black"/>
              </a:rPr>
            </a:br>
            <a:endParaRPr lang="en-US" dirty="0"/>
          </a:p>
        </p:txBody>
      </p:sp>
      <p:sp>
        <p:nvSpPr>
          <p:cNvPr id="3" name="Content Placeholder 2"/>
          <p:cNvSpPr>
            <a:spLocks noGrp="1"/>
          </p:cNvSpPr>
          <p:nvPr>
            <p:ph idx="1"/>
          </p:nvPr>
        </p:nvSpPr>
        <p:spPr>
          <a:xfrm>
            <a:off x="554665" y="1666653"/>
            <a:ext cx="8034670" cy="4058093"/>
          </a:xfrm>
        </p:spPr>
        <p:txBody>
          <a:bodyPr/>
          <a:lstStyle/>
          <a:p>
            <a:pPr marL="569913" indent="-569913">
              <a:spcBef>
                <a:spcPts val="0"/>
              </a:spcBef>
              <a:buFont typeface="Arial" panose="020B0604020202020204" pitchFamily="34" charset="0"/>
              <a:buNone/>
            </a:pPr>
            <a:r>
              <a:rPr lang="en-US" dirty="0">
                <a:cs typeface="Arial Black"/>
              </a:rPr>
              <a:t>9.1  How can knowing about the basic communication process help me communicate more effectively?</a:t>
            </a:r>
          </a:p>
          <a:p>
            <a:pPr marL="569913" indent="-569913">
              <a:buFont typeface="Arial" panose="020B0604020202020204" pitchFamily="34" charset="0"/>
              <a:buNone/>
            </a:pPr>
            <a:r>
              <a:rPr lang="en-US" dirty="0">
                <a:cs typeface="Arial Black"/>
              </a:rPr>
              <a:t>9.2  What key aspects of interpersonal communication can help me improve my communication competence?</a:t>
            </a:r>
          </a:p>
          <a:p>
            <a:pPr marL="569913" indent="-569913">
              <a:buFont typeface="Arial" panose="020B0604020202020204" pitchFamily="34" charset="0"/>
              <a:buNone/>
            </a:pPr>
            <a:r>
              <a:rPr lang="en-US" dirty="0">
                <a:cs typeface="Arial Black"/>
              </a:rPr>
              <a:t>9.3  How do gender and age affect the communication process?</a:t>
            </a:r>
          </a:p>
          <a:p>
            <a:pPr marL="569913" indent="-569913">
              <a:buFont typeface="Arial" panose="020B0604020202020204" pitchFamily="34" charset="0"/>
              <a:buNone/>
            </a:pPr>
            <a:r>
              <a:rPr lang="en-US" dirty="0">
                <a:cs typeface="Arial Black"/>
              </a:rPr>
              <a:t>9.4  How can social media increase my effectiveness at work and in my career?</a:t>
            </a:r>
          </a:p>
          <a:p>
            <a:pPr marL="569913" indent="-569913">
              <a:buFont typeface="Arial" panose="020B0604020202020204" pitchFamily="34" charset="0"/>
              <a:buNone/>
            </a:pPr>
            <a:r>
              <a:rPr lang="en-US" dirty="0">
                <a:cs typeface="Arial Black"/>
              </a:rPr>
              <a:t>9.5  How can I increase my effectiveness using presentation skills, crucial conversations, and managing up?</a:t>
            </a:r>
          </a:p>
        </p:txBody>
      </p:sp>
    </p:spTree>
    <p:extLst>
      <p:ext uri="{BB962C8B-B14F-4D97-AF65-F5344CB8AC3E}">
        <p14:creationId xmlns:p14="http://schemas.microsoft.com/office/powerpoint/2010/main" val="782849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Policy Concerns</a:t>
            </a:r>
            <a:endParaRPr lang="en-US" sz="2000" dirty="0"/>
          </a:p>
        </p:txBody>
      </p:sp>
      <p:sp>
        <p:nvSpPr>
          <p:cNvPr id="3" name="Content Placeholder 2"/>
          <p:cNvSpPr>
            <a:spLocks noGrp="1"/>
          </p:cNvSpPr>
          <p:nvPr>
            <p:ph idx="1"/>
          </p:nvPr>
        </p:nvSpPr>
        <p:spPr>
          <a:xfrm>
            <a:off x="457200" y="990600"/>
            <a:ext cx="8229600" cy="5002427"/>
          </a:xfrm>
        </p:spPr>
        <p:txBody>
          <a:bodyPr>
            <a:normAutofit fontScale="92500"/>
          </a:bodyPr>
          <a:lstStyle/>
          <a:p>
            <a:pPr marL="0" indent="0">
              <a:buNone/>
            </a:pPr>
            <a:r>
              <a:rPr lang="en-US" sz="2800" dirty="0"/>
              <a:t>Effective policies should</a:t>
            </a:r>
          </a:p>
          <a:p>
            <a:pPr marL="0" indent="0">
              <a:buNone/>
            </a:pPr>
            <a:endParaRPr lang="en-US" sz="1200" dirty="0"/>
          </a:p>
          <a:p>
            <a:pPr marL="1489075"/>
            <a:r>
              <a:rPr lang="en-US" dirty="0"/>
              <a:t>Create safe channels for employees to air their concerns</a:t>
            </a:r>
          </a:p>
          <a:p>
            <a:pPr marL="1489075"/>
            <a:r>
              <a:rPr lang="en-US" dirty="0"/>
              <a:t>Clarify what is confidential</a:t>
            </a:r>
          </a:p>
          <a:p>
            <a:pPr marL="1489075"/>
            <a:r>
              <a:rPr lang="en-US" dirty="0"/>
              <a:t>Outline consequences for violations</a:t>
            </a:r>
          </a:p>
          <a:p>
            <a:pPr marL="1489075"/>
            <a:r>
              <a:rPr lang="en-US" dirty="0"/>
              <a:t>Identify spokesperson </a:t>
            </a:r>
          </a:p>
          <a:p>
            <a:pPr marL="1489075"/>
            <a:r>
              <a:rPr lang="en-US" dirty="0"/>
              <a:t>Discuss appropriate ways to engage others</a:t>
            </a:r>
          </a:p>
          <a:p>
            <a:pPr marL="1489075"/>
            <a:r>
              <a:rPr lang="en-US" dirty="0"/>
              <a:t>Explain what is illegal</a:t>
            </a:r>
          </a:p>
          <a:p>
            <a:pPr marL="1489075"/>
            <a:r>
              <a:rPr lang="en-US" dirty="0"/>
              <a:t>Align social policy with organizational culture</a:t>
            </a:r>
          </a:p>
          <a:p>
            <a:pPr marL="1489075"/>
            <a:r>
              <a:rPr lang="en-US" dirty="0"/>
              <a:t>Educate employees </a:t>
            </a:r>
          </a:p>
          <a:p>
            <a:endParaRPr lang="en-US" dirty="0"/>
          </a:p>
          <a:p>
            <a:pPr marL="0" indent="0">
              <a:buNone/>
            </a:pPr>
            <a:endParaRPr lang="en-US" dirty="0"/>
          </a:p>
          <a:p>
            <a:pPr marL="0" indent="0">
              <a:buNone/>
            </a:pPr>
            <a:endParaRPr lang="en-US" b="1" dirty="0">
              <a:solidFill>
                <a:srgbClr val="FF0000"/>
              </a:solidFill>
            </a:endParaRPr>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3249462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Privacy Concerns – What Can Employers Do?</a:t>
            </a:r>
            <a:endParaRPr lang="en-US" sz="2000" dirty="0"/>
          </a:p>
        </p:txBody>
      </p:sp>
      <p:sp>
        <p:nvSpPr>
          <p:cNvPr id="3" name="Content Placeholder 2"/>
          <p:cNvSpPr>
            <a:spLocks noGrp="1"/>
          </p:cNvSpPr>
          <p:nvPr>
            <p:ph idx="1"/>
          </p:nvPr>
        </p:nvSpPr>
        <p:spPr>
          <a:xfrm>
            <a:off x="457200" y="990600"/>
            <a:ext cx="8229600" cy="5002427"/>
          </a:xfrm>
        </p:spPr>
        <p:txBody>
          <a:bodyPr>
            <a:normAutofit/>
          </a:bodyPr>
          <a:lstStyle/>
          <a:p>
            <a:pPr marL="0" indent="0">
              <a:buNone/>
            </a:pPr>
            <a:r>
              <a:rPr lang="en-US" dirty="0"/>
              <a:t>Employers and their employees have reputations which are built over time and can be extremely consequential professionally. </a:t>
            </a:r>
          </a:p>
          <a:p>
            <a:pPr marL="0" indent="0">
              <a:buNone/>
            </a:pPr>
            <a:r>
              <a:rPr lang="en-US" dirty="0"/>
              <a:t>What can employers do?</a:t>
            </a:r>
          </a:p>
          <a:p>
            <a:pPr lvl="1"/>
            <a:r>
              <a:rPr lang="en-US" dirty="0"/>
              <a:t>Communicate what personal information from mobile devices is accessed by the employer. </a:t>
            </a:r>
          </a:p>
          <a:p>
            <a:pPr lvl="1"/>
            <a:r>
              <a:rPr lang="en-US" dirty="0"/>
              <a:t>Ensure employees understand what is accessible depending on the operating system used.</a:t>
            </a:r>
          </a:p>
          <a:p>
            <a:pPr lvl="1"/>
            <a:r>
              <a:rPr lang="en-US" dirty="0"/>
              <a:t>Create and communicate clear and sensible policies regarding potential employer actions regarding information on employees’ mobile devices.</a:t>
            </a:r>
          </a:p>
          <a:p>
            <a:pPr marL="457200" lvl="1" indent="0">
              <a:buNone/>
            </a:pPr>
            <a:endParaRPr lang="en-US" dirty="0"/>
          </a:p>
        </p:txBody>
      </p:sp>
    </p:spTree>
    <p:extLst>
      <p:ext uri="{BB962C8B-B14F-4D97-AF65-F5344CB8AC3E}">
        <p14:creationId xmlns:p14="http://schemas.microsoft.com/office/powerpoint/2010/main" val="2204871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5)</a:t>
            </a:r>
          </a:p>
        </p:txBody>
      </p:sp>
      <p:sp>
        <p:nvSpPr>
          <p:cNvPr id="5" name="Content Placeholder 2"/>
          <p:cNvSpPr>
            <a:spLocks noGrp="1"/>
          </p:cNvSpPr>
          <p:nvPr>
            <p:ph idx="1"/>
          </p:nvPr>
        </p:nvSpPr>
        <p:spPr>
          <a:xfrm>
            <a:off x="542260" y="930493"/>
            <a:ext cx="8229600" cy="5218670"/>
          </a:xfrm>
        </p:spPr>
        <p:txBody>
          <a:bodyPr>
            <a:noAutofit/>
          </a:bodyPr>
          <a:lstStyle/>
          <a:p>
            <a:pPr marL="0" indent="0">
              <a:buNone/>
            </a:pPr>
            <a:r>
              <a:rPr lang="en-US" sz="2800" dirty="0"/>
              <a:t>Sally is the CIO of Picture Perfect Corporation. She would like to maximize the benefits of using social media for PPC. Sally should do which of the following?</a:t>
            </a:r>
          </a:p>
          <a:p>
            <a:pPr marL="457200" indent="-457200">
              <a:buFont typeface="+mj-lt"/>
              <a:buAutoNum type="alphaUcPeriod"/>
            </a:pPr>
            <a:r>
              <a:rPr lang="en-US" sz="2800" dirty="0"/>
              <a:t>Do not let employees know what is illegal and then prosecute them if they commit an illegal act.</a:t>
            </a:r>
          </a:p>
          <a:p>
            <a:pPr marL="457200" indent="-457200">
              <a:buFont typeface="+mj-lt"/>
              <a:buAutoNum type="alphaUcPeriod"/>
            </a:pPr>
            <a:r>
              <a:rPr lang="en-US" sz="2800" dirty="0"/>
              <a:t>Tell employees they are entitled to privacy when using social media.</a:t>
            </a:r>
          </a:p>
          <a:p>
            <a:pPr marL="457200" indent="-457200">
              <a:buFont typeface="+mj-lt"/>
              <a:buAutoNum type="alphaUcPeriod"/>
            </a:pPr>
            <a:r>
              <a:rPr lang="en-US" sz="2800" dirty="0"/>
              <a:t>Use social media for identifying and engaging potential employees.</a:t>
            </a:r>
          </a:p>
          <a:p>
            <a:pPr marL="457200" indent="-457200">
              <a:buFont typeface="+mj-lt"/>
              <a:buAutoNum type="alphaUcPeriod"/>
            </a:pPr>
            <a:r>
              <a:rPr lang="en-US" sz="2800" dirty="0"/>
              <a:t>Do not have a separate strategic social media policy.</a:t>
            </a:r>
          </a:p>
          <a:p>
            <a:pPr marL="457200" indent="-457200">
              <a:buFont typeface="+mj-lt"/>
              <a:buAutoNum type="alphaUcPeriod"/>
            </a:pPr>
            <a:r>
              <a:rPr lang="en-US" sz="2800" dirty="0"/>
              <a:t>Block employee access to social media.</a:t>
            </a:r>
          </a:p>
          <a:p>
            <a:pPr marL="0" indent="0">
              <a:buNone/>
            </a:pPr>
            <a:endParaRPr lang="en-US" sz="2800" dirty="0"/>
          </a:p>
        </p:txBody>
      </p:sp>
    </p:spTree>
    <p:extLst>
      <p:ext uri="{BB962C8B-B14F-4D97-AF65-F5344CB8AC3E}">
        <p14:creationId xmlns:p14="http://schemas.microsoft.com/office/powerpoint/2010/main" val="1010108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Boosting Your Communication Effectiveness: The Ted Five-Step Protocol</a:t>
            </a:r>
          </a:p>
        </p:txBody>
      </p:sp>
      <p:sp>
        <p:nvSpPr>
          <p:cNvPr id="4" name="Content Placeholder 3"/>
          <p:cNvSpPr>
            <a:spLocks noGrp="1"/>
          </p:cNvSpPr>
          <p:nvPr>
            <p:ph sz="quarter" idx="13"/>
          </p:nvPr>
        </p:nvSpPr>
        <p:spPr/>
        <p:txBody>
          <a:bodyPr/>
          <a:lstStyle/>
          <a:p>
            <a:pPr marL="0" indent="0">
              <a:buNone/>
            </a:pPr>
            <a:r>
              <a:rPr lang="en-US" sz="2800" dirty="0"/>
              <a:t>Step 1: Frame your story.</a:t>
            </a:r>
          </a:p>
        </p:txBody>
      </p:sp>
      <p:sp>
        <p:nvSpPr>
          <p:cNvPr id="5" name="Content Placeholder 4"/>
          <p:cNvSpPr>
            <a:spLocks noGrp="1"/>
          </p:cNvSpPr>
          <p:nvPr>
            <p:ph sz="quarter" idx="14"/>
          </p:nvPr>
        </p:nvSpPr>
        <p:spPr>
          <a:xfrm>
            <a:off x="533400" y="2821874"/>
            <a:ext cx="8153400" cy="685800"/>
          </a:xfrm>
        </p:spPr>
        <p:txBody>
          <a:bodyPr/>
          <a:lstStyle/>
          <a:p>
            <a:pPr marL="0" indent="0">
              <a:buNone/>
            </a:pPr>
            <a:r>
              <a:rPr lang="en-US" sz="2800" dirty="0"/>
              <a:t>Step 2: Plan your delivery.</a:t>
            </a:r>
          </a:p>
        </p:txBody>
      </p:sp>
      <p:sp>
        <p:nvSpPr>
          <p:cNvPr id="6" name="Content Placeholder 5"/>
          <p:cNvSpPr>
            <a:spLocks noGrp="1"/>
          </p:cNvSpPr>
          <p:nvPr>
            <p:ph sz="quarter" idx="15"/>
          </p:nvPr>
        </p:nvSpPr>
        <p:spPr/>
        <p:txBody>
          <a:bodyPr/>
          <a:lstStyle/>
          <a:p>
            <a:pPr marL="0" indent="0">
              <a:buNone/>
            </a:pPr>
            <a:r>
              <a:rPr lang="en-US" sz="2800" dirty="0"/>
              <a:t>Step 3: Develop your stage presence.</a:t>
            </a:r>
          </a:p>
        </p:txBody>
      </p:sp>
      <p:sp>
        <p:nvSpPr>
          <p:cNvPr id="7" name="Content Placeholder 6"/>
          <p:cNvSpPr>
            <a:spLocks noGrp="1"/>
          </p:cNvSpPr>
          <p:nvPr>
            <p:ph sz="quarter" idx="10"/>
          </p:nvPr>
        </p:nvSpPr>
        <p:spPr>
          <a:xfrm>
            <a:off x="533400" y="4521134"/>
            <a:ext cx="8153400" cy="914400"/>
          </a:xfrm>
        </p:spPr>
        <p:txBody>
          <a:bodyPr/>
          <a:lstStyle/>
          <a:p>
            <a:pPr marL="0" indent="0">
              <a:buNone/>
            </a:pPr>
            <a:r>
              <a:rPr lang="en-US" sz="2800" dirty="0"/>
              <a:t>Step 4: Plan your multimedia.</a:t>
            </a:r>
          </a:p>
        </p:txBody>
      </p:sp>
      <p:sp>
        <p:nvSpPr>
          <p:cNvPr id="8" name="Content Placeholder 7"/>
          <p:cNvSpPr>
            <a:spLocks noGrp="1"/>
          </p:cNvSpPr>
          <p:nvPr>
            <p:ph sz="quarter" idx="11"/>
          </p:nvPr>
        </p:nvSpPr>
        <p:spPr>
          <a:xfrm>
            <a:off x="533400" y="5435534"/>
            <a:ext cx="8153400" cy="762000"/>
          </a:xfrm>
        </p:spPr>
        <p:txBody>
          <a:bodyPr/>
          <a:lstStyle/>
          <a:p>
            <a:pPr marL="0" indent="0">
              <a:buNone/>
            </a:pPr>
            <a:r>
              <a:rPr lang="en-US" sz="2800" dirty="0"/>
              <a:t>Step 5: Put it together.</a:t>
            </a:r>
          </a:p>
        </p:txBody>
      </p:sp>
    </p:spTree>
    <p:extLst>
      <p:ext uri="{BB962C8B-B14F-4D97-AF65-F5344CB8AC3E}">
        <p14:creationId xmlns:p14="http://schemas.microsoft.com/office/powerpoint/2010/main" val="142265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Crucial Conversations</a:t>
            </a:r>
            <a:endParaRPr lang="en-US" sz="2000" dirty="0"/>
          </a:p>
        </p:txBody>
      </p:sp>
      <p:sp>
        <p:nvSpPr>
          <p:cNvPr id="4" name="Text Placeholder 3"/>
          <p:cNvSpPr>
            <a:spLocks noGrp="1"/>
          </p:cNvSpPr>
          <p:nvPr>
            <p:ph type="body" idx="1"/>
          </p:nvPr>
        </p:nvSpPr>
        <p:spPr>
          <a:xfrm>
            <a:off x="444844" y="1153636"/>
            <a:ext cx="3015048" cy="639762"/>
          </a:xfrm>
        </p:spPr>
        <p:txBody>
          <a:bodyPr/>
          <a:lstStyle/>
          <a:p>
            <a:r>
              <a:rPr lang="en-US" sz="2800" dirty="0"/>
              <a:t>Typical crucial conversations</a:t>
            </a:r>
          </a:p>
        </p:txBody>
      </p:sp>
      <p:sp>
        <p:nvSpPr>
          <p:cNvPr id="3" name="Content Placeholder 2"/>
          <p:cNvSpPr>
            <a:spLocks noGrp="1"/>
          </p:cNvSpPr>
          <p:nvPr>
            <p:ph sz="half" idx="2"/>
          </p:nvPr>
        </p:nvSpPr>
        <p:spPr>
          <a:xfrm>
            <a:off x="444844" y="1793398"/>
            <a:ext cx="4040188" cy="4912202"/>
          </a:xfrm>
        </p:spPr>
        <p:txBody>
          <a:bodyPr>
            <a:normAutofit/>
          </a:bodyPr>
          <a:lstStyle/>
          <a:p>
            <a:pPr marL="11112" lvl="1" indent="0">
              <a:buNone/>
            </a:pPr>
            <a:r>
              <a:rPr lang="en-US" sz="2400" dirty="0"/>
              <a:t>Occur when</a:t>
            </a:r>
          </a:p>
          <a:p>
            <a:pPr marL="468313" lvl="1" indent="-160338">
              <a:buFont typeface="Arial" charset="0"/>
              <a:buChar char="•"/>
            </a:pPr>
            <a:r>
              <a:rPr lang="en-US" sz="1800" dirty="0"/>
              <a:t>The stakes are high</a:t>
            </a:r>
          </a:p>
          <a:p>
            <a:pPr marL="468313" lvl="1" indent="-160338">
              <a:buFont typeface="Arial" charset="0"/>
              <a:buChar char="•"/>
            </a:pPr>
            <a:r>
              <a:rPr lang="en-US" sz="1800" dirty="0"/>
              <a:t>Opinions vary</a:t>
            </a:r>
          </a:p>
          <a:p>
            <a:pPr marL="468313" lvl="1" indent="-160338">
              <a:buFont typeface="Arial" charset="0"/>
              <a:buChar char="•"/>
            </a:pPr>
            <a:r>
              <a:rPr lang="en-US" sz="1800" dirty="0"/>
              <a:t>Emotions run strong</a:t>
            </a:r>
          </a:p>
          <a:p>
            <a:pPr marL="11113" lvl="1" indent="0">
              <a:buNone/>
            </a:pPr>
            <a:endParaRPr lang="en-US" dirty="0"/>
          </a:p>
          <a:p>
            <a:pPr marL="11113" lvl="1" indent="0">
              <a:buNone/>
            </a:pPr>
            <a:r>
              <a:rPr lang="en-US" sz="2400" dirty="0"/>
              <a:t>For example, when</a:t>
            </a:r>
          </a:p>
          <a:p>
            <a:pPr marL="468313" lvl="1" indent="-222250">
              <a:buFont typeface="Arial" charset="0"/>
              <a:buChar char="•"/>
            </a:pPr>
            <a:r>
              <a:rPr lang="en-US" sz="1800" dirty="0"/>
              <a:t>Ending a relationship</a:t>
            </a:r>
          </a:p>
          <a:p>
            <a:pPr marL="468313" lvl="1" indent="-222250">
              <a:buFont typeface="Arial" charset="0"/>
              <a:buChar char="•"/>
            </a:pPr>
            <a:r>
              <a:rPr lang="en-US" sz="1800" dirty="0"/>
              <a:t>Addressing offensive behavior</a:t>
            </a:r>
          </a:p>
          <a:p>
            <a:pPr marL="468313" lvl="1" indent="-222250">
              <a:buFont typeface="Arial" charset="0"/>
              <a:buChar char="•"/>
            </a:pPr>
            <a:r>
              <a:rPr lang="en-US" sz="1800" dirty="0"/>
              <a:t>Giving negative feedback</a:t>
            </a:r>
            <a:endParaRPr lang="en-US" sz="2400" dirty="0"/>
          </a:p>
          <a:p>
            <a:pPr marL="11113" lvl="1"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pPr marL="0" indent="0">
              <a:buNone/>
            </a:pPr>
            <a:endParaRPr lang="en-US" dirty="0"/>
          </a:p>
          <a:p>
            <a:pPr marL="0" indent="0">
              <a:buNone/>
            </a:pPr>
            <a:endParaRPr lang="en-US" b="1" dirty="0">
              <a:solidFill>
                <a:srgbClr val="FF0000"/>
              </a:solidFill>
            </a:endParaRPr>
          </a:p>
          <a:p>
            <a:pPr marL="0" indent="0">
              <a:buNone/>
            </a:pPr>
            <a:endParaRPr lang="en-US" sz="2400" dirty="0"/>
          </a:p>
          <a:p>
            <a:endParaRPr lang="en-US" sz="2400" dirty="0"/>
          </a:p>
          <a:p>
            <a:pPr marL="0" indent="0">
              <a:buNone/>
            </a:pPr>
            <a:endParaRPr lang="en-US" dirty="0"/>
          </a:p>
        </p:txBody>
      </p:sp>
      <p:sp>
        <p:nvSpPr>
          <p:cNvPr id="7" name="Text Placeholder 6"/>
          <p:cNvSpPr>
            <a:spLocks noGrp="1"/>
          </p:cNvSpPr>
          <p:nvPr>
            <p:ph type="body" sz="quarter" idx="3"/>
          </p:nvPr>
        </p:nvSpPr>
        <p:spPr>
          <a:xfrm>
            <a:off x="4150755" y="1155304"/>
            <a:ext cx="4227127" cy="639762"/>
          </a:xfrm>
        </p:spPr>
        <p:txBody>
          <a:bodyPr/>
          <a:lstStyle/>
          <a:p>
            <a:r>
              <a:rPr lang="en-US" sz="2800" dirty="0"/>
              <a:t>How to be effective during crucial conversations</a:t>
            </a:r>
          </a:p>
        </p:txBody>
      </p:sp>
      <p:sp>
        <p:nvSpPr>
          <p:cNvPr id="8" name="Content Placeholder 7"/>
          <p:cNvSpPr>
            <a:spLocks noGrp="1"/>
          </p:cNvSpPr>
          <p:nvPr>
            <p:ph sz="quarter" idx="4"/>
          </p:nvPr>
        </p:nvSpPr>
        <p:spPr>
          <a:xfrm>
            <a:off x="4632669" y="1793398"/>
            <a:ext cx="4325979" cy="4912202"/>
          </a:xfrm>
        </p:spPr>
        <p:txBody>
          <a:bodyPr/>
          <a:lstStyle/>
          <a:p>
            <a:pPr marL="0" indent="0">
              <a:buNone/>
            </a:pPr>
            <a:r>
              <a:rPr lang="en-US" sz="4000" dirty="0"/>
              <a:t>S</a:t>
            </a:r>
            <a:r>
              <a:rPr lang="en-US" dirty="0"/>
              <a:t>hare your facts</a:t>
            </a:r>
          </a:p>
          <a:p>
            <a:pPr marL="0" indent="0">
              <a:buNone/>
            </a:pPr>
            <a:r>
              <a:rPr lang="en-US" sz="4000" dirty="0"/>
              <a:t>T</a:t>
            </a:r>
            <a:r>
              <a:rPr lang="en-US" dirty="0"/>
              <a:t>ell your story</a:t>
            </a:r>
          </a:p>
          <a:p>
            <a:pPr marL="0" indent="0">
              <a:buNone/>
            </a:pPr>
            <a:r>
              <a:rPr lang="en-US" sz="4000" dirty="0"/>
              <a:t>A</a:t>
            </a:r>
            <a:r>
              <a:rPr lang="en-US" dirty="0"/>
              <a:t>sk for other’s facts and stories</a:t>
            </a:r>
          </a:p>
          <a:p>
            <a:pPr marL="0" indent="0">
              <a:buNone/>
            </a:pPr>
            <a:r>
              <a:rPr lang="en-US" sz="4000" dirty="0"/>
              <a:t>T</a:t>
            </a:r>
            <a:r>
              <a:rPr lang="en-US" dirty="0"/>
              <a:t>alk tentatively</a:t>
            </a:r>
          </a:p>
          <a:p>
            <a:pPr marL="0" indent="0">
              <a:buNone/>
            </a:pPr>
            <a:r>
              <a:rPr lang="en-US" sz="4400" dirty="0"/>
              <a:t>E</a:t>
            </a:r>
            <a:r>
              <a:rPr lang="en-US" dirty="0"/>
              <a:t>ncourage testing</a:t>
            </a:r>
          </a:p>
          <a:p>
            <a:endParaRPr lang="en-US" dirty="0"/>
          </a:p>
        </p:txBody>
      </p:sp>
    </p:spTree>
    <p:extLst>
      <p:ext uri="{BB962C8B-B14F-4D97-AF65-F5344CB8AC3E}">
        <p14:creationId xmlns:p14="http://schemas.microsoft.com/office/powerpoint/2010/main" val="1248573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Your Boss</a:t>
            </a:r>
            <a:endParaRPr lang="en-US" sz="2000" dirty="0"/>
          </a:p>
        </p:txBody>
      </p:sp>
      <p:sp>
        <p:nvSpPr>
          <p:cNvPr id="3" name="Content Placeholder 2"/>
          <p:cNvSpPr>
            <a:spLocks noGrp="1"/>
          </p:cNvSpPr>
          <p:nvPr>
            <p:ph idx="1"/>
          </p:nvPr>
        </p:nvSpPr>
        <p:spPr>
          <a:xfrm>
            <a:off x="457200" y="1270159"/>
            <a:ext cx="8229600" cy="3948224"/>
          </a:xfrm>
        </p:spPr>
        <p:txBody>
          <a:bodyPr>
            <a:normAutofit/>
          </a:bodyPr>
          <a:lstStyle/>
          <a:p>
            <a:pPr marL="0" indent="0">
              <a:buNone/>
            </a:pPr>
            <a:r>
              <a:rPr lang="en-US" sz="2800" dirty="0"/>
              <a:t>Managing up</a:t>
            </a:r>
          </a:p>
          <a:p>
            <a:pPr marL="400050" lvl="1" indent="0">
              <a:buNone/>
            </a:pPr>
            <a:r>
              <a:rPr lang="en-US" sz="2400" dirty="0"/>
              <a:t>Gauge receptiveness to coaching</a:t>
            </a:r>
          </a:p>
          <a:p>
            <a:pPr marL="400050" lvl="1" indent="0">
              <a:buNone/>
            </a:pPr>
            <a:r>
              <a:rPr lang="en-US" sz="2400" dirty="0"/>
              <a:t>If your boss is receptive, do the following:</a:t>
            </a:r>
          </a:p>
          <a:p>
            <a:pPr lvl="1"/>
            <a:r>
              <a:rPr lang="en-US" dirty="0"/>
              <a:t>Prepare your message.</a:t>
            </a:r>
          </a:p>
          <a:p>
            <a:pPr lvl="1"/>
            <a:r>
              <a:rPr lang="en-US" dirty="0"/>
              <a:t>Plan your delivery and tactics.</a:t>
            </a:r>
          </a:p>
          <a:p>
            <a:pPr lvl="1"/>
            <a:r>
              <a:rPr lang="en-US" dirty="0"/>
              <a:t>Deliver.</a:t>
            </a:r>
          </a:p>
          <a:p>
            <a:pPr lvl="1"/>
            <a:r>
              <a:rPr lang="en-US" dirty="0"/>
              <a:t>Follow up.</a:t>
            </a:r>
          </a:p>
          <a:p>
            <a:endParaRPr lang="en-US" dirty="0"/>
          </a:p>
        </p:txBody>
      </p:sp>
    </p:spTree>
    <p:extLst>
      <p:ext uri="{BB962C8B-B14F-4D97-AF65-F5344CB8AC3E}">
        <p14:creationId xmlns:p14="http://schemas.microsoft.com/office/powerpoint/2010/main" val="3309502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5)</a:t>
            </a:r>
          </a:p>
        </p:txBody>
      </p:sp>
      <p:sp>
        <p:nvSpPr>
          <p:cNvPr id="5" name="Content Placeholder 2"/>
          <p:cNvSpPr>
            <a:spLocks noGrp="1"/>
          </p:cNvSpPr>
          <p:nvPr>
            <p:ph idx="1"/>
          </p:nvPr>
        </p:nvSpPr>
        <p:spPr>
          <a:xfrm>
            <a:off x="457200" y="1334530"/>
            <a:ext cx="8229600" cy="5218670"/>
          </a:xfrm>
        </p:spPr>
        <p:txBody>
          <a:bodyPr/>
          <a:lstStyle/>
          <a:p>
            <a:pPr marL="0" indent="0">
              <a:buNone/>
            </a:pPr>
            <a:r>
              <a:rPr lang="en-US" sz="2800" dirty="0"/>
              <a:t>George is planning to give a presentation at a conference. Which of the following should he NOT do? </a:t>
            </a:r>
          </a:p>
          <a:p>
            <a:pPr marL="457200" indent="-457200">
              <a:buFont typeface="+mj-lt"/>
              <a:buAutoNum type="alphaUcPeriod"/>
            </a:pPr>
            <a:r>
              <a:rPr lang="en-US" sz="2800" dirty="0"/>
              <a:t>Put multiple ideas on each slide to be efficient.</a:t>
            </a:r>
          </a:p>
          <a:p>
            <a:pPr marL="457200" indent="-457200">
              <a:buFont typeface="+mj-lt"/>
              <a:buAutoNum type="alphaUcPeriod"/>
            </a:pPr>
            <a:r>
              <a:rPr lang="en-US" sz="2800" dirty="0"/>
              <a:t>Decide where he should start and end the story he will be telling.</a:t>
            </a:r>
          </a:p>
          <a:p>
            <a:pPr marL="457200" indent="-457200">
              <a:buFont typeface="+mj-lt"/>
              <a:buAutoNum type="alphaUcPeriod"/>
            </a:pPr>
            <a:r>
              <a:rPr lang="en-US" sz="2800" dirty="0"/>
              <a:t>Plan on not reading a script to his audience.</a:t>
            </a:r>
          </a:p>
          <a:p>
            <a:pPr marL="457200" indent="-457200">
              <a:buFont typeface="+mj-lt"/>
              <a:buAutoNum type="alphaUcPeriod"/>
            </a:pPr>
            <a:r>
              <a:rPr lang="en-US" sz="2800" dirty="0"/>
              <a:t>Realize that people expect him to be nervous.</a:t>
            </a:r>
          </a:p>
          <a:p>
            <a:pPr marL="457200" indent="-457200">
              <a:buFont typeface="+mj-lt"/>
              <a:buAutoNum type="alphaUcPeriod"/>
            </a:pPr>
            <a:r>
              <a:rPr lang="en-US" sz="2800" dirty="0"/>
              <a:t>Keep any technology used simple so as not to distract the audience.</a:t>
            </a:r>
          </a:p>
          <a:p>
            <a:pPr marL="0" indent="0">
              <a:buNone/>
            </a:pPr>
            <a:endParaRPr lang="en-US" sz="2800" dirty="0"/>
          </a:p>
        </p:txBody>
      </p:sp>
    </p:spTree>
    <p:extLst>
      <p:ext uri="{BB962C8B-B14F-4D97-AF65-F5344CB8AC3E}">
        <p14:creationId xmlns:p14="http://schemas.microsoft.com/office/powerpoint/2010/main" val="1692363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Communication: Putting It All in Context</a:t>
            </a:r>
          </a:p>
        </p:txBody>
      </p:sp>
      <p:sp>
        <p:nvSpPr>
          <p:cNvPr id="3" name="Content Placeholder 2"/>
          <p:cNvSpPr>
            <a:spLocks noGrp="1"/>
          </p:cNvSpPr>
          <p:nvPr>
            <p:ph idx="1"/>
          </p:nvPr>
        </p:nvSpPr>
        <p:spPr/>
        <p:txBody>
          <a:bodyPr/>
          <a:lstStyle/>
          <a:p>
            <a:pPr marL="0" indent="0">
              <a:buNone/>
            </a:pPr>
            <a:r>
              <a:rPr lang="en-US" sz="1600" dirty="0"/>
              <a:t>Figure 9.6 Organizing Framework for Understanding and Applying OB</a:t>
            </a:r>
          </a:p>
          <a:p>
            <a:endParaRPr lang="en-US" sz="1600" dirty="0"/>
          </a:p>
        </p:txBody>
      </p:sp>
      <p:pic>
        <p:nvPicPr>
          <p:cNvPr id="2" name="Picture 1" descr="The Inputs, Processes, and Outcomes for Communication in the Organizing Framework."/>
          <p:cNvPicPr>
            <a:picLocks noChangeAspect="1"/>
          </p:cNvPicPr>
          <p:nvPr/>
        </p:nvPicPr>
        <p:blipFill>
          <a:blip r:embed="rId3"/>
          <a:stretch>
            <a:fillRect/>
          </a:stretch>
        </p:blipFill>
        <p:spPr>
          <a:xfrm>
            <a:off x="551146" y="1317262"/>
            <a:ext cx="8367386" cy="4986962"/>
          </a:xfrm>
          <a:prstGeom prst="rect">
            <a:avLst/>
          </a:prstGeom>
        </p:spPr>
      </p:pic>
      <p:sp>
        <p:nvSpPr>
          <p:cNvPr id="8" name="Text Placeholder 7"/>
          <p:cNvSpPr>
            <a:spLocks noGrp="1"/>
          </p:cNvSpPr>
          <p:nvPr>
            <p:ph type="body" sz="quarter" idx="16"/>
          </p:nvPr>
        </p:nvSpPr>
        <p:spPr>
          <a:xfrm>
            <a:off x="3829050" y="6520370"/>
            <a:ext cx="1988820" cy="218060"/>
          </a:xfrm>
        </p:spPr>
        <p:txBody>
          <a:bodyPr/>
          <a:lstStyle/>
          <a:p>
            <a:r>
              <a:rPr lang="en-US" dirty="0">
                <a:hlinkClick r:id="rId4" action="ppaction://hlinksldjump"/>
              </a:rPr>
              <a:t>Jump to Appendix 2 for description</a:t>
            </a:r>
            <a:endParaRPr lang="en-US" dirty="0"/>
          </a:p>
        </p:txBody>
      </p:sp>
      <p:sp>
        <p:nvSpPr>
          <p:cNvPr id="12" name="Text Placeholder 11"/>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a:p>
          <a:p>
            <a:endParaRPr lang="en-US" dirty="0"/>
          </a:p>
        </p:txBody>
      </p:sp>
    </p:spTree>
    <p:extLst>
      <p:ext uri="{BB962C8B-B14F-4D97-AF65-F5344CB8AC3E}">
        <p14:creationId xmlns:p14="http://schemas.microsoft.com/office/powerpoint/2010/main" val="163463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The Communication Process in Action</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1314450"/>
            <a:ext cx="8229600" cy="4949190"/>
          </a:xfrm>
        </p:spPr>
        <p:txBody>
          <a:bodyPr/>
          <a:lstStyle/>
          <a:p>
            <a:r>
              <a:rPr lang="en-US" sz="2000" dirty="0"/>
              <a:t>The communication process</a:t>
            </a:r>
          </a:p>
          <a:p>
            <a:pPr marL="457200" indent="-457200">
              <a:buAutoNum type="arabicPeriod"/>
            </a:pPr>
            <a:r>
              <a:rPr lang="en-US" sz="2000" dirty="0"/>
              <a:t>Sender encodes message, selects medium, such as a cell phone: “Let’s meet at Starbucks to study.”</a:t>
            </a:r>
          </a:p>
          <a:p>
            <a:pPr marL="457200" indent="-457200">
              <a:buAutoNum type="arabicPeriod"/>
            </a:pPr>
            <a:r>
              <a:rPr lang="en-US" sz="2000" dirty="0"/>
              <a:t>Message is transmitted through a medium, such as a text message. </a:t>
            </a:r>
          </a:p>
          <a:p>
            <a:pPr marL="457200" indent="-457200">
              <a:buAutoNum type="arabicPeriod"/>
            </a:pPr>
            <a:r>
              <a:rPr lang="en-US" sz="2000" dirty="0"/>
              <a:t>Receiver decodes message and decides that feedback is needed: “Which Starbucks? We have two classes together; which one are you thinking about?”</a:t>
            </a:r>
          </a:p>
          <a:p>
            <a:pPr marL="457200" indent="-457200">
              <a:buAutoNum type="arabicPeriod"/>
            </a:pPr>
            <a:r>
              <a:rPr lang="en-US" sz="2000" dirty="0"/>
              <a:t>Receiver sends feedback through a medium, for example text messages. </a:t>
            </a:r>
          </a:p>
          <a:p>
            <a:r>
              <a:rPr lang="en-US" sz="2000" dirty="0"/>
              <a:t>There may be interference between the message sent and the receiver’s response.</a:t>
            </a:r>
          </a:p>
        </p:txBody>
      </p:sp>
    </p:spTree>
    <p:extLst>
      <p:ext uri="{BB962C8B-B14F-4D97-AF65-F5344CB8AC3E}">
        <p14:creationId xmlns:p14="http://schemas.microsoft.com/office/powerpoint/2010/main" val="2200721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Communication: Putting It All in Context</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457200" y="1348740"/>
            <a:ext cx="8389620" cy="5052060"/>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nonverbal communication, active listening, non-defensive communication, empathy, ethical behavior, social media behaviors (an individual employee), and communication skills</a:t>
            </a:r>
          </a:p>
          <a:p>
            <a:r>
              <a:rPr lang="en-US" sz="1200" dirty="0"/>
              <a:t>	Situation factors: choice of medium, human resources policies (hiring and firing), social media practices (managers and coworkers)</a:t>
            </a:r>
          </a:p>
          <a:p>
            <a:r>
              <a:rPr lang="en-US" sz="1200" dirty="0"/>
              <a:t>Leads to</a:t>
            </a:r>
          </a:p>
          <a:p>
            <a:r>
              <a:rPr lang="en-US" sz="1200" dirty="0"/>
              <a:t>Processes</a:t>
            </a:r>
          </a:p>
          <a:p>
            <a:pPr lvl="1"/>
            <a:r>
              <a:rPr lang="en-US" sz="1200" dirty="0"/>
              <a:t>Individual Level: communication</a:t>
            </a:r>
          </a:p>
          <a:p>
            <a:pPr lvl="1"/>
            <a:r>
              <a:rPr lang="en-US" sz="1200" dirty="0"/>
              <a:t>Group, Team Level: communication</a:t>
            </a:r>
          </a:p>
          <a:p>
            <a:pPr lvl="1"/>
            <a:r>
              <a:rPr lang="en-US" sz="1200" dirty="0"/>
              <a:t>Organizational Level: communication, human resource policies (social media policies)</a:t>
            </a:r>
          </a:p>
          <a:p>
            <a:r>
              <a:rPr lang="en-US" sz="1200" dirty="0"/>
              <a:t>Leads to</a:t>
            </a:r>
          </a:p>
          <a:p>
            <a:r>
              <a:rPr lang="en-US" sz="1200" dirty="0"/>
              <a:t>Outcomes</a:t>
            </a:r>
          </a:p>
          <a:p>
            <a:pPr lvl="1"/>
            <a:r>
              <a:rPr lang="en-US" sz="1200" dirty="0"/>
              <a:t>Individual Level: Task performance, work attitudes, and turnover</a:t>
            </a:r>
          </a:p>
          <a:p>
            <a:pPr lvl="1"/>
            <a:r>
              <a:rPr lang="en-US" sz="1200" dirty="0"/>
              <a:t>Group, Team Level: group and or team performance, and group satisfaction</a:t>
            </a:r>
          </a:p>
          <a:p>
            <a:pPr lvl="1"/>
            <a:r>
              <a:rPr lang="en-US" sz="1200" dirty="0"/>
              <a:t>Organizational Level: Accounting and or financial performance, customer satisfaction, innovation, reputation, and legal liability</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913538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Dimensions of the </a:t>
            </a:r>
            <a:br>
              <a:rPr lang="en-US" dirty="0"/>
            </a:br>
            <a:r>
              <a:rPr lang="en-US" dirty="0"/>
              <a:t>Communication Process</a:t>
            </a:r>
            <a:endParaRPr lang="en-US" sz="2000" dirty="0"/>
          </a:p>
        </p:txBody>
      </p:sp>
      <p:sp>
        <p:nvSpPr>
          <p:cNvPr id="3" name="Content Placeholder 2"/>
          <p:cNvSpPr>
            <a:spLocks noGrp="1"/>
          </p:cNvSpPr>
          <p:nvPr>
            <p:ph idx="1"/>
          </p:nvPr>
        </p:nvSpPr>
        <p:spPr>
          <a:xfrm>
            <a:off x="457200" y="1920948"/>
            <a:ext cx="8229600" cy="4632251"/>
          </a:xfrm>
        </p:spPr>
        <p:txBody>
          <a:bodyPr/>
          <a:lstStyle/>
          <a:p>
            <a:pPr marL="0" indent="0">
              <a:buNone/>
            </a:pPr>
            <a:r>
              <a:rPr lang="en-US" sz="2800" dirty="0"/>
              <a:t>Why is communication important?</a:t>
            </a:r>
          </a:p>
          <a:p>
            <a:r>
              <a:rPr lang="en-US" sz="2400" dirty="0"/>
              <a:t>Every managerial function and activity involves some form of direct or indirect communication.</a:t>
            </a:r>
          </a:p>
          <a:p>
            <a:r>
              <a:rPr lang="en-US" sz="2400" dirty="0"/>
              <a:t>Every person’s communication skills affect both personal and organizational effectiveness.</a:t>
            </a:r>
          </a:p>
        </p:txBody>
      </p:sp>
    </p:spTree>
    <p:extLst>
      <p:ext uri="{BB962C8B-B14F-4D97-AF65-F5344CB8AC3E}">
        <p14:creationId xmlns:p14="http://schemas.microsoft.com/office/powerpoint/2010/main" val="278708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Communication Process in Action</a:t>
            </a:r>
            <a:endParaRPr lang="en-US" sz="2000" dirty="0"/>
          </a:p>
        </p:txBody>
      </p:sp>
      <p:pic>
        <p:nvPicPr>
          <p:cNvPr id="6" name="Picture 5" descr="The graphic shows the communication process."/>
          <p:cNvPicPr>
            <a:picLocks noChangeAspect="1"/>
          </p:cNvPicPr>
          <p:nvPr/>
        </p:nvPicPr>
        <p:blipFill>
          <a:blip r:embed="rId3"/>
          <a:stretch>
            <a:fillRect/>
          </a:stretch>
        </p:blipFill>
        <p:spPr>
          <a:xfrm>
            <a:off x="435361" y="1356188"/>
            <a:ext cx="8266850" cy="4637703"/>
          </a:xfrm>
          <a:prstGeom prst="rect">
            <a:avLst/>
          </a:prstGeom>
        </p:spPr>
      </p:pic>
      <p:sp>
        <p:nvSpPr>
          <p:cNvPr id="7" name="Text Placeholder 6"/>
          <p:cNvSpPr>
            <a:spLocks noGrp="1"/>
          </p:cNvSpPr>
          <p:nvPr>
            <p:ph type="body" sz="quarter" idx="16"/>
          </p:nvPr>
        </p:nvSpPr>
        <p:spPr>
          <a:xfrm>
            <a:off x="3886200" y="6400801"/>
            <a:ext cx="1371600" cy="252349"/>
          </a:xfrm>
        </p:spPr>
        <p:txBody>
          <a:bodyPr/>
          <a:lstStyle/>
          <a:p>
            <a:r>
              <a:rPr lang="en-US" dirty="0">
                <a:hlinkClick r:id="rId4" action="ppaction://hlinksldjump"/>
              </a:rPr>
              <a:t>Jump to Appendix 1 for description</a:t>
            </a:r>
            <a:endParaRPr lang="en-US" dirty="0"/>
          </a:p>
        </p:txBody>
      </p:sp>
      <p:sp>
        <p:nvSpPr>
          <p:cNvPr id="5" name="Text Placeholder 4"/>
          <p:cNvSpPr>
            <a:spLocks noGrp="1"/>
          </p:cNvSpPr>
          <p:nvPr>
            <p:ph type="body" sz="quarter" idx="11"/>
          </p:nvPr>
        </p:nvSpPr>
        <p:spPr>
          <a:xfrm>
            <a:off x="5257800" y="6719045"/>
            <a:ext cx="3334871" cy="152400"/>
          </a:xfrm>
        </p:spPr>
        <p:txBody>
          <a:bodyPr/>
          <a:lstStyle/>
          <a:p>
            <a:r>
              <a:rPr lang="en-US" dirty="0"/>
              <a:t>Sender: Copyright Image Source/Getty Images RF; receiver: Copyright Fuse/Getty Images RF</a:t>
            </a:r>
          </a:p>
        </p:txBody>
      </p:sp>
    </p:spTree>
    <p:extLst>
      <p:ext uri="{BB962C8B-B14F-4D97-AF65-F5344CB8AC3E}">
        <p14:creationId xmlns:p14="http://schemas.microsoft.com/office/powerpoint/2010/main" val="110139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Sender, Message, Receiver </a:t>
            </a:r>
            <a:r>
              <a:rPr lang="en-US" sz="2000" dirty="0"/>
              <a:t>(1 of 2)</a:t>
            </a:r>
          </a:p>
        </p:txBody>
      </p:sp>
      <p:sp>
        <p:nvSpPr>
          <p:cNvPr id="3" name="Content Placeholder 2"/>
          <p:cNvSpPr>
            <a:spLocks noGrp="1"/>
          </p:cNvSpPr>
          <p:nvPr>
            <p:ph idx="1"/>
          </p:nvPr>
        </p:nvSpPr>
        <p:spPr>
          <a:xfrm>
            <a:off x="457200" y="1217067"/>
            <a:ext cx="8229600" cy="4804867"/>
          </a:xfrm>
        </p:spPr>
        <p:txBody>
          <a:bodyPr>
            <a:normAutofit/>
          </a:bodyPr>
          <a:lstStyle/>
          <a:p>
            <a:pPr marL="0" indent="0">
              <a:buNone/>
            </a:pPr>
            <a:r>
              <a:rPr lang="en-US" sz="3000" dirty="0"/>
              <a:t>Communication begins when the sender </a:t>
            </a:r>
            <a:r>
              <a:rPr lang="en-US" sz="3000" b="1" dirty="0"/>
              <a:t>encodes</a:t>
            </a:r>
            <a:r>
              <a:rPr lang="en-US" sz="3000" dirty="0"/>
              <a:t> an idea or thought.</a:t>
            </a:r>
          </a:p>
          <a:p>
            <a:r>
              <a:rPr lang="en-US" dirty="0"/>
              <a:t>This involves translating thoughts into code or language others can understand.</a:t>
            </a:r>
          </a:p>
          <a:p>
            <a:pPr marL="0" indent="0">
              <a:buNone/>
            </a:pPr>
            <a:endParaRPr lang="en-US" dirty="0"/>
          </a:p>
          <a:p>
            <a:pPr marL="0" indent="0">
              <a:buNone/>
            </a:pPr>
            <a:r>
              <a:rPr lang="en-US" dirty="0"/>
              <a:t>Sender selects the </a:t>
            </a:r>
            <a:r>
              <a:rPr lang="en-US" b="1" dirty="0"/>
              <a:t>medium</a:t>
            </a:r>
            <a:r>
              <a:rPr lang="en-US" dirty="0"/>
              <a:t> for the message.</a:t>
            </a:r>
          </a:p>
          <a:p>
            <a:r>
              <a:rPr lang="en-US" dirty="0"/>
              <a:t>Examples include face-to-face, telephone, email, charts and graphs, social media.</a:t>
            </a:r>
          </a:p>
          <a:p>
            <a:endParaRPr lang="en-US" sz="2400" dirty="0"/>
          </a:p>
          <a:p>
            <a:pPr marL="0" indent="0">
              <a:buNone/>
            </a:pPr>
            <a:endParaRPr lang="en-US" dirty="0"/>
          </a:p>
        </p:txBody>
      </p:sp>
    </p:spTree>
    <p:extLst>
      <p:ext uri="{BB962C8B-B14F-4D97-AF65-F5344CB8AC3E}">
        <p14:creationId xmlns:p14="http://schemas.microsoft.com/office/powerpoint/2010/main" val="1089359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Sender, Message, Receiver </a:t>
            </a:r>
            <a:r>
              <a:rPr lang="en-US" sz="2000" dirty="0"/>
              <a:t>(2 of 2)</a:t>
            </a:r>
          </a:p>
        </p:txBody>
      </p:sp>
      <p:sp>
        <p:nvSpPr>
          <p:cNvPr id="3" name="Content Placeholder 2"/>
          <p:cNvSpPr>
            <a:spLocks noGrp="1"/>
          </p:cNvSpPr>
          <p:nvPr>
            <p:ph idx="1"/>
          </p:nvPr>
        </p:nvSpPr>
        <p:spPr>
          <a:xfrm>
            <a:off x="457200" y="1573618"/>
            <a:ext cx="8229600" cy="4979581"/>
          </a:xfrm>
        </p:spPr>
        <p:txBody>
          <a:bodyPr>
            <a:normAutofit fontScale="25000" lnSpcReduction="20000"/>
          </a:bodyPr>
          <a:lstStyle/>
          <a:p>
            <a:pPr marL="0" indent="0">
              <a:buClr>
                <a:schemeClr val="tx1"/>
              </a:buClr>
              <a:buNone/>
            </a:pPr>
            <a:r>
              <a:rPr lang="en-US" sz="9600" dirty="0"/>
              <a:t>Receivers </a:t>
            </a:r>
            <a:r>
              <a:rPr lang="en-US" sz="9600" b="1" dirty="0"/>
              <a:t>decode and create meaning</a:t>
            </a:r>
          </a:p>
          <a:p>
            <a:pPr lvl="1"/>
            <a:r>
              <a:rPr lang="en-US" sz="8000" dirty="0"/>
              <a:t>After receiving a message</a:t>
            </a:r>
          </a:p>
          <a:p>
            <a:pPr lvl="1"/>
            <a:r>
              <a:rPr lang="en-US" sz="8000" dirty="0"/>
              <a:t>Process of interpreting and making sense of a message</a:t>
            </a:r>
          </a:p>
          <a:p>
            <a:pPr lvl="1"/>
            <a:r>
              <a:rPr lang="en-US" sz="8000" dirty="0"/>
              <a:t>Can be influenced by cultural norms and values</a:t>
            </a:r>
          </a:p>
          <a:p>
            <a:pPr>
              <a:buClr>
                <a:schemeClr val="tx1"/>
              </a:buClr>
            </a:pPr>
            <a:endParaRPr lang="en-US" sz="4000" b="1" dirty="0"/>
          </a:p>
          <a:p>
            <a:pPr marL="0" indent="0">
              <a:buClr>
                <a:schemeClr val="tx1"/>
              </a:buClr>
              <a:buNone/>
            </a:pPr>
            <a:r>
              <a:rPr lang="en-US" sz="9600" b="1" dirty="0"/>
              <a:t>Feedback</a:t>
            </a:r>
          </a:p>
          <a:p>
            <a:pPr lvl="1"/>
            <a:r>
              <a:rPr lang="en-US" sz="8000" dirty="0"/>
              <a:t>The receiver’s reaction to the sender’s message</a:t>
            </a:r>
          </a:p>
          <a:p>
            <a:pPr>
              <a:buClr>
                <a:schemeClr val="tx1"/>
              </a:buClr>
            </a:pPr>
            <a:endParaRPr lang="en-US" sz="5600" b="1" dirty="0"/>
          </a:p>
          <a:p>
            <a:pPr marL="0" indent="0">
              <a:buClr>
                <a:schemeClr val="tx1"/>
              </a:buClr>
              <a:buNone/>
            </a:pPr>
            <a:r>
              <a:rPr lang="en-US" sz="9600" b="1" dirty="0"/>
              <a:t>Noise</a:t>
            </a:r>
          </a:p>
          <a:p>
            <a:pPr lvl="1"/>
            <a:r>
              <a:rPr lang="en-US" sz="8000" dirty="0"/>
              <a:t>Anything that interferes with the transmission and understanding of a message</a:t>
            </a:r>
          </a:p>
          <a:p>
            <a:pPr marL="0" indent="0">
              <a:buNone/>
            </a:pPr>
            <a:endParaRPr lang="en-US" sz="80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1104293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Selecting the Right Media</a:t>
            </a:r>
            <a:endParaRPr lang="en-US" sz="2000" dirty="0"/>
          </a:p>
        </p:txBody>
      </p:sp>
      <p:sp>
        <p:nvSpPr>
          <p:cNvPr id="3" name="Content Placeholder 2"/>
          <p:cNvSpPr>
            <a:spLocks noGrp="1"/>
          </p:cNvSpPr>
          <p:nvPr>
            <p:ph idx="1"/>
          </p:nvPr>
        </p:nvSpPr>
        <p:spPr>
          <a:xfrm>
            <a:off x="457200" y="1389321"/>
            <a:ext cx="8229600" cy="5163879"/>
          </a:xfrm>
        </p:spPr>
        <p:txBody>
          <a:bodyPr>
            <a:normAutofit/>
          </a:bodyPr>
          <a:lstStyle/>
          <a:p>
            <a:pPr marL="0" indent="0">
              <a:buNone/>
            </a:pPr>
            <a:r>
              <a:rPr lang="en-US" sz="2800" dirty="0"/>
              <a:t>Media Richness</a:t>
            </a:r>
          </a:p>
          <a:p>
            <a:pPr marL="400050" lvl="1" indent="0">
              <a:buNone/>
            </a:pPr>
            <a:r>
              <a:rPr lang="en-US" dirty="0"/>
              <a:t>The capacity of a given communication medium to convey information and promote understanding</a:t>
            </a:r>
          </a:p>
          <a:p>
            <a:pPr marL="0" indent="0">
              <a:buNone/>
            </a:pPr>
            <a:r>
              <a:rPr lang="en-US" dirty="0"/>
              <a:t>Four factors affect media richness. </a:t>
            </a:r>
          </a:p>
          <a:p>
            <a:pPr marL="923925" indent="-344488">
              <a:buFont typeface="+mj-lt"/>
              <a:buAutoNum type="arabicPeriod"/>
            </a:pPr>
            <a:r>
              <a:rPr lang="en-US" dirty="0"/>
              <a:t>Speed of feedback</a:t>
            </a:r>
          </a:p>
          <a:p>
            <a:pPr marL="923925" indent="-344488">
              <a:buFont typeface="+mj-lt"/>
              <a:buAutoNum type="arabicPeriod"/>
            </a:pPr>
            <a:r>
              <a:rPr lang="en-US" dirty="0"/>
              <a:t>Channel</a:t>
            </a:r>
          </a:p>
          <a:p>
            <a:pPr marL="923925" indent="-344488">
              <a:buFont typeface="+mj-lt"/>
              <a:buAutoNum type="arabicPeriod"/>
            </a:pPr>
            <a:r>
              <a:rPr lang="en-US" dirty="0"/>
              <a:t>Type</a:t>
            </a:r>
          </a:p>
          <a:p>
            <a:pPr marL="923925" indent="-344488">
              <a:buFont typeface="+mj-lt"/>
              <a:buAutoNum type="arabicPeriod"/>
            </a:pPr>
            <a:r>
              <a:rPr lang="en-US" dirty="0"/>
              <a:t>Language source</a:t>
            </a:r>
          </a:p>
          <a:p>
            <a:pPr marL="0" indent="0">
              <a:buNone/>
            </a:pPr>
            <a:endParaRPr lang="en-US" sz="44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2765351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5)</a:t>
            </a:r>
          </a:p>
        </p:txBody>
      </p:sp>
      <p:sp>
        <p:nvSpPr>
          <p:cNvPr id="5" name="Content Placeholder 2"/>
          <p:cNvSpPr>
            <a:spLocks noGrp="1"/>
          </p:cNvSpPr>
          <p:nvPr>
            <p:ph idx="1"/>
          </p:nvPr>
        </p:nvSpPr>
        <p:spPr/>
        <p:txBody>
          <a:bodyPr/>
          <a:lstStyle/>
          <a:p>
            <a:pPr marL="0" indent="0">
              <a:buNone/>
            </a:pPr>
            <a:r>
              <a:rPr lang="en-US" sz="2800" dirty="0"/>
              <a:t>George is the CEO of Big Sky Travel Corporation. He needs to convey bad news to his employees. The best medium to communicate the news is most likely</a:t>
            </a:r>
          </a:p>
          <a:p>
            <a:pPr marL="457200" indent="-457200">
              <a:buFont typeface="+mj-lt"/>
              <a:buAutoNum type="alphaUcPeriod"/>
            </a:pPr>
            <a:r>
              <a:rPr lang="en-US" sz="2800" dirty="0"/>
              <a:t>e-mail.</a:t>
            </a:r>
          </a:p>
          <a:p>
            <a:pPr marL="457200" indent="-457200">
              <a:buFont typeface="+mj-lt"/>
              <a:buAutoNum type="alphaUcPeriod"/>
            </a:pPr>
            <a:r>
              <a:rPr lang="en-US" sz="2800" dirty="0"/>
              <a:t>text.</a:t>
            </a:r>
          </a:p>
          <a:p>
            <a:pPr marL="457200" indent="-457200">
              <a:buFont typeface="+mj-lt"/>
              <a:buAutoNum type="alphaUcPeriod"/>
            </a:pPr>
            <a:r>
              <a:rPr lang="en-US" sz="2800" dirty="0"/>
              <a:t>face-to-face.</a:t>
            </a:r>
          </a:p>
          <a:p>
            <a:pPr marL="457200" indent="-457200">
              <a:buFont typeface="+mj-lt"/>
              <a:buAutoNum type="alphaUcPeriod"/>
            </a:pPr>
            <a:r>
              <a:rPr lang="en-US" sz="2800" dirty="0"/>
              <a:t>memo.</a:t>
            </a:r>
          </a:p>
          <a:p>
            <a:pPr marL="457200" indent="-457200">
              <a:buFont typeface="+mj-lt"/>
              <a:buAutoNum type="alphaUcPeriod"/>
            </a:pPr>
            <a:r>
              <a:rPr lang="en-US" sz="2800" dirty="0"/>
              <a:t>telephone.</a:t>
            </a:r>
          </a:p>
          <a:p>
            <a:pPr marL="457200" indent="-457200">
              <a:buFont typeface="+mj-lt"/>
              <a:buAutoNum type="alphaUcPeriod"/>
            </a:pPr>
            <a:endParaRPr lang="en-US" sz="2800" dirty="0"/>
          </a:p>
        </p:txBody>
      </p:sp>
    </p:spTree>
    <p:extLst>
      <p:ext uri="{BB962C8B-B14F-4D97-AF65-F5344CB8AC3E}">
        <p14:creationId xmlns:p14="http://schemas.microsoft.com/office/powerpoint/2010/main" val="30332086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Communication Competencies</a:t>
            </a:r>
            <a:endParaRPr lang="en-US" sz="2000" dirty="0"/>
          </a:p>
        </p:txBody>
      </p:sp>
      <p:sp>
        <p:nvSpPr>
          <p:cNvPr id="3" name="Content Placeholder 2"/>
          <p:cNvSpPr>
            <a:spLocks noGrp="1"/>
          </p:cNvSpPr>
          <p:nvPr>
            <p:ph idx="1"/>
          </p:nvPr>
        </p:nvSpPr>
        <p:spPr/>
        <p:txBody>
          <a:bodyPr/>
          <a:lstStyle/>
          <a:p>
            <a:pPr marL="0" indent="0">
              <a:buNone/>
            </a:pPr>
            <a:r>
              <a:rPr lang="en-US" sz="2800" dirty="0"/>
              <a:t>Non-verbal</a:t>
            </a:r>
          </a:p>
          <a:p>
            <a:r>
              <a:rPr lang="en-US" dirty="0"/>
              <a:t>E.g. body movements, touch, facial expressions, and eye contact</a:t>
            </a:r>
          </a:p>
          <a:p>
            <a:pPr marL="0" indent="0">
              <a:buNone/>
            </a:pPr>
            <a:r>
              <a:rPr lang="en-US" sz="2800" dirty="0"/>
              <a:t>Active listening</a:t>
            </a:r>
          </a:p>
          <a:p>
            <a:r>
              <a:rPr lang="en-US" dirty="0"/>
              <a:t>The process of actively decoding and interpreting verbal messages</a:t>
            </a:r>
          </a:p>
          <a:p>
            <a:r>
              <a:rPr lang="en-US" dirty="0"/>
              <a:t>Requires cognitive attention and information processing unlike hearing</a:t>
            </a:r>
          </a:p>
          <a:p>
            <a:pPr marL="0" indent="0">
              <a:buNone/>
            </a:pPr>
            <a:r>
              <a:rPr lang="en-US" sz="2800" dirty="0"/>
              <a:t>Non-defensive listening</a:t>
            </a:r>
          </a:p>
          <a:p>
            <a:r>
              <a:rPr lang="en-US" dirty="0"/>
              <a:t>Avoiding defensive language from either party, which can foster inaccurate and inefficient information</a:t>
            </a:r>
          </a:p>
          <a:p>
            <a:pPr marL="0" indent="0">
              <a:buNone/>
            </a:pPr>
            <a:endParaRPr lang="en-US" dirty="0"/>
          </a:p>
          <a:p>
            <a:pPr marL="0" indent="0">
              <a:buNone/>
            </a:pPr>
            <a:endParaRPr lang="en-US" sz="24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2357622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4.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19535</TotalTime>
  <Words>3676</Words>
  <Application>Microsoft Office PowerPoint</Application>
  <PresentationFormat>On-screen Show (4:3)</PresentationFormat>
  <Paragraphs>441</Paragraphs>
  <Slides>29</Slides>
  <Notes>28</Notes>
  <HiddenSlides>2</HiddenSlides>
  <MMClips>0</MMClips>
  <ScaleCrop>false</ScaleCrop>
  <HeadingPairs>
    <vt:vector size="4" baseType="variant">
      <vt:variant>
        <vt:lpstr>Theme</vt:lpstr>
      </vt:variant>
      <vt:variant>
        <vt:i4>7</vt:i4>
      </vt:variant>
      <vt:variant>
        <vt:lpstr>Slide Titles</vt:lpstr>
      </vt:variant>
      <vt:variant>
        <vt:i4>29</vt:i4>
      </vt:variant>
    </vt:vector>
  </HeadingPairs>
  <TitlesOfParts>
    <vt:vector size="36" baseType="lpstr">
      <vt:lpstr>1_FIRST, BREAK, LAST slides </vt:lpstr>
      <vt:lpstr>FIRST, BREAK, LAST slides </vt:lpstr>
      <vt:lpstr>Red bar footer BODY/MAIN CONTENT</vt:lpstr>
      <vt:lpstr>Red Bar Footer_APPENDIX</vt:lpstr>
      <vt:lpstr>1_Custom Design</vt:lpstr>
      <vt:lpstr>Custom Design</vt:lpstr>
      <vt:lpstr>Kinicki OB</vt:lpstr>
      <vt:lpstr>CHAPTER 9</vt:lpstr>
      <vt:lpstr>Major Questions You Should  Be Able to Answer  </vt:lpstr>
      <vt:lpstr>Basic Dimensions of the  Communication Process</vt:lpstr>
      <vt:lpstr>The Communication Process in Action</vt:lpstr>
      <vt:lpstr>Sender, Message, Receiver (1 of 2)</vt:lpstr>
      <vt:lpstr>Sender, Message, Receiver (2 of 2)</vt:lpstr>
      <vt:lpstr>Selecting the Right Media</vt:lpstr>
      <vt:lpstr>Test Your OB Knowledge (1 of 5)</vt:lpstr>
      <vt:lpstr>Key Communication Competencies</vt:lpstr>
      <vt:lpstr>More on Active Listening</vt:lpstr>
      <vt:lpstr>Test Your OB Knowledge (2 of 5)</vt:lpstr>
      <vt:lpstr>Gender, Generations, and Communication</vt:lpstr>
      <vt:lpstr>Gender Differences in Communication</vt:lpstr>
      <vt:lpstr>Generational Differences in Communication</vt:lpstr>
      <vt:lpstr>Improving Communication    </vt:lpstr>
      <vt:lpstr>Test Your OB Knowledge (3 of 5)</vt:lpstr>
      <vt:lpstr>Social Media at Work</vt:lpstr>
      <vt:lpstr>Costs of Social Media</vt:lpstr>
      <vt:lpstr>Social Media Policy Concerns: Blocking Access</vt:lpstr>
      <vt:lpstr>Social Media Policy Concerns</vt:lpstr>
      <vt:lpstr>Privacy Concerns – What Can Employers Do?</vt:lpstr>
      <vt:lpstr>Test Your OB Knowledge (4 of 5)</vt:lpstr>
      <vt:lpstr>Boosting Your Communication Effectiveness: The Ted Five-Step Protocol</vt:lpstr>
      <vt:lpstr>Crucial Conversations</vt:lpstr>
      <vt:lpstr>Managing Your Boss</vt:lpstr>
      <vt:lpstr>Test Your OB Knowledge (5 of 5)</vt:lpstr>
      <vt:lpstr>Communication: Putting It All in Context</vt:lpstr>
      <vt:lpstr>Appendix 1 The Communication Process in Action</vt:lpstr>
      <vt:lpstr>Appendix 2 Communication: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849</cp:revision>
  <cp:lastPrinted>2016-12-12T19:25:10Z</cp:lastPrinted>
  <dcterms:created xsi:type="dcterms:W3CDTF">2014-09-02T15:08:31Z</dcterms:created>
  <dcterms:modified xsi:type="dcterms:W3CDTF">2017-10-23T14:27:01Z</dcterms:modified>
</cp:coreProperties>
</file>