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4.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5.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957" r:id="rId1"/>
    <p:sldMasterId id="2147483942" r:id="rId2"/>
    <p:sldMasterId id="2147483952" r:id="rId3"/>
    <p:sldMasterId id="2147483922" r:id="rId4"/>
    <p:sldMasterId id="2147483910" r:id="rId5"/>
    <p:sldMasterId id="2147483898" r:id="rId6"/>
  </p:sldMasterIdLst>
  <p:notesMasterIdLst>
    <p:notesMasterId r:id="rId35"/>
  </p:notesMasterIdLst>
  <p:handoutMasterIdLst>
    <p:handoutMasterId r:id="rId36"/>
  </p:handoutMasterIdLst>
  <p:sldIdLst>
    <p:sldId id="256" r:id="rId7"/>
    <p:sldId id="492" r:id="rId8"/>
    <p:sldId id="493" r:id="rId9"/>
    <p:sldId id="496" r:id="rId10"/>
    <p:sldId id="537" r:id="rId11"/>
    <p:sldId id="499" r:id="rId12"/>
    <p:sldId id="501" r:id="rId13"/>
    <p:sldId id="502" r:id="rId14"/>
    <p:sldId id="535" r:id="rId15"/>
    <p:sldId id="507" r:id="rId16"/>
    <p:sldId id="508" r:id="rId17"/>
    <p:sldId id="509" r:id="rId18"/>
    <p:sldId id="511" r:id="rId19"/>
    <p:sldId id="540" r:id="rId20"/>
    <p:sldId id="518" r:id="rId21"/>
    <p:sldId id="539" r:id="rId22"/>
    <p:sldId id="523" r:id="rId23"/>
    <p:sldId id="524" r:id="rId24"/>
    <p:sldId id="543" r:id="rId25"/>
    <p:sldId id="525" r:id="rId26"/>
    <p:sldId id="527" r:id="rId27"/>
    <p:sldId id="528" r:id="rId28"/>
    <p:sldId id="538" r:id="rId29"/>
    <p:sldId id="530" r:id="rId30"/>
    <p:sldId id="531" r:id="rId31"/>
    <p:sldId id="532" r:id="rId32"/>
    <p:sldId id="541" r:id="rId33"/>
    <p:sldId id="542" r:id="rId3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m" initials="P" lastIdx="3" clrIdx="0">
    <p:extLst/>
  </p:cmAuthor>
  <p:cmAuthor id="2" name="Patrick Soleymani" initials="PS" lastIdx="1"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00000"/>
    <a:srgbClr val="638886"/>
    <a:srgbClr val="F4AA12"/>
    <a:srgbClr val="F4B81E"/>
    <a:srgbClr val="6CD37B"/>
    <a:srgbClr val="56BB43"/>
    <a:srgbClr val="2C18FF"/>
    <a:srgbClr val="CCFF66"/>
    <a:srgbClr val="666666"/>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8571" autoAdjust="0"/>
    <p:restoredTop sz="96372" autoAdjust="0"/>
  </p:normalViewPr>
  <p:slideViewPr>
    <p:cSldViewPr snapToGrid="0" snapToObjects="1">
      <p:cViewPr>
        <p:scale>
          <a:sx n="110" d="100"/>
          <a:sy n="110" d="100"/>
        </p:scale>
        <p:origin x="1395" y="3"/>
      </p:cViewPr>
      <p:guideLst>
        <p:guide orient="horz" pos="2160"/>
        <p:guide pos="2880"/>
      </p:guideLst>
    </p:cSldViewPr>
  </p:slideViewPr>
  <p:notesTextViewPr>
    <p:cViewPr>
      <p:scale>
        <a:sx n="100" d="100"/>
        <a:sy n="100" d="100"/>
      </p:scale>
      <p:origin x="0" y="0"/>
    </p:cViewPr>
  </p:notesTextViewPr>
  <p:sorterViewPr>
    <p:cViewPr varScale="1">
      <p:scale>
        <a:sx n="1" d="1"/>
        <a:sy n="1" d="1"/>
      </p:scale>
      <p:origin x="0" y="0"/>
    </p:cViewPr>
  </p:sorterViewPr>
  <p:notesViewPr>
    <p:cSldViewPr snapToGrid="0" snapToObjects="1">
      <p:cViewPr>
        <p:scale>
          <a:sx n="100" d="100"/>
          <a:sy n="100" d="100"/>
        </p:scale>
        <p:origin x="-1524"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slide" Target="slides/slide28.xml"/><Relationship Id="rId42" Type="http://schemas.microsoft.com/office/2015/10/relationships/revisionInfo" Target="revisionInfo.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handoutMaster" Target="handoutMasters/handout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1"/>
            <a:ext cx="2971800" cy="458788"/>
          </a:xfrm>
          <a:prstGeom prst="rect">
            <a:avLst/>
          </a:prstGeom>
        </p:spPr>
        <p:txBody>
          <a:bodyPr vert="horz" lIns="91440" tIns="45720" rIns="91440" bIns="45720" rtlCol="0"/>
          <a:lstStyle>
            <a:lvl1pPr algn="r">
              <a:defRPr sz="1200"/>
            </a:lvl1pPr>
          </a:lstStyle>
          <a:p>
            <a:fld id="{527B58B1-38CB-F54D-88B6-0817B8FE4A0D}" type="datetimeFigureOut">
              <a:rPr lang="en-US" smtClean="0"/>
              <a:t>10/23/2017</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B72B6D7-B075-E54F-BFE1-B8483F366B69}" type="slidenum">
              <a:rPr lang="en-US" smtClean="0"/>
              <a:t>‹#›</a:t>
            </a:fld>
            <a:endParaRPr lang="en-US" dirty="0"/>
          </a:p>
        </p:txBody>
      </p:sp>
    </p:spTree>
    <p:extLst>
      <p:ext uri="{BB962C8B-B14F-4D97-AF65-F5344CB8AC3E}">
        <p14:creationId xmlns:p14="http://schemas.microsoft.com/office/powerpoint/2010/main" val="21441346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D1FDBB8-06F3-4583-9595-7E2782F49ABF}" type="datetimeFigureOut">
              <a:rPr lang="en-US" smtClean="0"/>
              <a:t>10/23/2017</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5FDFAD3-E221-4E1B-B85F-9BDA723F74B4}" type="slidenum">
              <a:rPr lang="en-US" smtClean="0"/>
              <a:t>‹#›</a:t>
            </a:fld>
            <a:endParaRPr lang="en-US" dirty="0"/>
          </a:p>
        </p:txBody>
      </p:sp>
    </p:spTree>
    <p:extLst>
      <p:ext uri="{BB962C8B-B14F-4D97-AF65-F5344CB8AC3E}">
        <p14:creationId xmlns:p14="http://schemas.microsoft.com/office/powerpoint/2010/main" val="14040729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a:t>
            </a:fld>
            <a:endParaRPr lang="en-US" dirty="0"/>
          </a:p>
        </p:txBody>
      </p:sp>
    </p:spTree>
    <p:extLst>
      <p:ext uri="{BB962C8B-B14F-4D97-AF65-F5344CB8AC3E}">
        <p14:creationId xmlns:p14="http://schemas.microsoft.com/office/powerpoint/2010/main" val="34836938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a:t>
            </a:r>
            <a:r>
              <a:rPr lang="en-US" baseline="0" dirty="0"/>
              <a:t> is A</a:t>
            </a:r>
            <a:r>
              <a:rPr lang="en-US" dirty="0"/>
              <a:t>, f</a:t>
            </a:r>
            <a:r>
              <a:rPr lang="en-US" baseline="0" dirty="0"/>
              <a:t>orming. During forming, group members tend to be uncertain about their roles and who is in charge.</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10</a:t>
            </a:fld>
            <a:endParaRPr lang="en-US" dirty="0"/>
          </a:p>
        </p:txBody>
      </p:sp>
    </p:spTree>
    <p:extLst>
      <p:ext uri="{BB962C8B-B14F-4D97-AF65-F5344CB8AC3E}">
        <p14:creationId xmlns:p14="http://schemas.microsoft.com/office/powerpoint/2010/main" val="37996052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Team:</a:t>
            </a:r>
            <a:r>
              <a:rPr lang="en-US" sz="1200" kern="1200" dirty="0">
                <a:solidFill>
                  <a:schemeClr val="tx1"/>
                </a:solidFill>
                <a:effectLst/>
                <a:latin typeface="+mn-lt"/>
                <a:ea typeface="+mn-ea"/>
                <a:cs typeface="+mn-cs"/>
              </a:rPr>
              <a:t> a small number of people with complementary skills who are committed to a common purpose, performance goals, and approach for which they hold themselves collectively accountable.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Teams are a central component of the Organizing Framework and a cornerstone of work life.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Practically all employees need to develop their skills related to building effective teams, and leaders need to be able to cultivate the level of trust necessary to foster constructive teamwork.</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11</a:t>
            </a:fld>
            <a:endParaRPr lang="en-US" dirty="0"/>
          </a:p>
        </p:txBody>
      </p:sp>
    </p:spTree>
    <p:extLst>
      <p:ext uri="{BB962C8B-B14F-4D97-AF65-F5344CB8AC3E}">
        <p14:creationId xmlns:p14="http://schemas.microsoft.com/office/powerpoint/2010/main" val="9271312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It is a mistake to use the terms “group” and “team” interchangeably; a group becomes a team when the following criteria are met:</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Leadership becomes a shared activity.</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Accountability shifts from strictly individual to both individual and collective.</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The group develops its own purpose or mission.</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Problem solving becomes a way of life, not a part-time activity.</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Effectiveness is measured by the group’s collective outcomes and products.</a:t>
            </a:r>
          </a:p>
          <a:p>
            <a:pPr marL="628650" lvl="1"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12</a:t>
            </a:fld>
            <a:endParaRPr lang="en-US" dirty="0"/>
          </a:p>
        </p:txBody>
      </p:sp>
    </p:spTree>
    <p:extLst>
      <p:ext uri="{BB962C8B-B14F-4D97-AF65-F5344CB8AC3E}">
        <p14:creationId xmlns:p14="http://schemas.microsoft.com/office/powerpoint/2010/main" val="9271312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Social loafing:</a:t>
            </a:r>
            <a:r>
              <a:rPr lang="en-US" sz="1200" kern="1200" dirty="0">
                <a:solidFill>
                  <a:schemeClr val="tx1"/>
                </a:solidFill>
                <a:effectLst/>
                <a:latin typeface="+mn-lt"/>
                <a:ea typeface="+mn-ea"/>
                <a:cs typeface="+mn-cs"/>
              </a:rPr>
              <a:t> tendency for individual effort to decline as group size increases.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Social loafers, also referred to as free riders, produce not only low-quality work, which causes others to work harder to compensate, but they also often distract or disrupt the work of other team members.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To reduce loafing, managers should limit group size, assure equity of effort, and hold people accountable.</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13</a:t>
            </a:fld>
            <a:endParaRPr lang="en-US" dirty="0"/>
          </a:p>
        </p:txBody>
      </p:sp>
    </p:spTree>
    <p:extLst>
      <p:ext uri="{BB962C8B-B14F-4D97-AF65-F5344CB8AC3E}">
        <p14:creationId xmlns:p14="http://schemas.microsoft.com/office/powerpoint/2010/main" val="9271312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Types of teams differ with respect to the purpose of the team, the duration of the team's existence, and the level of member commitment.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Work teams have a well-defined and common purpose, are more or less permanent, and require complete commitment of their members.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Project teams are assembled to tackle a particular problem, task, or project, and their duration can vary from one meeting to many years. </a:t>
            </a:r>
          </a:p>
          <a:p>
            <a:pPr lvl="1"/>
            <a:r>
              <a:rPr lang="en-US" sz="1200" kern="1200" dirty="0">
                <a:solidFill>
                  <a:schemeClr val="tx1"/>
                </a:solidFill>
                <a:effectLst/>
                <a:latin typeface="+mn-lt"/>
                <a:ea typeface="+mn-ea"/>
                <a:cs typeface="+mn-cs"/>
              </a:rPr>
              <a:t>Members of project teams most often divide their time between the team and their primary jobs and responsibilities. </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14</a:t>
            </a:fld>
            <a:endParaRPr lang="en-US" dirty="0"/>
          </a:p>
        </p:txBody>
      </p:sp>
    </p:spTree>
    <p:extLst>
      <p:ext uri="{BB962C8B-B14F-4D97-AF65-F5344CB8AC3E}">
        <p14:creationId xmlns:p14="http://schemas.microsoft.com/office/powerpoint/2010/main" val="10116385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799" y="4343400"/>
            <a:ext cx="5448301" cy="4114800"/>
          </a:xfrm>
        </p:spPr>
        <p:txBody>
          <a:bodyPr/>
          <a:lstStyle/>
          <a:p>
            <a:pPr lvl="0"/>
            <a:r>
              <a:rPr lang="en-US" sz="1200" b="1" kern="1200" dirty="0">
                <a:solidFill>
                  <a:schemeClr val="tx1"/>
                </a:solidFill>
                <a:effectLst/>
                <a:latin typeface="+mn-lt"/>
                <a:ea typeface="+mn-ea"/>
                <a:cs typeface="+mn-cs"/>
              </a:rPr>
              <a:t>Cross-functional teams</a:t>
            </a:r>
            <a:r>
              <a:rPr lang="en-US" sz="1200" kern="1200" dirty="0">
                <a:solidFill>
                  <a:schemeClr val="tx1"/>
                </a:solidFill>
                <a:effectLst/>
                <a:latin typeface="+mn-lt"/>
                <a:ea typeface="+mn-ea"/>
                <a:cs typeface="+mn-cs"/>
              </a:rPr>
              <a:t> are created with members from different disciplines within an organization, such as finance, operations, and R&amp;D.</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Cross-functional teams can be used for any purpose. They can be work or project teams, and they may have a short or indefinite duration.</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New-product development is an area in which many organizations utilize cross-functional teams.</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Self-managed teams </a:t>
            </a:r>
            <a:r>
              <a:rPr lang="en-US" sz="1200" kern="1200" dirty="0">
                <a:solidFill>
                  <a:schemeClr val="tx1"/>
                </a:solidFill>
                <a:effectLst/>
                <a:latin typeface="+mn-lt"/>
                <a:ea typeface="+mn-ea"/>
                <a:cs typeface="+mn-cs"/>
              </a:rPr>
              <a:t>are groups of workers granted administrative oversight for their task domains.</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Administrative oversight involves delegated activities such as planning, scheduling, monitoring, and staffing.</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Accountability is maintained indirectly by outside managers, and leaders and leadership responsibilities often are shared.</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Revolutionary changes in management philosophy, structure, staffing and training practices, and reward systems are needed for self-managed teams to be successful.</a:t>
            </a:r>
          </a:p>
          <a:p>
            <a:pPr lvl="1"/>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Virtual teams</a:t>
            </a:r>
            <a:r>
              <a:rPr lang="en-US" sz="1200" kern="1200" dirty="0">
                <a:solidFill>
                  <a:schemeClr val="tx1"/>
                </a:solidFill>
                <a:effectLst/>
                <a:latin typeface="+mn-lt"/>
                <a:ea typeface="+mn-ea"/>
                <a:cs typeface="+mn-cs"/>
              </a:rPr>
              <a:t> work together over time and distance via electronic media to combine effort and achieve common goals.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15</a:t>
            </a:fld>
            <a:endParaRPr lang="en-US" dirty="0"/>
          </a:p>
        </p:txBody>
      </p:sp>
    </p:spTree>
    <p:extLst>
      <p:ext uri="{BB962C8B-B14F-4D97-AF65-F5344CB8AC3E}">
        <p14:creationId xmlns:p14="http://schemas.microsoft.com/office/powerpoint/2010/main" val="9271312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16</a:t>
            </a:fld>
            <a:endParaRPr lang="en-US" dirty="0"/>
          </a:p>
        </p:txBody>
      </p:sp>
    </p:spTree>
    <p:extLst>
      <p:ext uri="{BB962C8B-B14F-4D97-AF65-F5344CB8AC3E}">
        <p14:creationId xmlns:p14="http://schemas.microsoft.com/office/powerpoint/2010/main" val="35926996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66711" y="4243387"/>
            <a:ext cx="6224589" cy="4114800"/>
          </a:xfrm>
        </p:spPr>
        <p:txBody>
          <a:bodyPr/>
          <a:lstStyle/>
          <a:p>
            <a:pPr lvl="0"/>
            <a:r>
              <a:rPr lang="en-US" sz="1200" kern="1200" dirty="0">
                <a:solidFill>
                  <a:schemeClr val="tx1"/>
                </a:solidFill>
                <a:effectLst/>
                <a:latin typeface="+mn-lt"/>
                <a:ea typeface="+mn-ea"/>
                <a:cs typeface="+mn-cs"/>
              </a:rPr>
              <a:t>Virtual teams and distributed workers present many potential benefits: reduced real estate costs; ability to leverage diverse knowledge, skills, and experience across geography and time; ability to share knowledge of diverse markets; and reduced commuting and travel expenses.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It is more difficult for virtual teams than for face-to-face teams to establish team cohesion, work satisfaction, trust, cooperative behavior, and commitment to team goals.</a:t>
            </a:r>
          </a:p>
          <a:p>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Virtual teams</a:t>
            </a:r>
            <a:r>
              <a:rPr lang="en-US" sz="1200" kern="1200" dirty="0">
                <a:solidFill>
                  <a:schemeClr val="tx1"/>
                </a:solidFill>
                <a:effectLst/>
                <a:latin typeface="+mn-lt"/>
                <a:ea typeface="+mn-ea"/>
                <a:cs typeface="+mn-cs"/>
              </a:rPr>
              <a:t> work together over time and distance via electronic media to combine effort and achieve common goals.</a:t>
            </a:r>
          </a:p>
          <a:p>
            <a:pPr lvl="0"/>
            <a:r>
              <a:rPr lang="en-US" sz="1200" kern="1200" dirty="0">
                <a:solidFill>
                  <a:schemeClr val="tx1"/>
                </a:solidFill>
                <a:effectLst/>
                <a:latin typeface="+mn-lt"/>
                <a:ea typeface="+mn-ea"/>
                <a:cs typeface="+mn-cs"/>
              </a:rPr>
              <a:t>Virtual teams and distributed workers present many potential benefits: reduced real estate costs; ability to leverage diverse knowledge, skills, and experience across geography and time; ability to share knowledge of diverse markets; and reduced commuting and travel expenses.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It is more difficult for virtual teams than for face-to-face teams to establish team cohesion, work satisfaction, trust, cooperative behavior, and commitment to team goals.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Best practices for using virtual teams include:</a:t>
            </a:r>
          </a:p>
          <a:p>
            <a:pPr lvl="1"/>
            <a:r>
              <a:rPr lang="en-US" sz="1200" kern="1200" dirty="0">
                <a:solidFill>
                  <a:schemeClr val="tx1"/>
                </a:solidFill>
                <a:effectLst/>
                <a:latin typeface="+mn-lt"/>
                <a:ea typeface="+mn-ea"/>
                <a:cs typeface="+mn-cs"/>
              </a:rPr>
              <a:t>Adapting communications to preferred channels and convenient times.</a:t>
            </a:r>
          </a:p>
          <a:p>
            <a:pPr lvl="1"/>
            <a:r>
              <a:rPr lang="en-US" sz="1200" kern="1200" dirty="0">
                <a:solidFill>
                  <a:schemeClr val="tx1"/>
                </a:solidFill>
                <a:effectLst/>
                <a:latin typeface="+mn-lt"/>
                <a:ea typeface="+mn-ea"/>
                <a:cs typeface="+mn-cs"/>
              </a:rPr>
              <a:t>Sharing the love by keeping distributed workers in the loop and connected. </a:t>
            </a:r>
          </a:p>
          <a:p>
            <a:pPr lvl="1"/>
            <a:r>
              <a:rPr lang="en-US" sz="1200" kern="1200" dirty="0">
                <a:solidFill>
                  <a:schemeClr val="tx1"/>
                </a:solidFill>
                <a:effectLst/>
                <a:latin typeface="+mn-lt"/>
                <a:ea typeface="+mn-ea"/>
                <a:cs typeface="+mn-cs"/>
              </a:rPr>
              <a:t>Developing productive relationships with key people on the team who can make or break the team assignment.</a:t>
            </a:r>
          </a:p>
          <a:p>
            <a:pPr lvl="1"/>
            <a:r>
              <a:rPr lang="en-US" sz="1200" kern="1200" dirty="0">
                <a:solidFill>
                  <a:schemeClr val="tx1"/>
                </a:solidFill>
                <a:effectLst/>
                <a:latin typeface="+mn-lt"/>
                <a:ea typeface="+mn-ea"/>
                <a:cs typeface="+mn-cs"/>
              </a:rPr>
              <a:t>Treating members of virtual teams like true partners and not hired help.</a:t>
            </a:r>
          </a:p>
          <a:p>
            <a:pPr lvl="1"/>
            <a:r>
              <a:rPr lang="en-US" sz="1200" kern="1200" dirty="0">
                <a:solidFill>
                  <a:schemeClr val="tx1"/>
                </a:solidFill>
                <a:effectLst/>
                <a:latin typeface="+mn-lt"/>
                <a:ea typeface="+mn-ea"/>
                <a:cs typeface="+mn-cs"/>
              </a:rPr>
              <a:t>Being available by letting others know when you can be reached, where, and how.</a:t>
            </a:r>
          </a:p>
          <a:p>
            <a:pPr lvl="1"/>
            <a:r>
              <a:rPr lang="en-US" sz="1200" kern="1200" dirty="0">
                <a:solidFill>
                  <a:schemeClr val="tx1"/>
                </a:solidFill>
                <a:effectLst/>
                <a:latin typeface="+mn-lt"/>
                <a:ea typeface="+mn-ea"/>
                <a:cs typeface="+mn-cs"/>
              </a:rPr>
              <a:t>Documenting the work when the project is handed off from one time zone to the next by having senders and receivers clearly specify what they have completed and what they need in each transfer.</a:t>
            </a:r>
          </a:p>
          <a:p>
            <a:pPr lvl="1"/>
            <a:r>
              <a:rPr lang="en-US" sz="1200" kern="1200" dirty="0">
                <a:solidFill>
                  <a:schemeClr val="tx1"/>
                </a:solidFill>
                <a:effectLst/>
                <a:latin typeface="+mn-lt"/>
                <a:ea typeface="+mn-ea"/>
                <a:cs typeface="+mn-cs"/>
              </a:rPr>
              <a:t>Providing regular updates on your progress to the necessary team members.</a:t>
            </a:r>
          </a:p>
          <a:p>
            <a:pPr lvl="1"/>
            <a:r>
              <a:rPr lang="en-US" sz="1200" kern="1200" dirty="0">
                <a:solidFill>
                  <a:schemeClr val="tx1"/>
                </a:solidFill>
                <a:effectLst/>
                <a:latin typeface="+mn-lt"/>
                <a:ea typeface="+mn-ea"/>
                <a:cs typeface="+mn-cs"/>
              </a:rPr>
              <a:t>Selecting the right people who thrive in interdependent work environments and are self-reliant and self-motivated. </a:t>
            </a:r>
          </a:p>
          <a:p>
            <a:pPr lvl="1"/>
            <a:r>
              <a:rPr lang="en-US" sz="1200" kern="1200" dirty="0">
                <a:solidFill>
                  <a:schemeClr val="tx1"/>
                </a:solidFill>
                <a:effectLst/>
                <a:latin typeface="+mn-lt"/>
                <a:ea typeface="+mn-ea"/>
                <a:cs typeface="+mn-cs"/>
              </a:rPr>
              <a:t>Requiring effective communication skills.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There is no substitute for face-to-face contact, and meeting in person is especially beneficial early in virtual team development.</a:t>
            </a:r>
          </a:p>
          <a:p>
            <a:pPr lvl="1"/>
            <a:r>
              <a:rPr lang="en-US" sz="1200" kern="1200" dirty="0">
                <a:solidFill>
                  <a:schemeClr val="tx1"/>
                </a:solidFill>
                <a:effectLst/>
                <a:latin typeface="+mn-lt"/>
                <a:ea typeface="+mn-ea"/>
                <a:cs typeface="+mn-cs"/>
              </a:rPr>
              <a:t>Face-to-face interactions enable people to get familiar with each other and build credibility, trust, and understanding.</a:t>
            </a:r>
          </a:p>
          <a:p>
            <a:pPr lvl="1"/>
            <a:r>
              <a:rPr lang="en-US" sz="1200" kern="1200" dirty="0">
                <a:solidFill>
                  <a:schemeClr val="tx1"/>
                </a:solidFill>
                <a:effectLst/>
                <a:latin typeface="+mn-lt"/>
                <a:ea typeface="+mn-ea"/>
                <a:cs typeface="+mn-cs"/>
              </a:rPr>
              <a:t>Face-to-face interactions enable people to get real-time feedback, forge meaningful and real connections, get a better sense of what others actually think and feel, and make subsequent virtual interactions more efficient and effective.</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17</a:t>
            </a:fld>
            <a:endParaRPr lang="en-US" dirty="0"/>
          </a:p>
        </p:txBody>
      </p:sp>
    </p:spTree>
    <p:extLst>
      <p:ext uri="{BB962C8B-B14F-4D97-AF65-F5344CB8AC3E}">
        <p14:creationId xmlns:p14="http://schemas.microsoft.com/office/powerpoint/2010/main" val="9271312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a:t>
            </a:r>
            <a:r>
              <a:rPr lang="en-US" baseline="0" dirty="0"/>
              <a:t> is B. Kierra should not decide against using a cross-functional team as she assumes the problem can be solved by a single department. She needs a cross functional team.</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18</a:t>
            </a:fld>
            <a:endParaRPr lang="en-US" dirty="0"/>
          </a:p>
        </p:txBody>
      </p:sp>
    </p:spTree>
    <p:extLst>
      <p:ext uri="{BB962C8B-B14F-4D97-AF65-F5344CB8AC3E}">
        <p14:creationId xmlns:p14="http://schemas.microsoft.com/office/powerpoint/2010/main" val="37996052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799" y="4343400"/>
            <a:ext cx="5653089" cy="4114800"/>
          </a:xfrm>
        </p:spPr>
        <p:txBody>
          <a:bodyPr/>
          <a:lstStyle/>
          <a:p>
            <a:r>
              <a:rPr lang="en-US" sz="1200" b="1" kern="1200" dirty="0">
                <a:solidFill>
                  <a:schemeClr val="tx1"/>
                </a:solidFill>
                <a:effectLst/>
                <a:latin typeface="+mn-lt"/>
                <a:ea typeface="+mn-ea"/>
                <a:cs typeface="+mn-cs"/>
              </a:rPr>
              <a:t>Team Interdependence</a:t>
            </a:r>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One of the most important aspects of teams is interdependence, or the extent to which members are dependent on each other to accomplish their work.</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Two common forms of interdependence are task and outcome. </a:t>
            </a:r>
          </a:p>
          <a:p>
            <a:pPr lvl="0"/>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Task interdependence:</a:t>
            </a:r>
            <a:r>
              <a:rPr lang="en-US" sz="1200" kern="1200" dirty="0">
                <a:solidFill>
                  <a:schemeClr val="tx1"/>
                </a:solidFill>
                <a:effectLst/>
                <a:latin typeface="+mn-lt"/>
                <a:ea typeface="+mn-ea"/>
                <a:cs typeface="+mn-cs"/>
              </a:rPr>
              <a:t> the degree to which team members depend on each other for information, materials, and other resources to complete their job tasks. </a:t>
            </a:r>
          </a:p>
          <a:p>
            <a:pPr lvl="2"/>
            <a:r>
              <a:rPr lang="en-US" sz="1200" kern="1200" dirty="0">
                <a:solidFill>
                  <a:schemeClr val="tx1"/>
                </a:solidFill>
                <a:effectLst/>
                <a:latin typeface="+mn-lt"/>
                <a:ea typeface="+mn-ea"/>
                <a:cs typeface="+mn-cs"/>
              </a:rPr>
              <a:t>The degree of task interdependence is determined by the degree of interaction between members and the amount of coordination required among them. </a:t>
            </a:r>
          </a:p>
          <a:p>
            <a:pPr lvl="2"/>
            <a:r>
              <a:rPr lang="en-US" sz="1200" kern="1200" dirty="0">
                <a:solidFill>
                  <a:schemeClr val="tx1"/>
                </a:solidFill>
                <a:effectLst/>
                <a:latin typeface="+mn-lt"/>
                <a:ea typeface="+mn-ea"/>
                <a:cs typeface="+mn-cs"/>
              </a:rPr>
              <a:t>The four basic types of task interdependence, ranked by how much team member interaction and coordination are required, are pooled, sequential, reciprocal, and comprehensive.</a:t>
            </a:r>
          </a:p>
          <a:p>
            <a:pPr lvl="2"/>
            <a:r>
              <a:rPr lang="en-US" sz="1200" kern="1200" dirty="0">
                <a:solidFill>
                  <a:schemeClr val="tx1"/>
                </a:solidFill>
                <a:effectLst/>
                <a:latin typeface="+mn-lt"/>
                <a:ea typeface="+mn-ea"/>
                <a:cs typeface="+mn-cs"/>
              </a:rPr>
              <a:t>Task interdependence provides opportunities for interaction, sharing, and coordination, and the form of interdependence should match what the team requires to achieve its goals.</a:t>
            </a:r>
          </a:p>
          <a:p>
            <a:pPr lvl="2"/>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Outcome interdependence:</a:t>
            </a:r>
            <a:r>
              <a:rPr lang="en-US" sz="1200" kern="1200" dirty="0">
                <a:solidFill>
                  <a:schemeClr val="tx1"/>
                </a:solidFill>
                <a:effectLst/>
                <a:latin typeface="+mn-lt"/>
                <a:ea typeface="+mn-ea"/>
                <a:cs typeface="+mn-cs"/>
              </a:rPr>
              <a:t> the degree to which the outcomes of task work are measured, rewarded, and communicated at the group level so as to emphasize collective outputs rather than individual contributions.</a:t>
            </a:r>
          </a:p>
          <a:p>
            <a:pPr lvl="2"/>
            <a:r>
              <a:rPr lang="en-US" sz="1200" kern="1200" dirty="0">
                <a:solidFill>
                  <a:schemeClr val="tx1"/>
                </a:solidFill>
                <a:effectLst/>
                <a:latin typeface="+mn-lt"/>
                <a:ea typeface="+mn-ea"/>
                <a:cs typeface="+mn-cs"/>
              </a:rPr>
              <a:t>Outcome interdependence is determined by the extent to which team members’ objectives and rewards are aligned.</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19</a:t>
            </a:fld>
            <a:endParaRPr lang="en-US" dirty="0"/>
          </a:p>
        </p:txBody>
      </p:sp>
    </p:spTree>
    <p:extLst>
      <p:ext uri="{BB962C8B-B14F-4D97-AF65-F5344CB8AC3E}">
        <p14:creationId xmlns:p14="http://schemas.microsoft.com/office/powerpoint/2010/main" val="21231274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a:t>
            </a:fld>
            <a:endParaRPr lang="en-US" dirty="0"/>
          </a:p>
        </p:txBody>
      </p:sp>
    </p:spTree>
    <p:extLst>
      <p:ext uri="{BB962C8B-B14F-4D97-AF65-F5344CB8AC3E}">
        <p14:creationId xmlns:p14="http://schemas.microsoft.com/office/powerpoint/2010/main" val="12035035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Trust:</a:t>
            </a:r>
            <a:r>
              <a:rPr lang="en-US" sz="1200" kern="1200" dirty="0">
                <a:solidFill>
                  <a:schemeClr val="tx1"/>
                </a:solidFill>
                <a:effectLst/>
                <a:latin typeface="+mn-lt"/>
                <a:ea typeface="+mn-ea"/>
                <a:cs typeface="+mn-cs"/>
              </a:rPr>
              <a:t> the willingness to be vulnerable to another person, and the belief that the other person will consider the impact of how his or her intentions and behaviors will affect you.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Trust is the interpersonal lubricant for relationships within and between all organizational levels—individual, group, and organizational—and drives many important team-level outcomes found in the Organizing Framework.</a:t>
            </a:r>
          </a:p>
          <a:p>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Contractual trust, which is trust of character.</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Communication trust, which is trust of disclosure.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Competence trust, which is trust of capability.</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20</a:t>
            </a:fld>
            <a:endParaRPr lang="en-US" dirty="0"/>
          </a:p>
        </p:txBody>
      </p:sp>
    </p:spTree>
    <p:extLst>
      <p:ext uri="{BB962C8B-B14F-4D97-AF65-F5344CB8AC3E}">
        <p14:creationId xmlns:p14="http://schemas.microsoft.com/office/powerpoint/2010/main" val="9271312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Demonstrating each of the three types of trust builds trust.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To build and maintain trust, you should communicate candidly, provide support by being available and approachable, show respect by delegating meaningful responsibilities, be fair, be consistent and predictable, and enhance your competence.</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Just as trust can be built, it can be eroded.</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violation of trust, or even the perception of it, can diminish trust and lead to distrust.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Trust is violated in many different ways, sometimes unknowingly and other times purposefully, but it is important to repair trust when it is damaged regardless of the cause.</a:t>
            </a:r>
          </a:p>
          <a:p>
            <a:pPr marL="0" indent="0">
              <a:buFont typeface="Arial" panose="020B0604020202020204" pitchFamily="34" charset="0"/>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21</a:t>
            </a:fld>
            <a:endParaRPr lang="en-US" dirty="0"/>
          </a:p>
        </p:txBody>
      </p:sp>
    </p:spTree>
    <p:extLst>
      <p:ext uri="{BB962C8B-B14F-4D97-AF65-F5344CB8AC3E}">
        <p14:creationId xmlns:p14="http://schemas.microsoft.com/office/powerpoint/2010/main" val="9271312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Shared leadership that creates interdependency by empowering and serving others.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Strong sense of accountability in which all team members feel as responsible as the manager for the performance of the work unit.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Aligned on purpose about why the team exists and the function it serves.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Open communication based on a climate of open and honest communication.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High trust and the belief that member actions and intentions focus on what’s best for the team and its members.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Clear role and operational expectations with defined individual member responsibilities and team processes.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Early conflict resolution as conflicts arise, rather than avoidance or delay.</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Collaboration with cooperative effort to achieve team goals.</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22</a:t>
            </a:fld>
            <a:endParaRPr lang="en-US" dirty="0"/>
          </a:p>
        </p:txBody>
      </p:sp>
    </p:spTree>
    <p:extLst>
      <p:ext uri="{BB962C8B-B14F-4D97-AF65-F5344CB8AC3E}">
        <p14:creationId xmlns:p14="http://schemas.microsoft.com/office/powerpoint/2010/main" val="9271312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Charters and Strategies</a:t>
            </a:r>
          </a:p>
          <a:p>
            <a:pPr lvl="1"/>
            <a:r>
              <a:rPr lang="en-US" sz="1200" kern="1200" dirty="0">
                <a:solidFill>
                  <a:schemeClr val="tx1"/>
                </a:solidFill>
                <a:effectLst/>
                <a:latin typeface="+mn-lt"/>
                <a:ea typeface="+mn-ea"/>
                <a:cs typeface="+mn-cs"/>
              </a:rPr>
              <a:t>Both researchers and practitioners urge groups and teams to plan before tackling their tasks and recommend that teams develop team charters and team performance strategies.</a:t>
            </a:r>
          </a:p>
          <a:p>
            <a:pPr lvl="2"/>
            <a:r>
              <a:rPr lang="en-US" sz="1200" b="1" kern="1200" dirty="0">
                <a:solidFill>
                  <a:schemeClr val="tx1"/>
                </a:solidFill>
                <a:effectLst/>
                <a:latin typeface="+mn-lt"/>
                <a:ea typeface="+mn-ea"/>
                <a:cs typeface="+mn-cs"/>
              </a:rPr>
              <a:t>Team charters:</a:t>
            </a:r>
            <a:r>
              <a:rPr lang="en-US" sz="1200" kern="1200" dirty="0">
                <a:solidFill>
                  <a:schemeClr val="tx1"/>
                </a:solidFill>
                <a:effectLst/>
                <a:latin typeface="+mn-lt"/>
                <a:ea typeface="+mn-ea"/>
                <a:cs typeface="+mn-cs"/>
              </a:rPr>
              <a:t> describe how the team will operate, such as processes for sharing information and decision making (teamwork).</a:t>
            </a:r>
          </a:p>
          <a:p>
            <a:pPr lvl="2"/>
            <a:r>
              <a:rPr lang="en-US" sz="1200" b="1" kern="1200" dirty="0">
                <a:solidFill>
                  <a:schemeClr val="tx1"/>
                </a:solidFill>
                <a:effectLst/>
                <a:latin typeface="+mn-lt"/>
                <a:ea typeface="+mn-ea"/>
                <a:cs typeface="+mn-cs"/>
              </a:rPr>
              <a:t>Team performance strategies:</a:t>
            </a:r>
            <a:r>
              <a:rPr lang="en-US" sz="1200" kern="1200" dirty="0">
                <a:solidFill>
                  <a:schemeClr val="tx1"/>
                </a:solidFill>
                <a:effectLst/>
                <a:latin typeface="+mn-lt"/>
                <a:ea typeface="+mn-ea"/>
                <a:cs typeface="+mn-cs"/>
              </a:rPr>
              <a:t> deliberate plans that outline what exactly the team is to do, such as goal-setting and defining particular member roles, tasks, and responsibilities.</a:t>
            </a:r>
          </a:p>
          <a:p>
            <a:pPr lvl="0"/>
            <a:r>
              <a:rPr lang="en-US" sz="1200" kern="1200" dirty="0">
                <a:solidFill>
                  <a:schemeClr val="tx1"/>
                </a:solidFill>
                <a:effectLst/>
                <a:latin typeface="+mn-lt"/>
                <a:ea typeface="+mn-ea"/>
                <a:cs typeface="+mn-cs"/>
              </a:rPr>
              <a:t>Composition </a:t>
            </a:r>
          </a:p>
          <a:p>
            <a:pPr lvl="1"/>
            <a:r>
              <a:rPr lang="en-US" sz="1200" b="1" kern="1200" dirty="0">
                <a:solidFill>
                  <a:schemeClr val="tx1"/>
                </a:solidFill>
                <a:effectLst/>
                <a:latin typeface="+mn-lt"/>
                <a:ea typeface="+mn-ea"/>
                <a:cs typeface="+mn-cs"/>
              </a:rPr>
              <a:t>Team composition:</a:t>
            </a:r>
            <a:r>
              <a:rPr lang="en-US" sz="1200" kern="1200" dirty="0">
                <a:solidFill>
                  <a:schemeClr val="tx1"/>
                </a:solidFill>
                <a:effectLst/>
                <a:latin typeface="+mn-lt"/>
                <a:ea typeface="+mn-ea"/>
                <a:cs typeface="+mn-cs"/>
              </a:rPr>
              <a:t> the collection of jobs, personalities, knowledge, skills, abilities, and experience of team members.</a:t>
            </a:r>
          </a:p>
          <a:p>
            <a:pPr lvl="1"/>
            <a:r>
              <a:rPr lang="en-US" sz="1200" kern="1200" dirty="0">
                <a:solidFill>
                  <a:schemeClr val="tx1"/>
                </a:solidFill>
                <a:effectLst/>
                <a:latin typeface="+mn-lt"/>
                <a:ea typeface="+mn-ea"/>
                <a:cs typeface="+mn-cs"/>
              </a:rPr>
              <a:t>It is important that team member characteristics fit the responsibilities of the team for the team to be effective. </a:t>
            </a:r>
          </a:p>
          <a:p>
            <a:pPr lvl="1"/>
            <a:r>
              <a:rPr lang="en-US" sz="1200" kern="1200" dirty="0">
                <a:solidFill>
                  <a:schemeClr val="tx1"/>
                </a:solidFill>
                <a:effectLst/>
                <a:latin typeface="+mn-lt"/>
                <a:ea typeface="+mn-ea"/>
                <a:cs typeface="+mn-cs"/>
              </a:rPr>
              <a:t>It is important to create teams with the composition to match the desired objectives.</a:t>
            </a:r>
          </a:p>
          <a:p>
            <a:pPr lvl="0"/>
            <a:r>
              <a:rPr lang="en-US" sz="1200" kern="1200" dirty="0">
                <a:solidFill>
                  <a:schemeClr val="tx1"/>
                </a:solidFill>
                <a:effectLst/>
                <a:latin typeface="+mn-lt"/>
                <a:ea typeface="+mn-ea"/>
                <a:cs typeface="+mn-cs"/>
              </a:rPr>
              <a:t>Capacity </a:t>
            </a:r>
          </a:p>
          <a:p>
            <a:pPr lvl="1"/>
            <a:r>
              <a:rPr lang="en-US" sz="1200" b="1" kern="1200" dirty="0">
                <a:solidFill>
                  <a:schemeClr val="tx1"/>
                </a:solidFill>
                <a:effectLst/>
                <a:latin typeface="+mn-lt"/>
                <a:ea typeface="+mn-ea"/>
                <a:cs typeface="+mn-cs"/>
              </a:rPr>
              <a:t>Team adaptive capacity</a:t>
            </a:r>
            <a:r>
              <a:rPr lang="en-US" sz="1200" kern="1200" dirty="0">
                <a:solidFill>
                  <a:schemeClr val="tx1"/>
                </a:solidFill>
                <a:effectLst/>
                <a:latin typeface="+mn-lt"/>
                <a:ea typeface="+mn-ea"/>
                <a:cs typeface="+mn-cs"/>
              </a:rPr>
              <a:t>: the ability to make needed changes in response to demands put on the team.</a:t>
            </a:r>
          </a:p>
          <a:p>
            <a:pPr lvl="1"/>
            <a:r>
              <a:rPr lang="en-US" sz="1200" kern="1200" dirty="0">
                <a:solidFill>
                  <a:schemeClr val="tx1"/>
                </a:solidFill>
                <a:effectLst/>
                <a:latin typeface="+mn-lt"/>
                <a:ea typeface="+mn-ea"/>
                <a:cs typeface="+mn-cs"/>
              </a:rPr>
              <a:t>Adaptive capacity is fostered by team members who are both willing and able to adapt to achieve the team’s objectives.</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23</a:t>
            </a:fld>
            <a:endParaRPr lang="en-US" dirty="0"/>
          </a:p>
        </p:txBody>
      </p:sp>
    </p:spTree>
    <p:extLst>
      <p:ext uri="{BB962C8B-B14F-4D97-AF65-F5344CB8AC3E}">
        <p14:creationId xmlns:p14="http://schemas.microsoft.com/office/powerpoint/2010/main" val="25560453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Collaboration: </a:t>
            </a:r>
            <a:r>
              <a:rPr lang="en-US" sz="1200" kern="1200" dirty="0">
                <a:solidFill>
                  <a:schemeClr val="tx1"/>
                </a:solidFill>
                <a:effectLst/>
                <a:latin typeface="+mn-lt"/>
                <a:ea typeface="+mn-ea"/>
                <a:cs typeface="+mn-cs"/>
              </a:rPr>
              <a:t>the act of sharing information and coordinating efforts to achieve a collective outcome.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Teams whose members collaborate are more effective than those whose members don’t, especially as interdependence increases.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To help foster collaboration, it is important to communicate expectations, set team goals, encourage creativity, build workflow rhythm, and leverage team members’ strengths.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Dissatisfaction with rewards is a common cause for suboptimal team performance.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Organizations that foster the greatest collaboration and most effective teams typically use hybrid rewards and recognize both individual and team performance.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Table 8.5 provides guidance on how to reward performance in teams, based on the desired outcome (speed or accuracy) and the degree of interdependence (low, moderate, high).</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24</a:t>
            </a:fld>
            <a:endParaRPr lang="en-US" dirty="0"/>
          </a:p>
        </p:txBody>
      </p:sp>
    </p:spTree>
    <p:extLst>
      <p:ext uri="{BB962C8B-B14F-4D97-AF65-F5344CB8AC3E}">
        <p14:creationId xmlns:p14="http://schemas.microsoft.com/office/powerpoint/2010/main" val="9271312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a:t>
            </a:r>
            <a:r>
              <a:rPr lang="en-US" baseline="0" dirty="0"/>
              <a:t> is E</a:t>
            </a:r>
            <a:r>
              <a:rPr lang="en-US" dirty="0"/>
              <a:t>, </a:t>
            </a:r>
            <a:r>
              <a:rPr lang="en-US" baseline="0" dirty="0"/>
              <a:t>contractual trust.</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25</a:t>
            </a:fld>
            <a:endParaRPr lang="en-US" dirty="0"/>
          </a:p>
        </p:txBody>
      </p:sp>
    </p:spTree>
    <p:extLst>
      <p:ext uri="{BB962C8B-B14F-4D97-AF65-F5344CB8AC3E}">
        <p14:creationId xmlns:p14="http://schemas.microsoft.com/office/powerpoint/2010/main" val="37996052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26</a:t>
            </a:fld>
            <a:endParaRPr lang="en-US" dirty="0"/>
          </a:p>
        </p:txBody>
      </p:sp>
    </p:spTree>
    <p:extLst>
      <p:ext uri="{BB962C8B-B14F-4D97-AF65-F5344CB8AC3E}">
        <p14:creationId xmlns:p14="http://schemas.microsoft.com/office/powerpoint/2010/main" val="12760910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27</a:t>
            </a:fld>
            <a:endParaRPr lang="en-US" dirty="0"/>
          </a:p>
        </p:txBody>
      </p:sp>
    </p:spTree>
    <p:extLst>
      <p:ext uri="{BB962C8B-B14F-4D97-AF65-F5344CB8AC3E}">
        <p14:creationId xmlns:p14="http://schemas.microsoft.com/office/powerpoint/2010/main" val="8583521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28</a:t>
            </a:fld>
            <a:endParaRPr lang="en-US" dirty="0"/>
          </a:p>
        </p:txBody>
      </p:sp>
    </p:spTree>
    <p:extLst>
      <p:ext uri="{BB962C8B-B14F-4D97-AF65-F5344CB8AC3E}">
        <p14:creationId xmlns:p14="http://schemas.microsoft.com/office/powerpoint/2010/main" val="37131699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Group: </a:t>
            </a:r>
            <a:r>
              <a:rPr lang="en-US" sz="1200" kern="1200" dirty="0">
                <a:solidFill>
                  <a:schemeClr val="tx1"/>
                </a:solidFill>
                <a:effectLst/>
                <a:latin typeface="+mn-lt"/>
                <a:ea typeface="+mn-ea"/>
                <a:cs typeface="+mn-cs"/>
              </a:rPr>
              <a:t>two or more freely interacting people with shared norms and goals and a common identity.</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size of a group is limited by the potential for mutual interaction and mutual awareness.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People form groups for many reasons, including the fact that groups usually accomplish more than individuals.</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Formal group:</a:t>
            </a:r>
            <a:r>
              <a:rPr lang="en-US" sz="1200" kern="1200" dirty="0">
                <a:solidFill>
                  <a:schemeClr val="tx1"/>
                </a:solidFill>
                <a:effectLst/>
                <a:latin typeface="+mn-lt"/>
                <a:ea typeface="+mn-ea"/>
                <a:cs typeface="+mn-cs"/>
              </a:rPr>
              <a:t> assigned by organizations or their managers to accomplish specific goals.</a:t>
            </a:r>
          </a:p>
          <a:p>
            <a:pPr lvl="0"/>
            <a:r>
              <a:rPr lang="en-US" sz="1200" kern="1200" dirty="0">
                <a:solidFill>
                  <a:schemeClr val="tx1"/>
                </a:solidFill>
                <a:effectLst/>
                <a:latin typeface="+mn-lt"/>
                <a:ea typeface="+mn-ea"/>
                <a:cs typeface="+mn-cs"/>
              </a:rPr>
              <a:t>	Example:</a:t>
            </a:r>
            <a:r>
              <a:rPr lang="en-US" sz="1200" kern="1200" baseline="0" dirty="0">
                <a:solidFill>
                  <a:schemeClr val="tx1"/>
                </a:solidFill>
                <a:effectLst/>
                <a:latin typeface="+mn-lt"/>
                <a:ea typeface="+mn-ea"/>
                <a:cs typeface="+mn-cs"/>
              </a:rPr>
              <a:t> Insurance claims department</a:t>
            </a:r>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Informal group:</a:t>
            </a:r>
            <a:r>
              <a:rPr lang="en-US" sz="1200" kern="1200" dirty="0">
                <a:solidFill>
                  <a:schemeClr val="tx1"/>
                </a:solidFill>
                <a:effectLst/>
                <a:latin typeface="+mn-lt"/>
                <a:ea typeface="+mn-ea"/>
                <a:cs typeface="+mn-cs"/>
              </a:rPr>
              <a:t> the members’ overriding purpose of getting together is friendship or a common interest.</a:t>
            </a:r>
          </a:p>
          <a:p>
            <a:pPr lvl="0"/>
            <a:r>
              <a:rPr lang="en-US" sz="1200" kern="1200" dirty="0">
                <a:solidFill>
                  <a:schemeClr val="tx1"/>
                </a:solidFill>
                <a:effectLst/>
                <a:latin typeface="+mn-lt"/>
                <a:ea typeface="+mn-ea"/>
                <a:cs typeface="+mn-cs"/>
              </a:rPr>
              <a:t>	Example: Social</a:t>
            </a:r>
            <a:r>
              <a:rPr lang="en-US" sz="1200" kern="1200" baseline="0" dirty="0">
                <a:solidFill>
                  <a:schemeClr val="tx1"/>
                </a:solidFill>
                <a:effectLst/>
                <a:latin typeface="+mn-lt"/>
                <a:ea typeface="+mn-ea"/>
                <a:cs typeface="+mn-cs"/>
              </a:rPr>
              <a:t> club at the university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a:t>
            </a:fld>
            <a:endParaRPr lang="en-US" dirty="0"/>
          </a:p>
        </p:txBody>
      </p:sp>
    </p:spTree>
    <p:extLst>
      <p:ext uri="{BB962C8B-B14F-4D97-AF65-F5344CB8AC3E}">
        <p14:creationId xmlns:p14="http://schemas.microsoft.com/office/powerpoint/2010/main" val="9271312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Roles:</a:t>
            </a:r>
            <a:r>
              <a:rPr lang="en-US" sz="1200" kern="1200" dirty="0">
                <a:solidFill>
                  <a:schemeClr val="tx1"/>
                </a:solidFill>
                <a:effectLst/>
                <a:latin typeface="+mn-lt"/>
                <a:ea typeface="+mn-ea"/>
                <a:cs typeface="+mn-cs"/>
              </a:rPr>
              <a:t> a set of expected behaviors for a given position.</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Group role:</a:t>
            </a:r>
            <a:r>
              <a:rPr lang="en-US" sz="1200" kern="1200" dirty="0">
                <a:solidFill>
                  <a:schemeClr val="tx1"/>
                </a:solidFill>
                <a:effectLst/>
                <a:latin typeface="+mn-lt"/>
                <a:ea typeface="+mn-ea"/>
                <a:cs typeface="+mn-cs"/>
              </a:rPr>
              <a:t> set of expected behaviors for members of the group as a whole.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Table 8.2 describes the two types of roles that are particularly important.</a:t>
            </a:r>
          </a:p>
          <a:p>
            <a:pPr lvl="1"/>
            <a:endParaRPr lang="en-US" sz="1200" b="1"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Task roles:</a:t>
            </a:r>
            <a:r>
              <a:rPr lang="en-US" sz="1200" kern="1200" dirty="0">
                <a:solidFill>
                  <a:schemeClr val="tx1"/>
                </a:solidFill>
                <a:effectLst/>
                <a:latin typeface="+mn-lt"/>
                <a:ea typeface="+mn-ea"/>
                <a:cs typeface="+mn-cs"/>
              </a:rPr>
              <a:t> enable the work group to define, clarify, and pursue a common purpose. </a:t>
            </a:r>
          </a:p>
          <a:p>
            <a:pPr lvl="1"/>
            <a:r>
              <a:rPr lang="en-US" sz="1200" kern="1200" dirty="0">
                <a:solidFill>
                  <a:schemeClr val="tx1"/>
                </a:solidFill>
                <a:effectLst/>
                <a:latin typeface="+mn-lt"/>
                <a:ea typeface="+mn-ea"/>
                <a:cs typeface="+mn-cs"/>
              </a:rPr>
              <a:t>	Example: Evaluator</a:t>
            </a:r>
          </a:p>
          <a:p>
            <a:pPr lvl="1"/>
            <a:endParaRPr lang="en-US" sz="1200" b="1"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Maintenance roles:</a:t>
            </a:r>
            <a:r>
              <a:rPr lang="en-US" sz="1200" kern="1200" dirty="0">
                <a:solidFill>
                  <a:schemeClr val="tx1"/>
                </a:solidFill>
                <a:effectLst/>
                <a:latin typeface="+mn-lt"/>
                <a:ea typeface="+mn-ea"/>
                <a:cs typeface="+mn-cs"/>
              </a:rPr>
              <a:t> foster supportive and constructive interpersonal relationships.</a:t>
            </a:r>
          </a:p>
          <a:p>
            <a:pPr lvl="1"/>
            <a:r>
              <a:rPr lang="en-US" sz="1200" kern="1200" dirty="0">
                <a:solidFill>
                  <a:schemeClr val="tx1"/>
                </a:solidFill>
                <a:effectLst/>
                <a:latin typeface="+mn-lt"/>
                <a:ea typeface="+mn-ea"/>
                <a:cs typeface="+mn-cs"/>
              </a:rPr>
              <a:t>	Example: Harmonizer </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4</a:t>
            </a:fld>
            <a:endParaRPr lang="en-US" dirty="0"/>
          </a:p>
        </p:txBody>
      </p:sp>
    </p:spTree>
    <p:extLst>
      <p:ext uri="{BB962C8B-B14F-4D97-AF65-F5344CB8AC3E}">
        <p14:creationId xmlns:p14="http://schemas.microsoft.com/office/powerpoint/2010/main" val="9271312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Norm:</a:t>
            </a:r>
            <a:r>
              <a:rPr lang="en-US" sz="1200" kern="1200" dirty="0">
                <a:solidFill>
                  <a:schemeClr val="tx1"/>
                </a:solidFill>
                <a:effectLst/>
                <a:latin typeface="+mn-lt"/>
                <a:ea typeface="+mn-ea"/>
                <a:cs typeface="+mn-cs"/>
              </a:rPr>
              <a:t> shared attitudes, opinions, feelings, or actions that guide social behavior.</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Norms help create order and allow groups to function more efficiently.</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Norms are typically unwritten and seldom discussed openly, but they have a powerful influence on group and organizational behavior.</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Another way to think about roles and norms is as peer pressure, which is simply the influence of the group on the individual, and the expectations of associated roles and norms are the means of this influence.</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5</a:t>
            </a:fld>
            <a:endParaRPr lang="en-US" dirty="0"/>
          </a:p>
        </p:txBody>
      </p:sp>
    </p:spTree>
    <p:extLst>
      <p:ext uri="{BB962C8B-B14F-4D97-AF65-F5344CB8AC3E}">
        <p14:creationId xmlns:p14="http://schemas.microsoft.com/office/powerpoint/2010/main" val="7469849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6</a:t>
            </a:fld>
            <a:endParaRPr lang="en-US" dirty="0"/>
          </a:p>
        </p:txBody>
      </p:sp>
    </p:spTree>
    <p:extLst>
      <p:ext uri="{BB962C8B-B14F-4D97-AF65-F5344CB8AC3E}">
        <p14:creationId xmlns:p14="http://schemas.microsoft.com/office/powerpoint/2010/main" val="9271312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a:t>
            </a:r>
            <a:r>
              <a:rPr lang="en-US" baseline="0" dirty="0"/>
              <a:t> is C. Jeannie’s boss always mediates conflict through reconciliation or humor. </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7</a:t>
            </a:fld>
            <a:endParaRPr lang="en-US" dirty="0"/>
          </a:p>
        </p:txBody>
      </p:sp>
    </p:spTree>
    <p:extLst>
      <p:ext uri="{BB962C8B-B14F-4D97-AF65-F5344CB8AC3E}">
        <p14:creationId xmlns:p14="http://schemas.microsoft.com/office/powerpoint/2010/main" val="37996052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76225" y="4191000"/>
            <a:ext cx="6348413" cy="4267200"/>
          </a:xfrm>
        </p:spPr>
        <p:txBody>
          <a:bodyPr/>
          <a:lstStyle/>
          <a:p>
            <a:pPr lvl="0"/>
            <a:r>
              <a:rPr lang="en-US" sz="1200" kern="1200" dirty="0">
                <a:solidFill>
                  <a:schemeClr val="tx1"/>
                </a:solidFill>
                <a:effectLst/>
                <a:latin typeface="+mn-lt"/>
                <a:ea typeface="+mn-ea"/>
                <a:cs typeface="+mn-cs"/>
              </a:rPr>
              <a:t>Groups and teams go through a development process.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Some groups go through a specific series of stages.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Other groups progress in a stable manner for a while, but then respond to an event by radically changing their approach.</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Two models of group development are Tuckman’s five-stage theory of group development and punctuated equilibrium.</a:t>
            </a:r>
          </a:p>
          <a:p>
            <a:pPr marL="171450" indent="-171450">
              <a:buFont typeface="Arial" panose="020B0604020202020204" pitchFamily="34" charset="0"/>
              <a:buChar char="•"/>
            </a:pPr>
            <a:endParaRPr lang="en-US" dirty="0"/>
          </a:p>
          <a:p>
            <a:r>
              <a:rPr lang="en-US" sz="1200" b="1" kern="1200" dirty="0">
                <a:solidFill>
                  <a:schemeClr val="tx1"/>
                </a:solidFill>
                <a:effectLst/>
                <a:latin typeface="+mn-lt"/>
                <a:ea typeface="+mn-ea"/>
                <a:cs typeface="+mn-cs"/>
              </a:rPr>
              <a:t>Tuckman's Five-Stage Model of Group Development</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Tuckman’s five-stage theory of group development presented in Figure 8-3 is one oft-cited model of the group stages.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stages are not necessarily of the same duration or intensity for each group, and they may be impacted by the goal clarity and the commitment and maturity of the members.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Stage 1: Forming</a:t>
            </a:r>
          </a:p>
          <a:p>
            <a:pPr lvl="1"/>
            <a:r>
              <a:rPr lang="en-US" sz="1200" kern="1200" dirty="0">
                <a:solidFill>
                  <a:schemeClr val="tx1"/>
                </a:solidFill>
                <a:effectLst/>
                <a:latin typeface="+mn-lt"/>
                <a:ea typeface="+mn-ea"/>
                <a:cs typeface="+mn-cs"/>
              </a:rPr>
              <a:t>In this ice-breaking stage, group members tend to be uncertain and anxious about such things as their roles, who is in charge, and the group’s goals.</a:t>
            </a:r>
          </a:p>
          <a:p>
            <a:pPr lvl="1"/>
            <a:r>
              <a:rPr lang="en-US" sz="1200" kern="1200" dirty="0">
                <a:solidFill>
                  <a:schemeClr val="tx1"/>
                </a:solidFill>
                <a:effectLst/>
                <a:latin typeface="+mn-lt"/>
                <a:ea typeface="+mn-ea"/>
                <a:cs typeface="+mn-cs"/>
              </a:rPr>
              <a:t>Mutual trust is low, and there is a good deal of holding back to see who takes charge and how.</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Stage 2: Storming</a:t>
            </a:r>
          </a:p>
          <a:p>
            <a:pPr lvl="1"/>
            <a:r>
              <a:rPr lang="en-US" sz="1200" kern="1200" dirty="0">
                <a:solidFill>
                  <a:schemeClr val="tx1"/>
                </a:solidFill>
                <a:effectLst/>
                <a:latin typeface="+mn-lt"/>
                <a:ea typeface="+mn-ea"/>
                <a:cs typeface="+mn-cs"/>
              </a:rPr>
              <a:t>Individuals test the leader’s policies and assumptions as they try to determine how they fit into the power structure. </a:t>
            </a:r>
          </a:p>
          <a:p>
            <a:pPr lvl="1"/>
            <a:r>
              <a:rPr lang="en-US" sz="1200" kern="1200" dirty="0">
                <a:solidFill>
                  <a:schemeClr val="tx1"/>
                </a:solidFill>
                <a:effectLst/>
                <a:latin typeface="+mn-lt"/>
                <a:ea typeface="+mn-ea"/>
                <a:cs typeface="+mn-cs"/>
              </a:rPr>
              <a:t>Subgroups take shape, and subtle forms of resistance occur.</a:t>
            </a:r>
          </a:p>
          <a:p>
            <a:pPr lvl="1"/>
            <a:r>
              <a:rPr lang="en-US" sz="1200" kern="1200" dirty="0">
                <a:solidFill>
                  <a:schemeClr val="tx1"/>
                </a:solidFill>
                <a:effectLst/>
                <a:latin typeface="+mn-lt"/>
                <a:ea typeface="+mn-ea"/>
                <a:cs typeface="+mn-cs"/>
              </a:rPr>
              <a:t>Many groups stall in Stage 2 because power and politics erupt into open rebellion.</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8</a:t>
            </a:fld>
            <a:endParaRPr lang="en-US" dirty="0"/>
          </a:p>
        </p:txBody>
      </p:sp>
    </p:spTree>
    <p:extLst>
      <p:ext uri="{BB962C8B-B14F-4D97-AF65-F5344CB8AC3E}">
        <p14:creationId xmlns:p14="http://schemas.microsoft.com/office/powerpoint/2010/main" val="9271312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Stage 3: Norming</a:t>
            </a:r>
          </a:p>
          <a:p>
            <a:pPr lvl="1"/>
            <a:r>
              <a:rPr lang="en-US" sz="1200" kern="1200" dirty="0">
                <a:solidFill>
                  <a:schemeClr val="tx1"/>
                </a:solidFill>
                <a:effectLst/>
                <a:latin typeface="+mn-lt"/>
                <a:ea typeface="+mn-ea"/>
                <a:cs typeface="+mn-cs"/>
              </a:rPr>
              <a:t>Groups making it this far usually do so thanks to a respected member, other than the leader, challenging the group to resolve its power struggles so something can be accomplished.</a:t>
            </a:r>
          </a:p>
          <a:p>
            <a:pPr lvl="1"/>
            <a:r>
              <a:rPr lang="en-US" sz="1200" kern="1200" dirty="0">
                <a:solidFill>
                  <a:schemeClr val="tx1"/>
                </a:solidFill>
                <a:effectLst/>
                <a:latin typeface="+mn-lt"/>
                <a:ea typeface="+mn-ea"/>
                <a:cs typeface="+mn-cs"/>
              </a:rPr>
              <a:t>A feeling of team spirit is sometimes experienced during this stage because members believe they have found their proper roles.</a:t>
            </a:r>
          </a:p>
          <a:p>
            <a:pPr lvl="1"/>
            <a:r>
              <a:rPr lang="en-US" sz="1200" kern="1200" dirty="0">
                <a:solidFill>
                  <a:schemeClr val="tx1"/>
                </a:solidFill>
                <a:effectLst/>
                <a:latin typeface="+mn-lt"/>
                <a:ea typeface="+mn-ea"/>
                <a:cs typeface="+mn-cs"/>
              </a:rPr>
              <a:t>By-product of this stage is </a:t>
            </a:r>
            <a:r>
              <a:rPr lang="en-US" sz="1200" b="1" kern="1200" dirty="0">
                <a:solidFill>
                  <a:schemeClr val="tx1"/>
                </a:solidFill>
                <a:effectLst/>
                <a:latin typeface="+mn-lt"/>
                <a:ea typeface="+mn-ea"/>
                <a:cs typeface="+mn-cs"/>
              </a:rPr>
              <a:t>group cohesiveness</a:t>
            </a:r>
            <a:r>
              <a:rPr lang="en-US" sz="1200" kern="1200" dirty="0">
                <a:solidFill>
                  <a:schemeClr val="tx1"/>
                </a:solidFill>
                <a:effectLst/>
                <a:latin typeface="+mn-lt"/>
                <a:ea typeface="+mn-ea"/>
                <a:cs typeface="+mn-cs"/>
              </a:rPr>
              <a:t>: a “we feeling” binding group members together.</a:t>
            </a:r>
          </a:p>
          <a:p>
            <a:pPr lvl="1"/>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Stage 4: Performing</a:t>
            </a:r>
          </a:p>
          <a:p>
            <a:pPr lvl="1"/>
            <a:r>
              <a:rPr lang="en-US" sz="1200" kern="1200" dirty="0">
                <a:solidFill>
                  <a:schemeClr val="tx1"/>
                </a:solidFill>
                <a:effectLst/>
                <a:latin typeface="+mn-lt"/>
                <a:ea typeface="+mn-ea"/>
                <a:cs typeface="+mn-cs"/>
              </a:rPr>
              <a:t>Activity is focused on solving task problems.</a:t>
            </a:r>
          </a:p>
          <a:p>
            <a:pPr lvl="1"/>
            <a:r>
              <a:rPr lang="en-US" sz="1200" kern="1200" dirty="0">
                <a:solidFill>
                  <a:schemeClr val="tx1"/>
                </a:solidFill>
                <a:effectLst/>
                <a:latin typeface="+mn-lt"/>
                <a:ea typeface="+mn-ea"/>
                <a:cs typeface="+mn-cs"/>
              </a:rPr>
              <a:t>There is a climate of open communication, strong cooperation, and lots of helping behavior.</a:t>
            </a:r>
          </a:p>
          <a:p>
            <a:pPr lvl="1"/>
            <a:r>
              <a:rPr lang="en-US" sz="1200" kern="1200" dirty="0">
                <a:solidFill>
                  <a:schemeClr val="tx1"/>
                </a:solidFill>
                <a:effectLst/>
                <a:latin typeface="+mn-lt"/>
                <a:ea typeface="+mn-ea"/>
                <a:cs typeface="+mn-cs"/>
              </a:rPr>
              <a:t>Conflicts and job boundary disputes are handled constructively and efficiently.</a:t>
            </a:r>
          </a:p>
          <a:p>
            <a:pPr lvl="1"/>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Stage 5: Adjourning</a:t>
            </a:r>
          </a:p>
          <a:p>
            <a:pPr lvl="1"/>
            <a:r>
              <a:rPr lang="en-US" sz="1200" kern="1200" dirty="0">
                <a:solidFill>
                  <a:schemeClr val="tx1"/>
                </a:solidFill>
                <a:effectLst/>
                <a:latin typeface="+mn-lt"/>
                <a:ea typeface="+mn-ea"/>
                <a:cs typeface="+mn-cs"/>
              </a:rPr>
              <a:t>The work is done so it is time to move on to other things.</a:t>
            </a:r>
          </a:p>
          <a:p>
            <a:pPr lvl="1"/>
            <a:r>
              <a:rPr lang="en-US" sz="1200" kern="1200" dirty="0">
                <a:solidFill>
                  <a:schemeClr val="tx1"/>
                </a:solidFill>
                <a:effectLst/>
                <a:latin typeface="+mn-lt"/>
                <a:ea typeface="+mn-ea"/>
                <a:cs typeface="+mn-cs"/>
              </a:rPr>
              <a:t>Return to independence can be eased by rituals celebrating “the end” and “new beginnings” through parties, award ceremonies, graduations, etc.</a:t>
            </a:r>
          </a:p>
          <a:p>
            <a:pPr lvl="1"/>
            <a:r>
              <a:rPr lang="en-US" sz="1200" kern="1200" dirty="0">
                <a:solidFill>
                  <a:schemeClr val="tx1"/>
                </a:solidFill>
                <a:effectLst/>
                <a:latin typeface="+mn-lt"/>
                <a:ea typeface="+mn-ea"/>
                <a:cs typeface="+mn-cs"/>
              </a:rPr>
              <a:t>Leaders need to emphasize valuable lessons learned during the adjourning stage.</a:t>
            </a:r>
          </a:p>
          <a:p>
            <a:pPr lvl="1"/>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9</a:t>
            </a:fld>
            <a:endParaRPr lang="en-US" dirty="0"/>
          </a:p>
        </p:txBody>
      </p:sp>
    </p:spTree>
    <p:extLst>
      <p:ext uri="{BB962C8B-B14F-4D97-AF65-F5344CB8AC3E}">
        <p14:creationId xmlns:p14="http://schemas.microsoft.com/office/powerpoint/2010/main" val="334825715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393740"/>
            <a:ext cx="4176986" cy="2743200"/>
          </a:xfrm>
          <a:prstGeom prst="rect">
            <a:avLst/>
          </a:prstGeom>
          <a:solidFill>
            <a:srgbClr val="D31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hasCustomPrompt="1"/>
          </p:nvPr>
        </p:nvSpPr>
        <p:spPr>
          <a:xfrm>
            <a:off x="0" y="2819400"/>
            <a:ext cx="4129908" cy="12192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228600" y="4114800"/>
            <a:ext cx="3901308" cy="685800"/>
          </a:xfrm>
          <a:prstGeom prst="rect">
            <a:avLst/>
          </a:prstGeom>
        </p:spPr>
        <p:txBody>
          <a:bodyPr/>
          <a:lstStyle>
            <a:lvl1pPr marL="0" indent="0" algn="ctr">
              <a:buNone/>
              <a:defRPr sz="2800" b="0">
                <a:solidFill>
                  <a:schemeClr val="bg1"/>
                </a:solidFill>
                <a:latin typeface="ArumSans Bold"/>
              </a:defRPr>
            </a:lvl1pPr>
            <a:lvl2pPr marL="457200" indent="0" algn="ctr">
              <a:buNone/>
              <a:defRPr sz="2000" b="0">
                <a:solidFill>
                  <a:schemeClr val="bg1"/>
                </a:solidFill>
                <a:latin typeface="ArumSans Bold"/>
              </a:defRPr>
            </a:lvl2pPr>
            <a:lvl3pPr marL="914400" indent="0" algn="ctr">
              <a:buNone/>
              <a:defRPr sz="2000" b="0">
                <a:solidFill>
                  <a:schemeClr val="bg1"/>
                </a:solidFill>
                <a:latin typeface="ArumSans Bold"/>
              </a:defRPr>
            </a:lvl3pPr>
            <a:lvl4pPr marL="1371600" indent="0" algn="ctr">
              <a:buNone/>
              <a:defRPr sz="2000" b="0">
                <a:solidFill>
                  <a:schemeClr val="bg1"/>
                </a:solidFill>
                <a:latin typeface="ArumSans Bold"/>
              </a:defRPr>
            </a:lvl4pPr>
            <a:lvl5pPr marL="1828800" indent="0" algn="ctr">
              <a:buNone/>
              <a:defRPr sz="2800" b="0">
                <a:solidFill>
                  <a:schemeClr val="bg1"/>
                </a:solidFill>
                <a:latin typeface="ArumSans Bold"/>
              </a:defRPr>
            </a:lvl5pPr>
          </a:lstStyle>
          <a:p>
            <a:pPr lvl="0"/>
            <a:r>
              <a:rPr lang="en-US" dirty="0"/>
              <a:t>Click to edit Master text styles</a:t>
            </a:r>
          </a:p>
          <a:p>
            <a:pPr lvl="0"/>
            <a:r>
              <a:rPr lang="en-US" dirty="0"/>
              <a:t>Second level</a:t>
            </a:r>
          </a:p>
          <a:p>
            <a:pPr lvl="0"/>
            <a:r>
              <a:rPr lang="en-US" dirty="0"/>
              <a:t>Third level</a:t>
            </a:r>
          </a:p>
          <a:p>
            <a:pPr lvl="0"/>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76986" y="-24380"/>
            <a:ext cx="4967014" cy="6262506"/>
          </a:xfrm>
          <a:prstGeom prst="rect">
            <a:avLst/>
          </a:prstGeom>
        </p:spPr>
      </p:pic>
    </p:spTree>
    <p:extLst>
      <p:ext uri="{BB962C8B-B14F-4D97-AF65-F5344CB8AC3E}">
        <p14:creationId xmlns:p14="http://schemas.microsoft.com/office/powerpoint/2010/main" val="10527954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8494285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2"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464283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6672773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054023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0849254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2972706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Video Credit Here</a:t>
            </a:r>
          </a:p>
        </p:txBody>
      </p:sp>
    </p:spTree>
    <p:extLst>
      <p:ext uri="{BB962C8B-B14F-4D97-AF65-F5344CB8AC3E}">
        <p14:creationId xmlns:p14="http://schemas.microsoft.com/office/powerpoint/2010/main" val="4079716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xmlns="">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83522032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ed Bar Footer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1"/>
          <p:cNvSpPr>
            <a:spLocks noGrp="1"/>
          </p:cNvSpPr>
          <p:nvPr>
            <p:ph type="body" sz="quarter" idx="12"/>
          </p:nvPr>
        </p:nvSpPr>
        <p:spPr>
          <a:xfrm>
            <a:off x="457200" y="990600"/>
            <a:ext cx="8229600" cy="54102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2175679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ed Bar Footer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Jump link"/>
          <p:cNvSpPr>
            <a:spLocks noGrp="1"/>
          </p:cNvSpPr>
          <p:nvPr>
            <p:ph type="body" sz="quarter" idx="13"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22943920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70358306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ed Bar Footer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7" name="Header 3"/>
          <p:cNvSpPr>
            <a:spLocks noGrp="1"/>
          </p:cNvSpPr>
          <p:nvPr>
            <p:ph type="body" sz="quarter" idx="12"/>
          </p:nvPr>
        </p:nvSpPr>
        <p:spPr>
          <a:xfrm>
            <a:off x="457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5" name="Text Placeholder 3"/>
          <p:cNvSpPr>
            <a:spLocks noGrp="1"/>
          </p:cNvSpPr>
          <p:nvPr>
            <p:ph type="body" sz="quarter" idx="16"/>
          </p:nvPr>
        </p:nvSpPr>
        <p:spPr>
          <a:xfrm>
            <a:off x="457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0" name="Header 4"/>
          <p:cNvSpPr>
            <a:spLocks noGrp="1"/>
          </p:cNvSpPr>
          <p:nvPr>
            <p:ph type="body" sz="quarter" idx="13"/>
          </p:nvPr>
        </p:nvSpPr>
        <p:spPr>
          <a:xfrm>
            <a:off x="4648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7" name="Text Placeholder 4"/>
          <p:cNvSpPr>
            <a:spLocks noGrp="1"/>
          </p:cNvSpPr>
          <p:nvPr>
            <p:ph type="body" sz="quarter" idx="17"/>
          </p:nvPr>
        </p:nvSpPr>
        <p:spPr>
          <a:xfrm>
            <a:off x="4648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8"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157280002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4484562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90962680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17940121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40630179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358808250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212830940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95233046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1216388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32785093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27134182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35438848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66700694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212865793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p:cNvSpPr txBox="1">
            <a:spLocks/>
          </p:cNvSpPr>
          <p:nvPr userDrawn="1"/>
        </p:nvSpPr>
        <p:spPr>
          <a:xfrm>
            <a:off x="6705600" y="6508750"/>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Chapter 8 | Slide </a:t>
            </a:r>
            <a:fld id="{C5511E7B-09E2-4991-84E2-F38B7E9BF273}" type="slidenum">
              <a:rPr lang="en-US" smtClean="0"/>
              <a:pPr/>
              <a:t>‹#›</a:t>
            </a:fld>
            <a:endParaRPr lang="en-US" dirty="0"/>
          </a:p>
        </p:txBody>
      </p:sp>
    </p:spTree>
    <p:extLst>
      <p:ext uri="{BB962C8B-B14F-4D97-AF65-F5344CB8AC3E}">
        <p14:creationId xmlns:p14="http://schemas.microsoft.com/office/powerpoint/2010/main" val="201441373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279362873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159695414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338360432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58802976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157278386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36714896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48334605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57505626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410161043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166106827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3 | Slide </a:t>
            </a:r>
            <a:fld id="{245E7589-D4A5-40AB-AAF1-DC388EE31D3B}" type="slidenum">
              <a:rPr lang="en-US" smtClean="0"/>
              <a:pPr/>
              <a:t>‹#›</a:t>
            </a:fld>
            <a:endParaRPr lang="en-US" dirty="0"/>
          </a:p>
        </p:txBody>
      </p:sp>
    </p:spTree>
    <p:extLst>
      <p:ext uri="{BB962C8B-B14F-4D97-AF65-F5344CB8AC3E}">
        <p14:creationId xmlns:p14="http://schemas.microsoft.com/office/powerpoint/2010/main" val="296047308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609850" y="531813"/>
            <a:ext cx="6076950" cy="1143000"/>
          </a:xfrm>
          <a:prstGeom prst="rect">
            <a:avLst/>
          </a:prstGeom>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5"/>
          <p:cNvSpPr>
            <a:spLocks noGrp="1"/>
          </p:cNvSpPr>
          <p:nvPr>
            <p:ph type="sldNum" sz="quarter" idx="12"/>
          </p:nvPr>
        </p:nvSpPr>
        <p:spPr>
          <a:xfrm>
            <a:off x="7286625" y="6492875"/>
            <a:ext cx="1476375" cy="365125"/>
          </a:xfrm>
          <a:prstGeom prst="rect">
            <a:avLst/>
          </a:prstGeom>
        </p:spPr>
        <p:txBody>
          <a:bodyPr/>
          <a:lstStyle>
            <a:lvl1pPr>
              <a:defRPr sz="1200"/>
            </a:lvl1pPr>
          </a:lstStyle>
          <a:p>
            <a:r>
              <a:rPr lang="en-US" dirty="0"/>
              <a:t>Chapter 8 | Slide </a:t>
            </a:r>
            <a:fld id="{245E7589-D4A5-40AB-AAF1-DC388EE31D3B}" type="slidenum">
              <a:rPr lang="en-US" smtClean="0"/>
              <a:pPr/>
              <a:t>‹#›</a:t>
            </a:fld>
            <a:endParaRPr lang="en-US" dirty="0"/>
          </a:p>
        </p:txBody>
      </p:sp>
    </p:spTree>
    <p:extLst>
      <p:ext uri="{BB962C8B-B14F-4D97-AF65-F5344CB8AC3E}">
        <p14:creationId xmlns:p14="http://schemas.microsoft.com/office/powerpoint/2010/main" val="428916297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3 | Slide </a:t>
            </a:r>
            <a:fld id="{245E7589-D4A5-40AB-AAF1-DC388EE31D3B}" type="slidenum">
              <a:rPr lang="en-US" smtClean="0"/>
              <a:pPr/>
              <a:t>‹#›</a:t>
            </a:fld>
            <a:endParaRPr lang="en-US" dirty="0"/>
          </a:p>
        </p:txBody>
      </p:sp>
    </p:spTree>
    <p:extLst>
      <p:ext uri="{BB962C8B-B14F-4D97-AF65-F5344CB8AC3E}">
        <p14:creationId xmlns:p14="http://schemas.microsoft.com/office/powerpoint/2010/main" val="417481505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1 | Slide </a:t>
            </a:r>
            <a:fld id="{245E7589-D4A5-40AB-AAF1-DC388EE31D3B}" type="slidenum">
              <a:rPr lang="en-US" smtClean="0"/>
              <a:pPr/>
              <a:t>‹#›</a:t>
            </a:fld>
            <a:endParaRPr lang="en-US" dirty="0"/>
          </a:p>
        </p:txBody>
      </p:sp>
    </p:spTree>
    <p:extLst>
      <p:ext uri="{BB962C8B-B14F-4D97-AF65-F5344CB8AC3E}">
        <p14:creationId xmlns:p14="http://schemas.microsoft.com/office/powerpoint/2010/main" val="264508796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1 | Slide </a:t>
            </a:r>
            <a:fld id="{245E7589-D4A5-40AB-AAF1-DC388EE31D3B}" type="slidenum">
              <a:rPr lang="en-US" smtClean="0"/>
              <a:pPr/>
              <a:t>‹#›</a:t>
            </a:fld>
            <a:endParaRPr lang="en-US" dirty="0"/>
          </a:p>
        </p:txBody>
      </p:sp>
    </p:spTree>
    <p:extLst>
      <p:ext uri="{BB962C8B-B14F-4D97-AF65-F5344CB8AC3E}">
        <p14:creationId xmlns:p14="http://schemas.microsoft.com/office/powerpoint/2010/main" val="282338765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714375" y="2541588"/>
            <a:ext cx="8229600" cy="1143000"/>
          </a:xfrm>
          <a:prstGeom prst="rect">
            <a:avLst/>
          </a:prstGeom>
        </p:spPr>
        <p:txBody>
          <a:bodyPr/>
          <a:lstStyle/>
          <a:p>
            <a:r>
              <a:rPr lang="en-US"/>
              <a:t>Click to edit Master title style</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1 | Slide </a:t>
            </a:r>
            <a:fld id="{245E7589-D4A5-40AB-AAF1-DC388EE31D3B}" type="slidenum">
              <a:rPr lang="en-US" smtClean="0"/>
              <a:pPr/>
              <a:t>‹#›</a:t>
            </a:fld>
            <a:endParaRPr lang="en-US" dirty="0"/>
          </a:p>
        </p:txBody>
      </p:sp>
    </p:spTree>
    <p:extLst>
      <p:ext uri="{BB962C8B-B14F-4D97-AF65-F5344CB8AC3E}">
        <p14:creationId xmlns:p14="http://schemas.microsoft.com/office/powerpoint/2010/main" val="148039750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dirty="0"/>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14015387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20762971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146052981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89774575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67489879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3989341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3020946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4376233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869442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617811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theme" Target="../theme/theme2.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theme" Target="../theme/theme4.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9.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theme" Target="../theme/theme5.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0.xml"/><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theme" Target="../theme/theme6.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148309693"/>
      </p:ext>
    </p:extLst>
  </p:cSld>
  <p:clrMap bg1="lt1" tx1="dk1" bg2="lt2" tx2="dk2" accent1="accent1" accent2="accent2" accent3="accent3" accent4="accent4" accent5="accent5" accent6="accent6" hlink="hlink" folHlink="folHlink"/>
  <p:sldLayoutIdLst>
    <p:sldLayoutId id="2147483958" r:id="rId1"/>
    <p:sldLayoutId id="2147483959" r:id="rId2"/>
    <p:sldLayoutId id="2147483960" r:id="rId3"/>
    <p:sldLayoutId id="2147483961" r:id="rId4"/>
    <p:sldLayoutId id="2147483962" r:id="rId5"/>
    <p:sldLayoutId id="2147483963" r:id="rId6"/>
    <p:sldLayoutId id="2147483964"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Copyright" descr="©McGraw-Hill Education&#10;"/>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3698043278"/>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 id="2147483950" r:id="rId8"/>
    <p:sldLayoutId id="2147483951" r:id="rId9"/>
    <p:sldLayoutId id="2147483956" r:id="rId10"/>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329773152"/>
      </p:ext>
    </p:extLst>
  </p:cSld>
  <p:clrMap bg1="lt1" tx1="dk1" bg2="lt2" tx2="dk2" accent1="accent1" accent2="accent2" accent3="accent3" accent4="accent4" accent5="accent5" accent6="accent6" hlink="hlink" folHlink="folHlink"/>
  <p:sldLayoutIdLst>
    <p:sldLayoutId id="2147483953" r:id="rId1"/>
    <p:sldLayoutId id="2147483954" r:id="rId2"/>
    <p:sldLayoutId id="2147483955"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97B48A-E83F-4F96-BB8E-B6ABAD1F0276}" type="datetimeFigureOut">
              <a:rPr lang="en-US" smtClean="0"/>
              <a:t>10/23/2017</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F7EA3A-9AE1-4238-8D33-13CA7990C189}" type="slidenum">
              <a:rPr lang="en-US" smtClean="0"/>
              <a:t>‹#›</a:t>
            </a:fld>
            <a:endParaRPr lang="en-US" dirty="0"/>
          </a:p>
        </p:txBody>
      </p:sp>
    </p:spTree>
    <p:extLst>
      <p:ext uri="{BB962C8B-B14F-4D97-AF65-F5344CB8AC3E}">
        <p14:creationId xmlns:p14="http://schemas.microsoft.com/office/powerpoint/2010/main" val="1993070087"/>
      </p:ext>
    </p:extLst>
  </p:cSld>
  <p:clrMap bg1="lt1" tx1="dk1" bg2="lt2" tx2="dk2" accent1="accent1" accent2="accent2" accent3="accent3" accent4="accent4" accent5="accent5" accent6="accent6" hlink="hlink" folHlink="folHlink"/>
  <p:sldLayoutIdLst>
    <p:sldLayoutId id="2147483923" r:id="rId1"/>
    <p:sldLayoutId id="2147483924" r:id="rId2"/>
    <p:sldLayoutId id="2147483925" r:id="rId3"/>
    <p:sldLayoutId id="2147483926" r:id="rId4"/>
    <p:sldLayoutId id="2147483927" r:id="rId5"/>
    <p:sldLayoutId id="2147483928" r:id="rId6"/>
    <p:sldLayoutId id="2147483929" r:id="rId7"/>
    <p:sldLayoutId id="2147483930" r:id="rId8"/>
    <p:sldLayoutId id="2147483931" r:id="rId9"/>
    <p:sldLayoutId id="2147483932" r:id="rId10"/>
    <p:sldLayoutId id="214748393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a:solidFill>
            <a:srgbClr val="FF0000"/>
          </a:solidFill>
        </p:spPr>
        <p:txBody>
          <a:bodyPr vert="horz" lIns="91440" tIns="45720" rIns="91440" bIns="45720" rtlCol="0" anchor="ctr">
            <a:normAutofit/>
          </a:bodyPr>
          <a:lstStyle/>
          <a:p>
            <a:r>
              <a:rPr lang="en-US" dirty="0"/>
              <a:t>Test Your OB Knowledge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Chapter 8 | Slide </a:t>
            </a:r>
            <a:fld id="{C5511E7B-09E2-4991-84E2-F38B7E9BF273}" type="slidenum">
              <a:rPr lang="en-US" smtClean="0"/>
              <a:pPr/>
              <a:t>‹#›</a:t>
            </a:fld>
            <a:endParaRPr lang="en-US" dirty="0"/>
          </a:p>
        </p:txBody>
      </p:sp>
    </p:spTree>
    <p:extLst>
      <p:ext uri="{BB962C8B-B14F-4D97-AF65-F5344CB8AC3E}">
        <p14:creationId xmlns:p14="http://schemas.microsoft.com/office/powerpoint/2010/main" val="3454401164"/>
      </p:ext>
    </p:extLst>
  </p:cSld>
  <p:clrMap bg1="lt1" tx1="dk1" bg2="lt2" tx2="dk2" accent1="accent1" accent2="accent2" accent3="accent3" accent4="accent4" accent5="accent5" accent6="accent6" hlink="hlink" folHlink="folHlink"/>
  <p:sldLayoutIdLst>
    <p:sldLayoutId id="2147483911" r:id="rId1"/>
    <p:sldLayoutId id="2147483912" r:id="rId2"/>
    <p:sldLayoutId id="2147483913" r:id="rId3"/>
    <p:sldLayoutId id="2147483914" r:id="rId4"/>
    <p:sldLayoutId id="2147483915" r:id="rId5"/>
    <p:sldLayoutId id="2147483916" r:id="rId6"/>
    <p:sldLayoutId id="2147483917" r:id="rId7"/>
    <p:sldLayoutId id="2147483918" r:id="rId8"/>
    <p:sldLayoutId id="2147483919" r:id="rId9"/>
    <p:sldLayoutId id="2147483920" r:id="rId10"/>
    <p:sldLayoutId id="2147483921" r:id="rId11"/>
  </p:sldLayoutIdLst>
  <p:txStyles>
    <p:titleStyle>
      <a:lvl1pPr algn="ctr" defTabSz="914400" rtl="0" eaLnBrk="1" latinLnBrk="0" hangingPunct="1">
        <a:spcBef>
          <a:spcPct val="0"/>
        </a:spcBef>
        <a:buNone/>
        <a:defRPr sz="48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962150"/>
            <a:ext cx="8229600" cy="406717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a:off x="0" y="0"/>
            <a:ext cx="9144000" cy="1876618"/>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Black"/>
              <a:cs typeface="Arial Black"/>
            </a:endParaRPr>
          </a:p>
        </p:txBody>
      </p:sp>
      <p:sp>
        <p:nvSpPr>
          <p:cNvPr id="9" name="Isosceles Triangle 8"/>
          <p:cNvSpPr/>
          <p:nvPr userDrawn="1"/>
        </p:nvSpPr>
        <p:spPr>
          <a:xfrm>
            <a:off x="592200" y="283041"/>
            <a:ext cx="1409085" cy="1168283"/>
          </a:xfrm>
          <a:prstGeom prst="triangle">
            <a:avLst/>
          </a:prstGeom>
          <a:solidFill>
            <a:srgbClr val="D00000"/>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Isosceles Triangle 9"/>
          <p:cNvSpPr/>
          <p:nvPr userDrawn="1"/>
        </p:nvSpPr>
        <p:spPr>
          <a:xfrm>
            <a:off x="203729" y="718103"/>
            <a:ext cx="822978" cy="733221"/>
          </a:xfrm>
          <a:prstGeom prst="triangle">
            <a:avLst/>
          </a:prstGeom>
          <a:solidFill>
            <a:srgbClr val="D00000"/>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p:nvPr userDrawn="1"/>
        </p:nvSpPr>
        <p:spPr>
          <a:xfrm>
            <a:off x="1081818" y="718103"/>
            <a:ext cx="184731" cy="646331"/>
          </a:xfrm>
          <a:prstGeom prst="rect">
            <a:avLst/>
          </a:prstGeom>
          <a:solidFill>
            <a:srgbClr val="D00000"/>
          </a:solidFill>
        </p:spPr>
        <p:txBody>
          <a:bodyPr wrap="none" rtlCol="0">
            <a:spAutoFit/>
          </a:bodyPr>
          <a:lstStyle/>
          <a:p>
            <a:endParaRPr lang="en-US" sz="3600" b="1" dirty="0"/>
          </a:p>
        </p:txBody>
      </p:sp>
      <p:sp>
        <p:nvSpPr>
          <p:cNvPr id="12" name="Isosceles Triangle 11"/>
          <p:cNvSpPr/>
          <p:nvPr userDrawn="1"/>
        </p:nvSpPr>
        <p:spPr>
          <a:xfrm>
            <a:off x="1261781" y="536924"/>
            <a:ext cx="1060704" cy="914400"/>
          </a:xfrm>
          <a:prstGeom prst="triangle">
            <a:avLst/>
          </a:prstGeom>
          <a:solidFill>
            <a:srgbClr val="D00000"/>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Slide Number Placeholder 5"/>
          <p:cNvSpPr>
            <a:spLocks noGrp="1"/>
          </p:cNvSpPr>
          <p:nvPr>
            <p:ph type="sldNum" sz="quarter" idx="4"/>
          </p:nvPr>
        </p:nvSpPr>
        <p:spPr>
          <a:xfrm>
            <a:off x="6553200" y="6356350"/>
            <a:ext cx="2133600" cy="365125"/>
          </a:xfrm>
          <a:prstGeom prst="rect">
            <a:avLst/>
          </a:prstGeom>
        </p:spPr>
        <p:txBody>
          <a:bodyPr/>
          <a:lstStyle/>
          <a:p>
            <a:r>
              <a:rPr lang="en-US" dirty="0"/>
              <a:t>Chapter 8 | Slide </a:t>
            </a:r>
            <a:fld id="{245E7589-D4A5-40AB-AAF1-DC388EE31D3B}" type="slidenum">
              <a:rPr lang="en-US" smtClean="0"/>
              <a:pPr/>
              <a:t>‹#›</a:t>
            </a:fld>
            <a:endParaRPr lang="en-US" dirty="0"/>
          </a:p>
        </p:txBody>
      </p:sp>
    </p:spTree>
    <p:extLst>
      <p:ext uri="{BB962C8B-B14F-4D97-AF65-F5344CB8AC3E}">
        <p14:creationId xmlns:p14="http://schemas.microsoft.com/office/powerpoint/2010/main" val="3135314809"/>
      </p:ext>
    </p:extLst>
  </p:cSld>
  <p:clrMap bg1="lt1" tx1="dk1" bg2="lt2" tx2="dk2" accent1="accent1" accent2="accent2" accent3="accent3" accent4="accent4" accent5="accent5" accent6="accent6" hlink="hlink" folHlink="folHlink"/>
  <p:sldLayoutIdLst>
    <p:sldLayoutId id="2147483899" r:id="rId1"/>
    <p:sldLayoutId id="2147483900" r:id="rId2"/>
    <p:sldLayoutId id="2147483901" r:id="rId3"/>
    <p:sldLayoutId id="2147483902" r:id="rId4"/>
    <p:sldLayoutId id="2147483903" r:id="rId5"/>
    <p:sldLayoutId id="2147483904" r:id="rId6"/>
    <p:sldLayoutId id="2147483905" r:id="rId7"/>
    <p:sldLayoutId id="2147483906" r:id="rId8"/>
    <p:sldLayoutId id="2147483907" r:id="rId9"/>
    <p:sldLayoutId id="2147483908" r:id="rId10"/>
    <p:sldLayoutId id="2147483909" r:id="rId11"/>
  </p:sldLayoutIdLst>
  <p:hf hdr="0" dt="0"/>
  <p:txStyles>
    <p:titleStyle>
      <a:lvl1pPr algn="ctr" defTabSz="914400" rtl="0" eaLnBrk="1" latinLnBrk="0" hangingPunct="1">
        <a:spcBef>
          <a:spcPct val="0"/>
        </a:spcBef>
        <a:buNone/>
        <a:defRPr sz="2400"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1.xml"/><Relationship Id="rId1" Type="http://schemas.openxmlformats.org/officeDocument/2006/relationships/slideLayout" Target="../slideLayouts/slideLayout8.xml"/><Relationship Id="rId4" Type="http://schemas.openxmlformats.org/officeDocument/2006/relationships/slide" Target="slide2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8.xml"/><Relationship Id="rId4" Type="http://schemas.openxmlformats.org/officeDocument/2006/relationships/slide" Target="slide28.xml"/></Relationships>
</file>

<file path=ppt/slides/_rels/slide27.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CHAPTER 8</a:t>
            </a:r>
          </a:p>
        </p:txBody>
      </p:sp>
      <p:sp>
        <p:nvSpPr>
          <p:cNvPr id="5" name="Text Placeholder 4"/>
          <p:cNvSpPr>
            <a:spLocks noGrp="1"/>
          </p:cNvSpPr>
          <p:nvPr>
            <p:ph type="body" sz="quarter" idx="10"/>
          </p:nvPr>
        </p:nvSpPr>
        <p:spPr>
          <a:xfrm>
            <a:off x="0" y="3771900"/>
            <a:ext cx="4129908" cy="685800"/>
          </a:xfrm>
        </p:spPr>
        <p:txBody>
          <a:bodyPr/>
          <a:lstStyle/>
          <a:p>
            <a:r>
              <a:rPr lang="en-US" sz="3600" dirty="0"/>
              <a:t>Groups and Teams</a:t>
            </a:r>
          </a:p>
        </p:txBody>
      </p:sp>
    </p:spTree>
    <p:extLst>
      <p:ext uri="{BB962C8B-B14F-4D97-AF65-F5344CB8AC3E}">
        <p14:creationId xmlns:p14="http://schemas.microsoft.com/office/powerpoint/2010/main" val="447587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a:solidFill>
                  <a:schemeClr val="accent1"/>
                </a:solidFill>
              </a:rPr>
              <a:t>Test Your OB Knowledge </a:t>
            </a:r>
            <a:r>
              <a:rPr lang="en-US" sz="2000" b="1" dirty="0">
                <a:solidFill>
                  <a:schemeClr val="accent1"/>
                </a:solidFill>
              </a:rPr>
              <a:t>(2 of 4)</a:t>
            </a:r>
          </a:p>
        </p:txBody>
      </p:sp>
      <p:sp>
        <p:nvSpPr>
          <p:cNvPr id="5" name="Content Placeholder 2"/>
          <p:cNvSpPr>
            <a:spLocks noGrp="1"/>
          </p:cNvSpPr>
          <p:nvPr>
            <p:ph idx="1"/>
          </p:nvPr>
        </p:nvSpPr>
        <p:spPr>
          <a:xfrm>
            <a:off x="457200" y="1048578"/>
            <a:ext cx="8229600" cy="5294243"/>
          </a:xfrm>
        </p:spPr>
        <p:txBody>
          <a:bodyPr/>
          <a:lstStyle/>
          <a:p>
            <a:pPr marL="0" indent="0">
              <a:buNone/>
            </a:pPr>
            <a:r>
              <a:rPr lang="en-US" sz="2800" dirty="0"/>
              <a:t>Franco is part of a group which must resolve a quality control issue at his company.  Franco is worried about what the group expects from him, and is not sure who is in charge. What stage of group development is the group likely in at this time?</a:t>
            </a:r>
          </a:p>
          <a:p>
            <a:pPr marL="457200" indent="-457200">
              <a:buFont typeface="+mj-lt"/>
              <a:buAutoNum type="alphaUcPeriod"/>
            </a:pPr>
            <a:r>
              <a:rPr lang="en-US" sz="2800" dirty="0"/>
              <a:t>forming</a:t>
            </a:r>
          </a:p>
          <a:p>
            <a:pPr marL="457200" indent="-457200">
              <a:buFont typeface="+mj-lt"/>
              <a:buAutoNum type="alphaUcPeriod"/>
            </a:pPr>
            <a:r>
              <a:rPr lang="en-US" sz="2800" dirty="0"/>
              <a:t>storming</a:t>
            </a:r>
          </a:p>
          <a:p>
            <a:pPr marL="457200" indent="-457200">
              <a:buFont typeface="+mj-lt"/>
              <a:buAutoNum type="alphaUcPeriod"/>
            </a:pPr>
            <a:r>
              <a:rPr lang="en-US" sz="2800" dirty="0"/>
              <a:t>norming</a:t>
            </a:r>
          </a:p>
          <a:p>
            <a:pPr marL="457200" indent="-457200">
              <a:buFont typeface="+mj-lt"/>
              <a:buAutoNum type="alphaUcPeriod"/>
            </a:pPr>
            <a:r>
              <a:rPr lang="en-US" sz="2800" dirty="0"/>
              <a:t>performing</a:t>
            </a:r>
          </a:p>
          <a:p>
            <a:pPr marL="457200" indent="-457200">
              <a:buFont typeface="+mj-lt"/>
              <a:buAutoNum type="alphaUcPeriod"/>
            </a:pPr>
            <a:r>
              <a:rPr lang="en-US" sz="2800" dirty="0"/>
              <a:t>adjourning</a:t>
            </a:r>
          </a:p>
          <a:p>
            <a:pPr marL="457200" indent="-457200">
              <a:buFont typeface="+mj-lt"/>
              <a:buAutoNum type="alphaUcPeriod"/>
            </a:pPr>
            <a:endParaRPr lang="en-US" sz="2800" dirty="0"/>
          </a:p>
        </p:txBody>
      </p:sp>
    </p:spTree>
    <p:extLst>
      <p:ext uri="{BB962C8B-B14F-4D97-AF65-F5344CB8AC3E}">
        <p14:creationId xmlns:p14="http://schemas.microsoft.com/office/powerpoint/2010/main" val="33017838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Teams: The Power of Common Purpose</a:t>
            </a:r>
            <a:endParaRPr lang="en-US" sz="2000" dirty="0"/>
          </a:p>
        </p:txBody>
      </p:sp>
      <p:sp>
        <p:nvSpPr>
          <p:cNvPr id="3" name="Content Placeholder 2"/>
          <p:cNvSpPr>
            <a:spLocks noGrp="1"/>
          </p:cNvSpPr>
          <p:nvPr>
            <p:ph idx="1"/>
          </p:nvPr>
        </p:nvSpPr>
        <p:spPr/>
        <p:txBody>
          <a:bodyPr>
            <a:normAutofit/>
          </a:bodyPr>
          <a:lstStyle/>
          <a:p>
            <a:pPr marL="0" indent="0">
              <a:buNone/>
            </a:pPr>
            <a:r>
              <a:rPr lang="en-US" sz="2800" dirty="0"/>
              <a:t>What is a team?</a:t>
            </a:r>
          </a:p>
          <a:p>
            <a:pPr marL="0" indent="0">
              <a:lnSpc>
                <a:spcPct val="120000"/>
              </a:lnSpc>
              <a:buNone/>
            </a:pPr>
            <a:r>
              <a:rPr lang="en-US" sz="2400" dirty="0"/>
              <a:t>A small number of people with complementary skills who are committed to a common purpose, performance goals, and approach for which they hold themselves mutually accountable</a:t>
            </a:r>
          </a:p>
        </p:txBody>
      </p:sp>
    </p:spTree>
    <p:extLst>
      <p:ext uri="{BB962C8B-B14F-4D97-AF65-F5344CB8AC3E}">
        <p14:creationId xmlns:p14="http://schemas.microsoft.com/office/powerpoint/2010/main" val="14645019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Are Teams Different from Groups?</a:t>
            </a:r>
            <a:endParaRPr lang="en-US" sz="2000" dirty="0"/>
          </a:p>
        </p:txBody>
      </p:sp>
      <p:sp>
        <p:nvSpPr>
          <p:cNvPr id="3" name="Content Placeholder 2"/>
          <p:cNvSpPr>
            <a:spLocks noGrp="1"/>
          </p:cNvSpPr>
          <p:nvPr>
            <p:ph idx="1"/>
          </p:nvPr>
        </p:nvSpPr>
        <p:spPr/>
        <p:txBody>
          <a:bodyPr/>
          <a:lstStyle/>
          <a:p>
            <a:pPr marL="0" indent="0">
              <a:buNone/>
            </a:pPr>
            <a:r>
              <a:rPr lang="en-US" sz="2800" dirty="0"/>
              <a:t>A group becomes a team when</a:t>
            </a:r>
          </a:p>
          <a:p>
            <a:pPr lvl="0"/>
            <a:r>
              <a:rPr lang="en-US" b="1" dirty="0"/>
              <a:t>Leadership</a:t>
            </a:r>
            <a:r>
              <a:rPr lang="en-US" dirty="0"/>
              <a:t> becomes a shared activity</a:t>
            </a:r>
          </a:p>
          <a:p>
            <a:pPr lvl="0"/>
            <a:r>
              <a:rPr lang="en-US" b="1" dirty="0"/>
              <a:t>Accountability</a:t>
            </a:r>
            <a:r>
              <a:rPr lang="en-US" dirty="0"/>
              <a:t> shifts from strictly individual to both individual and collective</a:t>
            </a:r>
          </a:p>
          <a:p>
            <a:pPr lvl="0"/>
            <a:r>
              <a:rPr lang="en-US" dirty="0"/>
              <a:t>The group develops its own </a:t>
            </a:r>
            <a:r>
              <a:rPr lang="en-US" b="1" dirty="0"/>
              <a:t>purpose</a:t>
            </a:r>
            <a:r>
              <a:rPr lang="en-US" dirty="0"/>
              <a:t> or mission</a:t>
            </a:r>
          </a:p>
          <a:p>
            <a:pPr lvl="0"/>
            <a:r>
              <a:rPr lang="en-US" b="1" dirty="0"/>
              <a:t>Problem solving </a:t>
            </a:r>
            <a:r>
              <a:rPr lang="en-US" dirty="0"/>
              <a:t>becomes a way of life, not a part-time activity</a:t>
            </a:r>
          </a:p>
          <a:p>
            <a:pPr lvl="0"/>
            <a:r>
              <a:rPr lang="en-US" b="1" dirty="0"/>
              <a:t>Effectiveness</a:t>
            </a:r>
            <a:r>
              <a:rPr lang="en-US" dirty="0"/>
              <a:t> is measured by the group’s collective outcomes and products</a:t>
            </a:r>
          </a:p>
          <a:p>
            <a:pPr marL="0" indent="0">
              <a:buNone/>
            </a:pPr>
            <a:endParaRPr lang="en-US" dirty="0"/>
          </a:p>
        </p:txBody>
      </p:sp>
    </p:spTree>
    <p:extLst>
      <p:ext uri="{BB962C8B-B14F-4D97-AF65-F5344CB8AC3E}">
        <p14:creationId xmlns:p14="http://schemas.microsoft.com/office/powerpoint/2010/main" val="42577072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Team Players Versus Free Riders</a:t>
            </a:r>
            <a:endParaRPr lang="en-US" sz="2000" dirty="0"/>
          </a:p>
        </p:txBody>
      </p:sp>
      <p:sp>
        <p:nvSpPr>
          <p:cNvPr id="4" name="Text Placeholder 3"/>
          <p:cNvSpPr>
            <a:spLocks noGrp="1"/>
          </p:cNvSpPr>
          <p:nvPr>
            <p:ph type="body" idx="1"/>
          </p:nvPr>
        </p:nvSpPr>
        <p:spPr/>
        <p:txBody>
          <a:bodyPr/>
          <a:lstStyle/>
          <a:p>
            <a:r>
              <a:rPr lang="en-US" dirty="0"/>
              <a:t>Team Players</a:t>
            </a:r>
          </a:p>
        </p:txBody>
      </p:sp>
      <p:sp>
        <p:nvSpPr>
          <p:cNvPr id="3" name="Content Placeholder 2"/>
          <p:cNvSpPr>
            <a:spLocks noGrp="1"/>
          </p:cNvSpPr>
          <p:nvPr>
            <p:ph sz="half" idx="2"/>
          </p:nvPr>
        </p:nvSpPr>
        <p:spPr/>
        <p:txBody>
          <a:bodyPr>
            <a:noAutofit/>
          </a:bodyPr>
          <a:lstStyle/>
          <a:p>
            <a:pPr marL="0" indent="0">
              <a:buNone/>
            </a:pPr>
            <a:r>
              <a:rPr lang="en-US" sz="1800" dirty="0"/>
              <a:t>Are:</a:t>
            </a:r>
          </a:p>
          <a:p>
            <a:pPr marL="347663" indent="-171450">
              <a:lnSpc>
                <a:spcPct val="120000"/>
              </a:lnSpc>
            </a:pPr>
            <a:r>
              <a:rPr lang="en-US" sz="1600" dirty="0"/>
              <a:t>Committed</a:t>
            </a:r>
          </a:p>
          <a:p>
            <a:pPr marL="347663" indent="-171450">
              <a:lnSpc>
                <a:spcPct val="120000"/>
              </a:lnSpc>
            </a:pPr>
            <a:r>
              <a:rPr lang="en-US" sz="1600" dirty="0"/>
              <a:t>Collaborative</a:t>
            </a:r>
          </a:p>
          <a:p>
            <a:pPr marL="347663" indent="-171450">
              <a:lnSpc>
                <a:spcPct val="120000"/>
              </a:lnSpc>
            </a:pPr>
            <a:r>
              <a:rPr lang="en-US" sz="1600" dirty="0"/>
              <a:t>Competent</a:t>
            </a:r>
          </a:p>
          <a:p>
            <a:pPr marL="0" indent="0">
              <a:buNone/>
            </a:pPr>
            <a:r>
              <a:rPr lang="en-US" sz="1800" dirty="0"/>
              <a:t>They:</a:t>
            </a:r>
          </a:p>
          <a:p>
            <a:pPr marL="347663" indent="-171450">
              <a:lnSpc>
                <a:spcPct val="120000"/>
              </a:lnSpc>
            </a:pPr>
            <a:r>
              <a:rPr lang="en-US" sz="1600" dirty="0"/>
              <a:t>Contributes to the work</a:t>
            </a:r>
          </a:p>
          <a:p>
            <a:pPr marL="347663" indent="-171450">
              <a:lnSpc>
                <a:spcPct val="120000"/>
              </a:lnSpc>
            </a:pPr>
            <a:r>
              <a:rPr lang="en-US" sz="1600" dirty="0"/>
              <a:t>Constructively interacts with team members</a:t>
            </a:r>
          </a:p>
          <a:p>
            <a:pPr marL="347663" indent="-171450">
              <a:lnSpc>
                <a:spcPct val="120000"/>
              </a:lnSpc>
            </a:pPr>
            <a:r>
              <a:rPr lang="en-US" sz="1600" dirty="0"/>
              <a:t>Keep team on track</a:t>
            </a:r>
          </a:p>
          <a:p>
            <a:pPr marL="347663" indent="-171450">
              <a:lnSpc>
                <a:spcPct val="120000"/>
              </a:lnSpc>
            </a:pPr>
            <a:r>
              <a:rPr lang="en-US" sz="1600" dirty="0"/>
              <a:t>Expect quality work</a:t>
            </a:r>
          </a:p>
          <a:p>
            <a:pPr marL="347663" indent="-171450">
              <a:lnSpc>
                <a:spcPct val="120000"/>
              </a:lnSpc>
            </a:pPr>
            <a:r>
              <a:rPr lang="en-US" sz="1600" dirty="0"/>
              <a:t>Possess relevant knowledge, skills, and abilities (KSAs) for team’s responsibilities</a:t>
            </a:r>
          </a:p>
          <a:p>
            <a:pPr marL="0" indent="0">
              <a:buNone/>
            </a:pPr>
            <a:endParaRPr lang="en-US" sz="1400" dirty="0"/>
          </a:p>
        </p:txBody>
      </p:sp>
      <p:sp>
        <p:nvSpPr>
          <p:cNvPr id="7" name="Text Placeholder 6"/>
          <p:cNvSpPr>
            <a:spLocks noGrp="1"/>
          </p:cNvSpPr>
          <p:nvPr>
            <p:ph type="body" sz="quarter" idx="3"/>
          </p:nvPr>
        </p:nvSpPr>
        <p:spPr/>
        <p:txBody>
          <a:bodyPr/>
          <a:lstStyle/>
          <a:p>
            <a:r>
              <a:rPr lang="en-US" dirty="0"/>
              <a:t>Free Riders</a:t>
            </a:r>
          </a:p>
        </p:txBody>
      </p:sp>
      <p:sp>
        <p:nvSpPr>
          <p:cNvPr id="8" name="Content Placeholder 7"/>
          <p:cNvSpPr>
            <a:spLocks noGrp="1"/>
          </p:cNvSpPr>
          <p:nvPr>
            <p:ph sz="quarter" idx="4"/>
          </p:nvPr>
        </p:nvSpPr>
        <p:spPr/>
        <p:txBody>
          <a:bodyPr/>
          <a:lstStyle/>
          <a:p>
            <a:pPr marL="0" indent="0">
              <a:buNone/>
            </a:pPr>
            <a:r>
              <a:rPr lang="en-US" sz="1800" dirty="0"/>
              <a:t>Social loafing l</a:t>
            </a:r>
            <a:r>
              <a:rPr lang="en-US" sz="1600" dirty="0"/>
              <a:t>eads to:</a:t>
            </a:r>
          </a:p>
          <a:p>
            <a:pPr marL="347663" indent="-171450">
              <a:lnSpc>
                <a:spcPct val="120000"/>
              </a:lnSpc>
            </a:pPr>
            <a:r>
              <a:rPr lang="en-US" sz="1600" dirty="0"/>
              <a:t>Lower quality work</a:t>
            </a:r>
          </a:p>
          <a:p>
            <a:pPr marL="347663" indent="-171450">
              <a:lnSpc>
                <a:spcPct val="120000"/>
              </a:lnSpc>
            </a:pPr>
            <a:r>
              <a:rPr lang="en-US" sz="1600" dirty="0"/>
              <a:t>Others being forced to work harder</a:t>
            </a:r>
          </a:p>
          <a:p>
            <a:pPr marL="347663" indent="-171450">
              <a:lnSpc>
                <a:spcPct val="120000"/>
              </a:lnSpc>
            </a:pPr>
            <a:r>
              <a:rPr lang="en-US" sz="1600" dirty="0"/>
              <a:t>Disruption for the team</a:t>
            </a:r>
          </a:p>
          <a:p>
            <a:pPr marL="0" indent="0">
              <a:buNone/>
            </a:pPr>
            <a:endParaRPr lang="en-US" sz="1800" dirty="0"/>
          </a:p>
          <a:p>
            <a:pPr marL="0" indent="0">
              <a:buNone/>
            </a:pPr>
            <a:r>
              <a:rPr lang="en-US" sz="1800" dirty="0"/>
              <a:t>Counter social loafing by:</a:t>
            </a:r>
          </a:p>
          <a:p>
            <a:pPr marL="347663" indent="-171450">
              <a:lnSpc>
                <a:spcPct val="120000"/>
              </a:lnSpc>
            </a:pPr>
            <a:r>
              <a:rPr lang="en-US" sz="1600" dirty="0"/>
              <a:t>Limiting group size</a:t>
            </a:r>
          </a:p>
          <a:p>
            <a:pPr marL="347663" indent="-171450">
              <a:lnSpc>
                <a:spcPct val="120000"/>
              </a:lnSpc>
            </a:pPr>
            <a:r>
              <a:rPr lang="en-US" sz="1600" dirty="0"/>
              <a:t>Assuring equity of effort</a:t>
            </a:r>
          </a:p>
          <a:p>
            <a:pPr marL="347663" indent="-171450">
              <a:lnSpc>
                <a:spcPct val="120000"/>
              </a:lnSpc>
            </a:pPr>
            <a:r>
              <a:rPr lang="en-US" sz="1600" dirty="0"/>
              <a:t>Holding people accountable</a:t>
            </a:r>
          </a:p>
        </p:txBody>
      </p:sp>
    </p:spTree>
    <p:extLst>
      <p:ext uri="{BB962C8B-B14F-4D97-AF65-F5344CB8AC3E}">
        <p14:creationId xmlns:p14="http://schemas.microsoft.com/office/powerpoint/2010/main" val="11137628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Team Types </a:t>
            </a:r>
            <a:r>
              <a:rPr lang="en-US" sz="2000" dirty="0"/>
              <a:t>(1 of 2)</a:t>
            </a:r>
            <a:endParaRPr lang="en-US" dirty="0"/>
          </a:p>
        </p:txBody>
      </p:sp>
      <p:sp>
        <p:nvSpPr>
          <p:cNvPr id="11" name="Content Placeholder 10"/>
          <p:cNvSpPr>
            <a:spLocks noGrp="1"/>
          </p:cNvSpPr>
          <p:nvPr>
            <p:ph idx="1"/>
          </p:nvPr>
        </p:nvSpPr>
        <p:spPr/>
        <p:txBody>
          <a:bodyPr/>
          <a:lstStyle/>
          <a:p>
            <a:pPr marL="0" indent="0">
              <a:buNone/>
            </a:pPr>
            <a:r>
              <a:rPr lang="en-US" sz="2800" dirty="0"/>
              <a:t>Teams can be differentiated by</a:t>
            </a:r>
          </a:p>
          <a:p>
            <a:r>
              <a:rPr lang="en-US" sz="1800" dirty="0"/>
              <a:t>Purpose, duration, and level of member commitment</a:t>
            </a:r>
            <a:endParaRPr lang="en-US" sz="200" dirty="0"/>
          </a:p>
          <a:p>
            <a:pPr marL="0" indent="0">
              <a:buNone/>
            </a:pPr>
            <a:r>
              <a:rPr lang="en-US" sz="2800" dirty="0"/>
              <a:t>Work teams</a:t>
            </a:r>
          </a:p>
          <a:p>
            <a:r>
              <a:rPr lang="en-US" sz="1800" dirty="0"/>
              <a:t>Well-defined purpose, typically permanent, and usually require full commitment from members</a:t>
            </a:r>
            <a:endParaRPr lang="en-US" sz="2800" dirty="0"/>
          </a:p>
          <a:p>
            <a:pPr marL="0" indent="0">
              <a:buNone/>
            </a:pPr>
            <a:r>
              <a:rPr lang="en-US" sz="2800" dirty="0"/>
              <a:t>Project teams</a:t>
            </a:r>
          </a:p>
          <a:p>
            <a:r>
              <a:rPr lang="en-US" sz="1800" dirty="0"/>
              <a:t>Assembled to address specific problem, task, or project</a:t>
            </a:r>
          </a:p>
          <a:p>
            <a:r>
              <a:rPr lang="en-US" sz="1800" dirty="0"/>
              <a:t>Usually exist for duration to compete purpose</a:t>
            </a:r>
          </a:p>
          <a:p>
            <a:r>
              <a:rPr lang="en-US" sz="1800" dirty="0"/>
              <a:t>Members usually divide time between primary job and various project teams</a:t>
            </a:r>
            <a:endParaRPr lang="en-US" sz="2800" dirty="0"/>
          </a:p>
        </p:txBody>
      </p:sp>
    </p:spTree>
    <p:extLst>
      <p:ext uri="{BB962C8B-B14F-4D97-AF65-F5344CB8AC3E}">
        <p14:creationId xmlns:p14="http://schemas.microsoft.com/office/powerpoint/2010/main" val="4021564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Team Types </a:t>
            </a:r>
            <a:r>
              <a:rPr lang="en-US" sz="2000" dirty="0"/>
              <a:t>(2 of 2)</a:t>
            </a:r>
          </a:p>
        </p:txBody>
      </p:sp>
      <p:sp>
        <p:nvSpPr>
          <p:cNvPr id="3" name="Content Placeholder 2"/>
          <p:cNvSpPr>
            <a:spLocks noGrp="1"/>
          </p:cNvSpPr>
          <p:nvPr>
            <p:ph idx="1"/>
          </p:nvPr>
        </p:nvSpPr>
        <p:spPr/>
        <p:txBody>
          <a:bodyPr/>
          <a:lstStyle/>
          <a:p>
            <a:pPr marL="0" indent="0">
              <a:buNone/>
            </a:pPr>
            <a:r>
              <a:rPr lang="en-US" sz="2800" dirty="0"/>
              <a:t>Self-managed teams</a:t>
            </a:r>
          </a:p>
          <a:p>
            <a:r>
              <a:rPr lang="en-US" sz="1800" dirty="0"/>
              <a:t>Groups of workers who are given administrative oversight for their task domains such as planning, scheduling, monitoring, and staffing</a:t>
            </a:r>
          </a:p>
          <a:p>
            <a:r>
              <a:rPr lang="en-US" sz="1800" dirty="0"/>
              <a:t>Involves a revolutionary change in management philosophy, structure, staffing and training practices as well as reward systems</a:t>
            </a:r>
          </a:p>
          <a:p>
            <a:pPr marL="0" indent="0">
              <a:buNone/>
            </a:pPr>
            <a:endParaRPr lang="en-US" sz="600" dirty="0"/>
          </a:p>
          <a:p>
            <a:pPr marL="0" indent="0">
              <a:buNone/>
            </a:pPr>
            <a:r>
              <a:rPr lang="en-US" sz="2800" dirty="0"/>
              <a:t>Cross-functional teams</a:t>
            </a:r>
          </a:p>
          <a:p>
            <a:r>
              <a:rPr lang="en-US" sz="2000" dirty="0"/>
              <a:t>Occurs when specialists from different areas are put on the same team</a:t>
            </a:r>
          </a:p>
          <a:p>
            <a:pPr marL="0" indent="0">
              <a:buNone/>
            </a:pPr>
            <a:endParaRPr lang="en-US" sz="1100" dirty="0"/>
          </a:p>
          <a:p>
            <a:pPr marL="0" indent="0">
              <a:buNone/>
            </a:pPr>
            <a:r>
              <a:rPr lang="en-US" sz="2800" dirty="0"/>
              <a:t>Virtual teams</a:t>
            </a:r>
          </a:p>
          <a:p>
            <a:r>
              <a:rPr lang="en-US" sz="1800" dirty="0"/>
              <a:t>Teams that work together over time and distance via electronic media to combine effort and achieve common goals</a:t>
            </a:r>
          </a:p>
          <a:p>
            <a:pPr marL="0" indent="0">
              <a:buNone/>
            </a:pPr>
            <a:endParaRPr lang="en-US" dirty="0"/>
          </a:p>
          <a:p>
            <a:endParaRPr lang="en-US" sz="2400" dirty="0"/>
          </a:p>
          <a:p>
            <a:pPr marL="0" indent="0">
              <a:buNone/>
            </a:pPr>
            <a:endParaRPr lang="en-US" dirty="0"/>
          </a:p>
        </p:txBody>
      </p:sp>
    </p:spTree>
    <p:extLst>
      <p:ext uri="{BB962C8B-B14F-4D97-AF65-F5344CB8AC3E}">
        <p14:creationId xmlns:p14="http://schemas.microsoft.com/office/powerpoint/2010/main" val="12193251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Pros and Cons of Virtual Teams</a:t>
            </a:r>
          </a:p>
        </p:txBody>
      </p:sp>
      <p:sp>
        <p:nvSpPr>
          <p:cNvPr id="11" name="Text Placeholder 10"/>
          <p:cNvSpPr>
            <a:spLocks noGrp="1"/>
          </p:cNvSpPr>
          <p:nvPr>
            <p:ph type="body" idx="1"/>
          </p:nvPr>
        </p:nvSpPr>
        <p:spPr/>
        <p:txBody>
          <a:bodyPr/>
          <a:lstStyle/>
          <a:p>
            <a:pPr algn="ctr"/>
            <a:r>
              <a:rPr lang="en-US" sz="2800" dirty="0"/>
              <a:t>Pros</a:t>
            </a:r>
            <a:endParaRPr lang="en-US" dirty="0"/>
          </a:p>
        </p:txBody>
      </p:sp>
      <p:sp>
        <p:nvSpPr>
          <p:cNvPr id="12" name="Content Placeholder 11"/>
          <p:cNvSpPr>
            <a:spLocks noGrp="1"/>
          </p:cNvSpPr>
          <p:nvPr>
            <p:ph sz="half" idx="2"/>
          </p:nvPr>
        </p:nvSpPr>
        <p:spPr/>
        <p:txBody>
          <a:bodyPr/>
          <a:lstStyle/>
          <a:p>
            <a:pPr marL="573088">
              <a:spcBef>
                <a:spcPts val="0"/>
              </a:spcBef>
            </a:pPr>
            <a:r>
              <a:rPr lang="en-US" sz="2000" dirty="0"/>
              <a:t>Reduced real estate costs</a:t>
            </a:r>
          </a:p>
          <a:p>
            <a:pPr marL="573088">
              <a:spcBef>
                <a:spcPts val="0"/>
              </a:spcBef>
            </a:pPr>
            <a:r>
              <a:rPr lang="en-US" sz="2000" dirty="0"/>
              <a:t>Ability to leverage diverse KSAs over geography and time</a:t>
            </a:r>
          </a:p>
          <a:p>
            <a:pPr marL="573088">
              <a:spcBef>
                <a:spcPts val="0"/>
              </a:spcBef>
            </a:pPr>
            <a:r>
              <a:rPr lang="en-US" sz="2000" dirty="0"/>
              <a:t>Ability to share knowledge of diverse markets</a:t>
            </a:r>
          </a:p>
          <a:p>
            <a:pPr marL="573088">
              <a:spcBef>
                <a:spcPts val="0"/>
              </a:spcBef>
            </a:pPr>
            <a:r>
              <a:rPr lang="en-US" sz="2000" dirty="0"/>
              <a:t>Reduced commuting and travel expenses</a:t>
            </a:r>
          </a:p>
          <a:p>
            <a:pPr marL="573088">
              <a:spcBef>
                <a:spcPts val="0"/>
              </a:spcBef>
            </a:pPr>
            <a:r>
              <a:rPr lang="en-US" sz="2000" dirty="0"/>
              <a:t>Reduced work–life conflicts </a:t>
            </a:r>
          </a:p>
          <a:p>
            <a:pPr marL="573088">
              <a:spcBef>
                <a:spcPts val="0"/>
              </a:spcBef>
            </a:pPr>
            <a:r>
              <a:rPr lang="en-US" sz="2000" dirty="0"/>
              <a:t>Ability to attract and retain talent</a:t>
            </a:r>
          </a:p>
          <a:p>
            <a:pPr marL="230188" indent="0"/>
            <a:endParaRPr lang="en-US" sz="2000" dirty="0"/>
          </a:p>
        </p:txBody>
      </p:sp>
      <p:sp>
        <p:nvSpPr>
          <p:cNvPr id="13" name="Text Placeholder 12"/>
          <p:cNvSpPr>
            <a:spLocks noGrp="1"/>
          </p:cNvSpPr>
          <p:nvPr>
            <p:ph type="body" sz="quarter" idx="3"/>
          </p:nvPr>
        </p:nvSpPr>
        <p:spPr/>
        <p:txBody>
          <a:bodyPr/>
          <a:lstStyle/>
          <a:p>
            <a:pPr algn="ctr"/>
            <a:r>
              <a:rPr lang="en-US" sz="2800" dirty="0"/>
              <a:t>Cons</a:t>
            </a:r>
            <a:endParaRPr lang="en-US" dirty="0"/>
          </a:p>
        </p:txBody>
      </p:sp>
      <p:sp>
        <p:nvSpPr>
          <p:cNvPr id="14" name="Content Placeholder 13"/>
          <p:cNvSpPr>
            <a:spLocks noGrp="1"/>
          </p:cNvSpPr>
          <p:nvPr>
            <p:ph sz="quarter" idx="4"/>
          </p:nvPr>
        </p:nvSpPr>
        <p:spPr/>
        <p:txBody>
          <a:bodyPr/>
          <a:lstStyle/>
          <a:p>
            <a:pPr marL="347663" indent="-341313"/>
            <a:r>
              <a:rPr lang="en-US" sz="2000" dirty="0"/>
              <a:t>Difficult to establish cohesion, work satisfaction, trust, cooperative behavior, and commitment to team goals</a:t>
            </a:r>
          </a:p>
          <a:p>
            <a:pPr marL="347663" indent="-341313"/>
            <a:r>
              <a:rPr lang="en-US" sz="2000" dirty="0"/>
              <a:t>Cultural differences</a:t>
            </a:r>
          </a:p>
          <a:p>
            <a:pPr marL="347663" indent="-341313"/>
            <a:r>
              <a:rPr lang="en-US" sz="2000" dirty="0"/>
              <a:t>Differences in local laws and customs</a:t>
            </a:r>
          </a:p>
          <a:p>
            <a:pPr marL="347663" indent="-341313"/>
            <a:r>
              <a:rPr lang="en-US" sz="2000" dirty="0"/>
              <a:t>Lack of nonverbal cues</a:t>
            </a:r>
          </a:p>
          <a:p>
            <a:pPr marL="347663" indent="-341313"/>
            <a:r>
              <a:rPr lang="en-US" sz="2000" dirty="0"/>
              <a:t>Lack of collegiality</a:t>
            </a:r>
          </a:p>
          <a:p>
            <a:pPr marL="347663" indent="-341313"/>
            <a:endParaRPr lang="en-US" sz="2000" dirty="0"/>
          </a:p>
        </p:txBody>
      </p:sp>
    </p:spTree>
    <p:extLst>
      <p:ext uri="{BB962C8B-B14F-4D97-AF65-F5344CB8AC3E}">
        <p14:creationId xmlns:p14="http://schemas.microsoft.com/office/powerpoint/2010/main" val="2062950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Virtual Team Management: Best Practices</a:t>
            </a:r>
            <a:endParaRPr lang="en-US" sz="2000" dirty="0"/>
          </a:p>
        </p:txBody>
      </p:sp>
      <p:sp>
        <p:nvSpPr>
          <p:cNvPr id="3" name="Content Placeholder 2"/>
          <p:cNvSpPr>
            <a:spLocks noGrp="1"/>
          </p:cNvSpPr>
          <p:nvPr>
            <p:ph sz="half" idx="1"/>
          </p:nvPr>
        </p:nvSpPr>
        <p:spPr>
          <a:xfrm>
            <a:off x="457200" y="1192696"/>
            <a:ext cx="4038600" cy="5337644"/>
          </a:xfrm>
        </p:spPr>
        <p:txBody>
          <a:bodyPr/>
          <a:lstStyle/>
          <a:p>
            <a:pPr lvl="1">
              <a:buFont typeface="Arial" charset="0"/>
              <a:buChar char="•"/>
            </a:pPr>
            <a:r>
              <a:rPr lang="en-US" sz="2800" dirty="0"/>
              <a:t>Adapt communications</a:t>
            </a:r>
          </a:p>
          <a:p>
            <a:pPr lvl="1">
              <a:buFont typeface="Arial" charset="0"/>
              <a:buChar char="•"/>
            </a:pPr>
            <a:r>
              <a:rPr lang="en-US" sz="2800" dirty="0"/>
              <a:t>Share the love</a:t>
            </a:r>
          </a:p>
          <a:p>
            <a:pPr lvl="1">
              <a:buFont typeface="Arial" charset="0"/>
              <a:buChar char="•"/>
            </a:pPr>
            <a:r>
              <a:rPr lang="en-US" sz="2800" dirty="0"/>
              <a:t>Develop productive relationships with key people on team</a:t>
            </a:r>
          </a:p>
          <a:p>
            <a:pPr lvl="1">
              <a:buFont typeface="Arial" charset="0"/>
              <a:buChar char="•"/>
            </a:pPr>
            <a:r>
              <a:rPr lang="en-US" sz="2800" dirty="0"/>
              <a:t>Partner</a:t>
            </a:r>
          </a:p>
          <a:p>
            <a:pPr marL="0" indent="0">
              <a:buNone/>
            </a:pPr>
            <a:endParaRPr lang="en-US" dirty="0"/>
          </a:p>
          <a:p>
            <a:endParaRPr lang="en-US" sz="2400" dirty="0"/>
          </a:p>
          <a:p>
            <a:pPr marL="0" indent="0">
              <a:buNone/>
            </a:pPr>
            <a:endParaRPr lang="en-US" dirty="0"/>
          </a:p>
        </p:txBody>
      </p:sp>
      <p:sp>
        <p:nvSpPr>
          <p:cNvPr id="4" name="Content Placeholder 3"/>
          <p:cNvSpPr>
            <a:spLocks noGrp="1"/>
          </p:cNvSpPr>
          <p:nvPr>
            <p:ph sz="half" idx="2"/>
          </p:nvPr>
        </p:nvSpPr>
        <p:spPr>
          <a:xfrm>
            <a:off x="4648200" y="1192696"/>
            <a:ext cx="4038600" cy="5337644"/>
          </a:xfrm>
        </p:spPr>
        <p:txBody>
          <a:bodyPr/>
          <a:lstStyle/>
          <a:p>
            <a:pPr lvl="1">
              <a:buFont typeface="Arial" charset="0"/>
              <a:buChar char="•"/>
            </a:pPr>
            <a:r>
              <a:rPr lang="en-US" sz="2800" dirty="0"/>
              <a:t>Availability</a:t>
            </a:r>
          </a:p>
          <a:p>
            <a:pPr lvl="1">
              <a:buFont typeface="Arial" charset="0"/>
              <a:buChar char="•"/>
            </a:pPr>
            <a:r>
              <a:rPr lang="en-US" sz="2800" dirty="0"/>
              <a:t>Pace</a:t>
            </a:r>
          </a:p>
          <a:p>
            <a:pPr lvl="1">
              <a:buFont typeface="Arial" charset="0"/>
              <a:buChar char="•"/>
            </a:pPr>
            <a:r>
              <a:rPr lang="en-US" sz="2800" dirty="0"/>
              <a:t>Updates</a:t>
            </a:r>
          </a:p>
          <a:p>
            <a:pPr lvl="1">
              <a:buFont typeface="Arial" charset="0"/>
              <a:buChar char="•"/>
            </a:pPr>
            <a:r>
              <a:rPr lang="en-US" sz="2800" dirty="0"/>
              <a:t>Select the right people</a:t>
            </a:r>
          </a:p>
          <a:p>
            <a:pPr lvl="1">
              <a:buFont typeface="Arial" charset="0"/>
              <a:buChar char="•"/>
            </a:pPr>
            <a:r>
              <a:rPr lang="en-US" sz="2800" dirty="0"/>
              <a:t>Communication skills are essential</a:t>
            </a:r>
          </a:p>
          <a:p>
            <a:endParaRPr lang="en-US" dirty="0"/>
          </a:p>
        </p:txBody>
      </p:sp>
    </p:spTree>
    <p:extLst>
      <p:ext uri="{BB962C8B-B14F-4D97-AF65-F5344CB8AC3E}">
        <p14:creationId xmlns:p14="http://schemas.microsoft.com/office/powerpoint/2010/main" val="36162630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a:solidFill>
                  <a:schemeClr val="accent1"/>
                </a:solidFill>
              </a:rPr>
              <a:t>Test Your OB Knowledge </a:t>
            </a:r>
            <a:r>
              <a:rPr lang="en-US" sz="2000" b="1" dirty="0">
                <a:solidFill>
                  <a:schemeClr val="accent1"/>
                </a:solidFill>
              </a:rPr>
              <a:t>(3 of 4)</a:t>
            </a:r>
          </a:p>
        </p:txBody>
      </p:sp>
      <p:sp>
        <p:nvSpPr>
          <p:cNvPr id="5" name="Content Placeholder 2"/>
          <p:cNvSpPr>
            <a:spLocks noGrp="1"/>
          </p:cNvSpPr>
          <p:nvPr>
            <p:ph idx="1"/>
          </p:nvPr>
        </p:nvSpPr>
        <p:spPr>
          <a:xfrm>
            <a:off x="190919" y="1019175"/>
            <a:ext cx="8953081" cy="5107574"/>
          </a:xfrm>
        </p:spPr>
        <p:txBody>
          <a:bodyPr>
            <a:noAutofit/>
          </a:bodyPr>
          <a:lstStyle/>
          <a:p>
            <a:pPr marL="0" indent="0">
              <a:buNone/>
            </a:pPr>
            <a:r>
              <a:rPr lang="en-US" sz="2600" dirty="0"/>
              <a:t>Kierra is trying to quickly establish a team to find the root cause of a quality issue involving defective air bags in her company, which also involves suppliers and dealers. Which of these should she NOT do? </a:t>
            </a:r>
          </a:p>
          <a:p>
            <a:pPr marL="457200" indent="-457200">
              <a:buFont typeface="+mj-lt"/>
              <a:buAutoNum type="alphaUcPeriod"/>
            </a:pPr>
            <a:r>
              <a:rPr lang="en-US" sz="2600" dirty="0"/>
              <a:t>Clearly explain the purpose of the team is to locate the root cause of the problem and suggest corrections.</a:t>
            </a:r>
          </a:p>
          <a:p>
            <a:pPr marL="457200" indent="-457200">
              <a:buFont typeface="+mj-lt"/>
              <a:buAutoNum type="alphaUcPeriod"/>
            </a:pPr>
            <a:r>
              <a:rPr lang="en-US" sz="2600" dirty="0"/>
              <a:t>Decide against using a cross-functional team because she assumes the problem can be solved by one department.</a:t>
            </a:r>
          </a:p>
          <a:p>
            <a:pPr marL="457200" indent="-457200">
              <a:buFont typeface="+mj-lt"/>
              <a:buAutoNum type="alphaUcPeriod"/>
            </a:pPr>
            <a:r>
              <a:rPr lang="en-US" sz="2600" dirty="0"/>
              <a:t>Have each member share details about their experiences.</a:t>
            </a:r>
          </a:p>
          <a:p>
            <a:pPr marL="457200" indent="-457200">
              <a:buFont typeface="+mj-lt"/>
              <a:buAutoNum type="alphaUcPeriod"/>
            </a:pPr>
            <a:r>
              <a:rPr lang="en-US" sz="2600" dirty="0"/>
              <a:t>Establish how information will be shared.</a:t>
            </a:r>
          </a:p>
          <a:p>
            <a:pPr marL="457200" indent="-457200">
              <a:buFont typeface="+mj-lt"/>
              <a:buAutoNum type="alphaUcPeriod"/>
            </a:pPr>
            <a:r>
              <a:rPr lang="en-US" sz="2600" dirty="0"/>
              <a:t>Explain how conflicts in decision making will be resolved.</a:t>
            </a:r>
          </a:p>
          <a:p>
            <a:pPr marL="457200" indent="-457200">
              <a:buFont typeface="+mj-lt"/>
              <a:buAutoNum type="alphaUcPeriod"/>
            </a:pPr>
            <a:endParaRPr lang="en-US" sz="2600" dirty="0"/>
          </a:p>
        </p:txBody>
      </p:sp>
    </p:spTree>
    <p:extLst>
      <p:ext uri="{BB962C8B-B14F-4D97-AF65-F5344CB8AC3E}">
        <p14:creationId xmlns:p14="http://schemas.microsoft.com/office/powerpoint/2010/main" val="23478944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Team Interdependence </a:t>
            </a:r>
            <a:endParaRPr lang="en-US" sz="2000" dirty="0"/>
          </a:p>
        </p:txBody>
      </p:sp>
      <p:sp>
        <p:nvSpPr>
          <p:cNvPr id="3" name="Content Placeholder 2"/>
          <p:cNvSpPr>
            <a:spLocks noGrp="1"/>
          </p:cNvSpPr>
          <p:nvPr>
            <p:ph idx="1"/>
          </p:nvPr>
        </p:nvSpPr>
        <p:spPr/>
        <p:txBody>
          <a:bodyPr/>
          <a:lstStyle/>
          <a:p>
            <a:pPr marL="0" indent="0">
              <a:buNone/>
            </a:pPr>
            <a:r>
              <a:rPr lang="en-US" dirty="0"/>
              <a:t>One of the most important aspects of teams is interdependence, or the extent to which members are dependent on each other to accomplish their work.</a:t>
            </a:r>
          </a:p>
          <a:p>
            <a:pPr marL="457200" lvl="1" indent="0">
              <a:buNone/>
            </a:pPr>
            <a:r>
              <a:rPr lang="en-US" dirty="0"/>
              <a:t>Two common forms of interdependence are task and outcome. </a:t>
            </a:r>
          </a:p>
          <a:p>
            <a:pPr lvl="2"/>
            <a:r>
              <a:rPr lang="en-US" b="1" dirty="0"/>
              <a:t>Task interdependence:</a:t>
            </a:r>
            <a:r>
              <a:rPr lang="en-US" dirty="0"/>
              <a:t> the degree to which team members depend on each other for information, materials, and other resources to complete their job tasks. </a:t>
            </a:r>
          </a:p>
          <a:p>
            <a:pPr lvl="2"/>
            <a:r>
              <a:rPr lang="en-US" b="1" dirty="0"/>
              <a:t>Outcome interdependence:</a:t>
            </a:r>
            <a:r>
              <a:rPr lang="en-US" dirty="0"/>
              <a:t> the degree to which the outcomes of task work are measured, rewarded, and communicated at the group level so as to emphasize collective outputs rather than individual contributions.</a:t>
            </a:r>
          </a:p>
        </p:txBody>
      </p:sp>
    </p:spTree>
    <p:extLst>
      <p:ext uri="{BB962C8B-B14F-4D97-AF65-F5344CB8AC3E}">
        <p14:creationId xmlns:p14="http://schemas.microsoft.com/office/powerpoint/2010/main" val="5823011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Arial Black"/>
              </a:rPr>
              <a:t>Major Questions You Should </a:t>
            </a:r>
            <a:br>
              <a:rPr lang="en-US" dirty="0">
                <a:cs typeface="Arial Black"/>
              </a:rPr>
            </a:br>
            <a:r>
              <a:rPr lang="en-US" dirty="0">
                <a:cs typeface="Arial Black"/>
              </a:rPr>
              <a:t>Be Able to Answer</a:t>
            </a:r>
            <a:br>
              <a:rPr lang="en-US" dirty="0">
                <a:cs typeface="Arial Black"/>
              </a:rPr>
            </a:br>
            <a:endParaRPr lang="en-US" dirty="0"/>
          </a:p>
        </p:txBody>
      </p:sp>
      <p:sp>
        <p:nvSpPr>
          <p:cNvPr id="3" name="Content Placeholder 2"/>
          <p:cNvSpPr>
            <a:spLocks noGrp="1"/>
          </p:cNvSpPr>
          <p:nvPr>
            <p:ph idx="1"/>
          </p:nvPr>
        </p:nvSpPr>
        <p:spPr>
          <a:xfrm>
            <a:off x="165005" y="1439651"/>
            <a:ext cx="8813990" cy="3961254"/>
          </a:xfrm>
        </p:spPr>
        <p:txBody>
          <a:bodyPr/>
          <a:lstStyle/>
          <a:p>
            <a:pPr marL="573088" indent="-573088">
              <a:spcBef>
                <a:spcPts val="0"/>
              </a:spcBef>
              <a:buFont typeface="Arial" panose="020B0604020202020204" pitchFamily="34" charset="0"/>
              <a:buNone/>
            </a:pPr>
            <a:r>
              <a:rPr lang="en-US" dirty="0">
                <a:cs typeface="Arial Black"/>
              </a:rPr>
              <a:t>8.1   How can knowledge of groups and their key characteristics make me more successful?</a:t>
            </a:r>
          </a:p>
          <a:p>
            <a:pPr marL="573088" indent="-573088">
              <a:buFont typeface="Arial" panose="020B0604020202020204" pitchFamily="34" charset="0"/>
              <a:buNone/>
            </a:pPr>
            <a:r>
              <a:rPr lang="en-US" dirty="0">
                <a:cs typeface="Arial Black"/>
              </a:rPr>
              <a:t>8.2   How can understanding the group development process make me more effective at school and work?</a:t>
            </a:r>
          </a:p>
          <a:p>
            <a:pPr marL="573088" indent="-573088">
              <a:buFont typeface="Arial" panose="020B0604020202020204" pitchFamily="34" charset="0"/>
              <a:buNone/>
            </a:pPr>
            <a:r>
              <a:rPr lang="en-US" dirty="0">
                <a:cs typeface="Arial Black"/>
              </a:rPr>
              <a:t>8.3   What are the characteristics of effective team players, team types, and interdependence, and how can these improve my performance in teams?</a:t>
            </a:r>
          </a:p>
          <a:p>
            <a:pPr marL="573088" indent="-573088">
              <a:buFont typeface="Arial" panose="020B0604020202020204" pitchFamily="34" charset="0"/>
              <a:buNone/>
            </a:pPr>
            <a:r>
              <a:rPr lang="en-US" dirty="0">
                <a:cs typeface="Arial Black"/>
              </a:rPr>
              <a:t>8.4   How can I build and repair trust in ways that make me more effective at school, work, and home?</a:t>
            </a:r>
          </a:p>
          <a:p>
            <a:pPr marL="573088" indent="-573088">
              <a:buFont typeface="Arial" panose="020B0604020202020204" pitchFamily="34" charset="0"/>
              <a:buNone/>
            </a:pPr>
            <a:r>
              <a:rPr lang="en-US" dirty="0">
                <a:cs typeface="Arial Black"/>
              </a:rPr>
              <a:t>8.5   What are the keys to effective teams, and how can I apply this knowledge to give me an advantage?</a:t>
            </a:r>
          </a:p>
          <a:p>
            <a:endParaRPr lang="en-US" sz="2000" dirty="0"/>
          </a:p>
        </p:txBody>
      </p:sp>
    </p:spTree>
    <p:extLst>
      <p:ext uri="{BB962C8B-B14F-4D97-AF65-F5344CB8AC3E}">
        <p14:creationId xmlns:p14="http://schemas.microsoft.com/office/powerpoint/2010/main" val="20593044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Teams and Building Trust</a:t>
            </a:r>
            <a:endParaRPr lang="en-US" sz="2000" dirty="0"/>
          </a:p>
        </p:txBody>
      </p:sp>
      <p:sp>
        <p:nvSpPr>
          <p:cNvPr id="3" name="Content Placeholder 2"/>
          <p:cNvSpPr>
            <a:spLocks noGrp="1"/>
          </p:cNvSpPr>
          <p:nvPr>
            <p:ph idx="1"/>
          </p:nvPr>
        </p:nvSpPr>
        <p:spPr/>
        <p:txBody>
          <a:bodyPr/>
          <a:lstStyle/>
          <a:p>
            <a:pPr marL="0" indent="0">
              <a:buNone/>
            </a:pPr>
            <a:r>
              <a:rPr lang="en-US" sz="2800" dirty="0"/>
              <a:t>What is trust?</a:t>
            </a:r>
          </a:p>
          <a:p>
            <a:r>
              <a:rPr lang="en-US" sz="2400" dirty="0"/>
              <a:t>A reciprocal belief that another person will consider how their intentions and behaviors will affect you</a:t>
            </a:r>
          </a:p>
          <a:p>
            <a:r>
              <a:rPr lang="en-US" sz="2400" dirty="0"/>
              <a:t>When we feel or observe others trust us, we are more likely to trust them</a:t>
            </a:r>
          </a:p>
          <a:p>
            <a:pPr marL="0" indent="0">
              <a:buNone/>
            </a:pPr>
            <a:endParaRPr lang="en-US" sz="1000" dirty="0"/>
          </a:p>
          <a:p>
            <a:pPr marL="0" indent="0">
              <a:buNone/>
            </a:pPr>
            <a:r>
              <a:rPr lang="en-US" dirty="0"/>
              <a:t>Trust is thought to come in three forms.</a:t>
            </a:r>
          </a:p>
          <a:p>
            <a:pPr marL="917575" indent="-452438">
              <a:buFont typeface="+mj-lt"/>
              <a:buAutoNum type="arabicPeriod"/>
            </a:pPr>
            <a:r>
              <a:rPr lang="en-US" dirty="0"/>
              <a:t>Contractual trust</a:t>
            </a:r>
          </a:p>
          <a:p>
            <a:pPr marL="917575" indent="-452438">
              <a:buFont typeface="+mj-lt"/>
              <a:buAutoNum type="arabicPeriod"/>
            </a:pPr>
            <a:r>
              <a:rPr lang="en-US" dirty="0"/>
              <a:t>Communication trust</a:t>
            </a:r>
          </a:p>
          <a:p>
            <a:pPr marL="917575" indent="-452438">
              <a:buFont typeface="+mj-lt"/>
              <a:buAutoNum type="arabicPeriod"/>
            </a:pPr>
            <a:r>
              <a:rPr lang="en-US" dirty="0"/>
              <a:t>Competence trust</a:t>
            </a:r>
          </a:p>
          <a:p>
            <a:endParaRPr lang="en-US" sz="2400" dirty="0"/>
          </a:p>
          <a:p>
            <a:pPr marL="0" indent="0">
              <a:buNone/>
            </a:pPr>
            <a:endParaRPr lang="en-US" dirty="0"/>
          </a:p>
        </p:txBody>
      </p:sp>
    </p:spTree>
    <p:extLst>
      <p:ext uri="{BB962C8B-B14F-4D97-AF65-F5344CB8AC3E}">
        <p14:creationId xmlns:p14="http://schemas.microsoft.com/office/powerpoint/2010/main" val="36060477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Teams: Rebuilding Trust</a:t>
            </a:r>
            <a:endParaRPr lang="en-US" sz="2000" dirty="0"/>
          </a:p>
        </p:txBody>
      </p:sp>
      <p:pic>
        <p:nvPicPr>
          <p:cNvPr id="4" name="Picture 3" descr="The graphic shows the seven steps of rebuilding trust as actual steps leading to trust restored."/>
          <p:cNvPicPr>
            <a:picLocks noChangeAspect="1"/>
          </p:cNvPicPr>
          <p:nvPr/>
        </p:nvPicPr>
        <p:blipFill>
          <a:blip r:embed="rId3"/>
          <a:stretch>
            <a:fillRect/>
          </a:stretch>
        </p:blipFill>
        <p:spPr>
          <a:xfrm>
            <a:off x="496928" y="1544594"/>
            <a:ext cx="8325795" cy="4179549"/>
          </a:xfrm>
          <a:prstGeom prst="rect">
            <a:avLst/>
          </a:prstGeom>
        </p:spPr>
      </p:pic>
      <p:sp>
        <p:nvSpPr>
          <p:cNvPr id="13" name="Text Placeholder 12"/>
          <p:cNvSpPr>
            <a:spLocks noGrp="1"/>
          </p:cNvSpPr>
          <p:nvPr>
            <p:ph type="body" sz="quarter" idx="16"/>
          </p:nvPr>
        </p:nvSpPr>
        <p:spPr>
          <a:xfrm>
            <a:off x="3886200" y="6422571"/>
            <a:ext cx="1371600" cy="230579"/>
          </a:xfrm>
        </p:spPr>
        <p:txBody>
          <a:bodyPr/>
          <a:lstStyle/>
          <a:p>
            <a:r>
              <a:rPr lang="en-US" dirty="0">
                <a:hlinkClick r:id="rId4" action="ppaction://hlinksldjump"/>
              </a:rPr>
              <a:t>Jump to Appendix 1 for description</a:t>
            </a:r>
            <a:endParaRPr lang="en-US" dirty="0"/>
          </a:p>
        </p:txBody>
      </p:sp>
    </p:spTree>
    <p:extLst>
      <p:ext uri="{BB962C8B-B14F-4D97-AF65-F5344CB8AC3E}">
        <p14:creationId xmlns:p14="http://schemas.microsoft.com/office/powerpoint/2010/main" val="15315644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Characteristics of High-Performing Teams</a:t>
            </a:r>
            <a:endParaRPr lang="en-US" sz="2000" dirty="0"/>
          </a:p>
        </p:txBody>
      </p:sp>
      <p:sp>
        <p:nvSpPr>
          <p:cNvPr id="3" name="Content Placeholder 2"/>
          <p:cNvSpPr>
            <a:spLocks noGrp="1"/>
          </p:cNvSpPr>
          <p:nvPr>
            <p:ph sz="half" idx="1"/>
          </p:nvPr>
        </p:nvSpPr>
        <p:spPr>
          <a:xfrm>
            <a:off x="874642" y="1298712"/>
            <a:ext cx="3621157" cy="5231627"/>
          </a:xfrm>
        </p:spPr>
        <p:txBody>
          <a:bodyPr>
            <a:normAutofit/>
          </a:bodyPr>
          <a:lstStyle/>
          <a:p>
            <a:pPr>
              <a:lnSpc>
                <a:spcPct val="120000"/>
              </a:lnSpc>
            </a:pPr>
            <a:r>
              <a:rPr lang="en-US" sz="2800" dirty="0"/>
              <a:t>Participative leadership</a:t>
            </a:r>
          </a:p>
          <a:p>
            <a:pPr>
              <a:lnSpc>
                <a:spcPct val="120000"/>
              </a:lnSpc>
            </a:pPr>
            <a:r>
              <a:rPr lang="en-US" sz="2800" dirty="0"/>
              <a:t>Shared responsibility</a:t>
            </a:r>
          </a:p>
          <a:p>
            <a:pPr>
              <a:lnSpc>
                <a:spcPct val="120000"/>
              </a:lnSpc>
            </a:pPr>
            <a:r>
              <a:rPr lang="en-US" sz="2800" dirty="0"/>
              <a:t>Aligned on purpose</a:t>
            </a:r>
          </a:p>
          <a:p>
            <a:pPr>
              <a:lnSpc>
                <a:spcPct val="120000"/>
              </a:lnSpc>
            </a:pPr>
            <a:r>
              <a:rPr lang="en-US" sz="2800" dirty="0"/>
              <a:t>High communication</a:t>
            </a:r>
          </a:p>
          <a:p>
            <a:pPr marL="0" indent="0">
              <a:buNone/>
            </a:pPr>
            <a:endParaRPr lang="en-US" sz="2800" dirty="0"/>
          </a:p>
        </p:txBody>
      </p:sp>
      <p:sp>
        <p:nvSpPr>
          <p:cNvPr id="4" name="Content Placeholder 3"/>
          <p:cNvSpPr>
            <a:spLocks noGrp="1"/>
          </p:cNvSpPr>
          <p:nvPr>
            <p:ph sz="half" idx="2"/>
          </p:nvPr>
        </p:nvSpPr>
        <p:spPr>
          <a:xfrm>
            <a:off x="5065642" y="1298712"/>
            <a:ext cx="3621157" cy="5231628"/>
          </a:xfrm>
        </p:spPr>
        <p:txBody>
          <a:bodyPr/>
          <a:lstStyle/>
          <a:p>
            <a:pPr>
              <a:lnSpc>
                <a:spcPct val="120000"/>
              </a:lnSpc>
            </a:pPr>
            <a:r>
              <a:rPr lang="en-US" sz="2800" dirty="0"/>
              <a:t>Future focused</a:t>
            </a:r>
          </a:p>
          <a:p>
            <a:pPr>
              <a:lnSpc>
                <a:spcPct val="120000"/>
              </a:lnSpc>
            </a:pPr>
            <a:r>
              <a:rPr lang="en-US" sz="2800" dirty="0"/>
              <a:t>Focused on task</a:t>
            </a:r>
          </a:p>
          <a:p>
            <a:pPr>
              <a:lnSpc>
                <a:spcPct val="120000"/>
              </a:lnSpc>
            </a:pPr>
            <a:r>
              <a:rPr lang="en-US" sz="2800" dirty="0"/>
              <a:t>Creative talents</a:t>
            </a:r>
          </a:p>
          <a:p>
            <a:pPr>
              <a:lnSpc>
                <a:spcPct val="120000"/>
              </a:lnSpc>
            </a:pPr>
            <a:r>
              <a:rPr lang="en-US" sz="2800" dirty="0"/>
              <a:t>Rapid response</a:t>
            </a:r>
          </a:p>
          <a:p>
            <a:pPr>
              <a:lnSpc>
                <a:spcPct val="120000"/>
              </a:lnSpc>
            </a:pPr>
            <a:endParaRPr lang="en-US" sz="2800" dirty="0"/>
          </a:p>
          <a:p>
            <a:endParaRPr lang="en-US" sz="2800" dirty="0"/>
          </a:p>
        </p:txBody>
      </p:sp>
    </p:spTree>
    <p:extLst>
      <p:ext uri="{BB962C8B-B14F-4D97-AF65-F5344CB8AC3E}">
        <p14:creationId xmlns:p14="http://schemas.microsoft.com/office/powerpoint/2010/main" val="42120046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z="4000" dirty="0"/>
              <a:t>The 3 Cs of Effective Teams</a:t>
            </a:r>
          </a:p>
        </p:txBody>
      </p:sp>
      <p:sp>
        <p:nvSpPr>
          <p:cNvPr id="11" name="Text Placeholder 10"/>
          <p:cNvSpPr>
            <a:spLocks noGrp="1"/>
          </p:cNvSpPr>
          <p:nvPr>
            <p:ph type="body" idx="1"/>
          </p:nvPr>
        </p:nvSpPr>
        <p:spPr>
          <a:xfrm>
            <a:off x="542276" y="981762"/>
            <a:ext cx="4040188" cy="639762"/>
          </a:xfrm>
        </p:spPr>
        <p:txBody>
          <a:bodyPr anchor="ctr"/>
          <a:lstStyle/>
          <a:p>
            <a:pPr algn="ctr"/>
            <a:r>
              <a:rPr lang="en-US" sz="2800" dirty="0"/>
              <a:t>Charters and Strategies</a:t>
            </a:r>
          </a:p>
        </p:txBody>
      </p:sp>
      <p:sp>
        <p:nvSpPr>
          <p:cNvPr id="12" name="Content Placeholder 11"/>
          <p:cNvSpPr>
            <a:spLocks noGrp="1"/>
          </p:cNvSpPr>
          <p:nvPr>
            <p:ph sz="half" idx="2"/>
          </p:nvPr>
        </p:nvSpPr>
        <p:spPr>
          <a:xfrm>
            <a:off x="821635" y="1600200"/>
            <a:ext cx="3675754" cy="1752600"/>
          </a:xfrm>
        </p:spPr>
        <p:txBody>
          <a:bodyPr/>
          <a:lstStyle/>
          <a:p>
            <a:pPr>
              <a:spcBef>
                <a:spcPts val="600"/>
              </a:spcBef>
            </a:pPr>
            <a:r>
              <a:rPr lang="en-US" sz="2400" dirty="0"/>
              <a:t>Team charters: how the team will operate</a:t>
            </a:r>
          </a:p>
          <a:p>
            <a:pPr>
              <a:spcBef>
                <a:spcPts val="0"/>
              </a:spcBef>
              <a:spcAft>
                <a:spcPts val="600"/>
              </a:spcAft>
            </a:pPr>
            <a:r>
              <a:rPr lang="en-US" sz="2400" dirty="0"/>
              <a:t>Team performance strategies: deliberate plans that outline what exactly the team is to do</a:t>
            </a:r>
          </a:p>
        </p:txBody>
      </p:sp>
      <p:sp>
        <p:nvSpPr>
          <p:cNvPr id="13" name="Text Placeholder 12"/>
          <p:cNvSpPr>
            <a:spLocks noGrp="1"/>
          </p:cNvSpPr>
          <p:nvPr>
            <p:ph type="body" sz="quarter" idx="3"/>
          </p:nvPr>
        </p:nvSpPr>
        <p:spPr>
          <a:xfrm>
            <a:off x="4776748" y="981762"/>
            <a:ext cx="4041775" cy="639762"/>
          </a:xfrm>
        </p:spPr>
        <p:txBody>
          <a:bodyPr anchor="ctr"/>
          <a:lstStyle/>
          <a:p>
            <a:pPr algn="ctr"/>
            <a:r>
              <a:rPr lang="en-US" sz="2800" dirty="0"/>
              <a:t>Team Composition</a:t>
            </a:r>
          </a:p>
        </p:txBody>
      </p:sp>
      <p:sp>
        <p:nvSpPr>
          <p:cNvPr id="14" name="Content Placeholder 13"/>
          <p:cNvSpPr>
            <a:spLocks noGrp="1"/>
          </p:cNvSpPr>
          <p:nvPr>
            <p:ph sz="quarter" idx="4"/>
          </p:nvPr>
        </p:nvSpPr>
        <p:spPr>
          <a:xfrm>
            <a:off x="5326379" y="1600200"/>
            <a:ext cx="3360421" cy="1752600"/>
          </a:xfrm>
        </p:spPr>
        <p:txBody>
          <a:bodyPr/>
          <a:lstStyle/>
          <a:p>
            <a:pPr marL="0" indent="0">
              <a:buNone/>
            </a:pPr>
            <a:r>
              <a:rPr lang="en-US" sz="2400" dirty="0"/>
              <a:t>Describes the collection of jobs, personalities, knowledge, skills, abilities, and experience of team members</a:t>
            </a:r>
          </a:p>
          <a:p>
            <a:endParaRPr lang="en-US" sz="1600" dirty="0"/>
          </a:p>
        </p:txBody>
      </p:sp>
      <p:sp>
        <p:nvSpPr>
          <p:cNvPr id="16" name="Text Placeholder 15"/>
          <p:cNvSpPr>
            <a:spLocks noGrp="1"/>
          </p:cNvSpPr>
          <p:nvPr>
            <p:ph type="body" sz="quarter" idx="12"/>
          </p:nvPr>
        </p:nvSpPr>
        <p:spPr>
          <a:xfrm>
            <a:off x="2821055" y="4046108"/>
            <a:ext cx="4038600" cy="609600"/>
          </a:xfrm>
        </p:spPr>
        <p:txBody>
          <a:bodyPr anchor="ctr"/>
          <a:lstStyle/>
          <a:p>
            <a:pPr marL="0" indent="0">
              <a:buNone/>
            </a:pPr>
            <a:r>
              <a:rPr lang="en-US" sz="2800" dirty="0"/>
              <a:t>Capacity</a:t>
            </a:r>
          </a:p>
        </p:txBody>
      </p:sp>
      <p:sp>
        <p:nvSpPr>
          <p:cNvPr id="18" name="Content Placeholder 17"/>
          <p:cNvSpPr>
            <a:spLocks noGrp="1"/>
          </p:cNvSpPr>
          <p:nvPr>
            <p:ph sz="half" idx="14"/>
          </p:nvPr>
        </p:nvSpPr>
        <p:spPr>
          <a:xfrm>
            <a:off x="2821055" y="4604951"/>
            <a:ext cx="3655945" cy="1752600"/>
          </a:xfrm>
        </p:spPr>
        <p:txBody>
          <a:bodyPr/>
          <a:lstStyle/>
          <a:p>
            <a:pPr marL="0" indent="0">
              <a:buNone/>
            </a:pPr>
            <a:r>
              <a:rPr lang="en-US" sz="2400" dirty="0"/>
              <a:t>Team adaptive capacity crucial to meet changing demands and to effectively transition members in and out</a:t>
            </a:r>
          </a:p>
        </p:txBody>
      </p:sp>
    </p:spTree>
    <p:extLst>
      <p:ext uri="{BB962C8B-B14F-4D97-AF65-F5344CB8AC3E}">
        <p14:creationId xmlns:p14="http://schemas.microsoft.com/office/powerpoint/2010/main" val="20208524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Determinants of Effective Teams</a:t>
            </a:r>
          </a:p>
        </p:txBody>
      </p:sp>
      <p:sp>
        <p:nvSpPr>
          <p:cNvPr id="3" name="Content Placeholder 2"/>
          <p:cNvSpPr>
            <a:spLocks noGrp="1"/>
          </p:cNvSpPr>
          <p:nvPr>
            <p:ph idx="1"/>
          </p:nvPr>
        </p:nvSpPr>
        <p:spPr>
          <a:xfrm>
            <a:off x="457200" y="1245704"/>
            <a:ext cx="8229600" cy="5307496"/>
          </a:xfrm>
          <a:ln>
            <a:noFill/>
          </a:ln>
        </p:spPr>
        <p:txBody>
          <a:bodyPr/>
          <a:lstStyle/>
          <a:p>
            <a:pPr marL="0" indent="0">
              <a:buNone/>
            </a:pPr>
            <a:r>
              <a:rPr lang="en-US" sz="2800" dirty="0"/>
              <a:t>Rewards – team based rather than individual to foster collaboration</a:t>
            </a:r>
          </a:p>
          <a:p>
            <a:pPr marL="0" indent="0">
              <a:buNone/>
            </a:pPr>
            <a:endParaRPr lang="en-US" sz="2800" dirty="0"/>
          </a:p>
          <a:p>
            <a:pPr marL="0" indent="0">
              <a:buNone/>
            </a:pPr>
            <a:r>
              <a:rPr lang="en-US" sz="2800" dirty="0"/>
              <a:t>Effective team size – depends on the purpose of the team but usually ten or fewer</a:t>
            </a:r>
          </a:p>
        </p:txBody>
      </p:sp>
    </p:spTree>
    <p:extLst>
      <p:ext uri="{BB962C8B-B14F-4D97-AF65-F5344CB8AC3E}">
        <p14:creationId xmlns:p14="http://schemas.microsoft.com/office/powerpoint/2010/main" val="16346849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a:solidFill>
                  <a:schemeClr val="accent1"/>
                </a:solidFill>
              </a:rPr>
              <a:t>Test Your OB Knowledge </a:t>
            </a:r>
            <a:r>
              <a:rPr lang="en-US" sz="2000" b="1" dirty="0">
                <a:solidFill>
                  <a:schemeClr val="accent1"/>
                </a:solidFill>
              </a:rPr>
              <a:t>(4 of 4)</a:t>
            </a:r>
          </a:p>
        </p:txBody>
      </p:sp>
      <p:sp>
        <p:nvSpPr>
          <p:cNvPr id="5" name="Content Placeholder 2"/>
          <p:cNvSpPr>
            <a:spLocks noGrp="1"/>
          </p:cNvSpPr>
          <p:nvPr>
            <p:ph idx="1"/>
          </p:nvPr>
        </p:nvSpPr>
        <p:spPr>
          <a:xfrm>
            <a:off x="457200" y="1110577"/>
            <a:ext cx="8229600" cy="5221357"/>
          </a:xfrm>
        </p:spPr>
        <p:txBody>
          <a:bodyPr/>
          <a:lstStyle/>
          <a:p>
            <a:pPr marL="0" indent="0">
              <a:buNone/>
            </a:pPr>
            <a:r>
              <a:rPr lang="en-US" sz="2800" dirty="0"/>
              <a:t>Michael’s manager told him that if he finished his project before Friday he would not have to work on the weekend. Michael finished the project on time and was still required to work on the weekend. Which type of trust did Michael’s manager betray? </a:t>
            </a:r>
          </a:p>
          <a:p>
            <a:pPr marL="457200" indent="-457200">
              <a:buFont typeface="+mj-lt"/>
              <a:buAutoNum type="alphaUcPeriod"/>
            </a:pPr>
            <a:r>
              <a:rPr lang="en-US" sz="2800" dirty="0"/>
              <a:t>fairness trust</a:t>
            </a:r>
          </a:p>
          <a:p>
            <a:pPr marL="457200" indent="-457200">
              <a:buFont typeface="+mj-lt"/>
              <a:buAutoNum type="alphaUcPeriod"/>
            </a:pPr>
            <a:r>
              <a:rPr lang="en-US" sz="2800" dirty="0"/>
              <a:t>competence trust</a:t>
            </a:r>
          </a:p>
          <a:p>
            <a:pPr marL="457200" indent="-457200">
              <a:buFont typeface="+mj-lt"/>
              <a:buAutoNum type="alphaUcPeriod"/>
            </a:pPr>
            <a:r>
              <a:rPr lang="en-US" sz="2800" dirty="0"/>
              <a:t>respect trust</a:t>
            </a:r>
          </a:p>
          <a:p>
            <a:pPr marL="457200" indent="-457200">
              <a:buFont typeface="+mj-lt"/>
              <a:buAutoNum type="alphaUcPeriod"/>
            </a:pPr>
            <a:r>
              <a:rPr lang="en-US" sz="2800" dirty="0"/>
              <a:t>communication trust</a:t>
            </a:r>
          </a:p>
          <a:p>
            <a:pPr marL="457200" indent="-457200">
              <a:buFont typeface="+mj-lt"/>
              <a:buAutoNum type="alphaUcPeriod"/>
            </a:pPr>
            <a:r>
              <a:rPr lang="en-US" sz="2800" dirty="0"/>
              <a:t>contractual trust</a:t>
            </a:r>
          </a:p>
          <a:p>
            <a:pPr marL="457200" indent="-457200">
              <a:buFont typeface="+mj-lt"/>
              <a:buAutoNum type="alphaUcPeriod"/>
            </a:pPr>
            <a:endParaRPr lang="en-US" sz="2800" dirty="0"/>
          </a:p>
        </p:txBody>
      </p:sp>
    </p:spTree>
    <p:extLst>
      <p:ext uri="{BB962C8B-B14F-4D97-AF65-F5344CB8AC3E}">
        <p14:creationId xmlns:p14="http://schemas.microsoft.com/office/powerpoint/2010/main" val="16042913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Groups and Teams: Putting It All in Context</a:t>
            </a:r>
          </a:p>
        </p:txBody>
      </p:sp>
      <p:sp>
        <p:nvSpPr>
          <p:cNvPr id="3" name="Content Placeholder 2"/>
          <p:cNvSpPr>
            <a:spLocks noGrp="1"/>
          </p:cNvSpPr>
          <p:nvPr>
            <p:ph idx="1"/>
          </p:nvPr>
        </p:nvSpPr>
        <p:spPr/>
        <p:txBody>
          <a:bodyPr/>
          <a:lstStyle/>
          <a:p>
            <a:pPr marL="0" indent="0">
              <a:buNone/>
            </a:pPr>
            <a:r>
              <a:rPr lang="en-US" sz="1800" dirty="0"/>
              <a:t>Figure 8.8 Organizing Framework for Understanding and Applying OB</a:t>
            </a:r>
          </a:p>
        </p:txBody>
      </p:sp>
      <p:pic>
        <p:nvPicPr>
          <p:cNvPr id="4" name="Picture 3"/>
          <p:cNvPicPr>
            <a:picLocks noChangeAspect="1"/>
          </p:cNvPicPr>
          <p:nvPr/>
        </p:nvPicPr>
        <p:blipFill>
          <a:blip r:embed="rId3"/>
          <a:stretch>
            <a:fillRect/>
          </a:stretch>
        </p:blipFill>
        <p:spPr>
          <a:xfrm>
            <a:off x="560439" y="1399695"/>
            <a:ext cx="8332839" cy="3908101"/>
          </a:xfrm>
          <a:prstGeom prst="rect">
            <a:avLst/>
          </a:prstGeom>
        </p:spPr>
      </p:pic>
      <p:sp>
        <p:nvSpPr>
          <p:cNvPr id="9" name="Text Placeholder 8"/>
          <p:cNvSpPr>
            <a:spLocks noGrp="1"/>
          </p:cNvSpPr>
          <p:nvPr>
            <p:ph type="body" sz="quarter" idx="16"/>
          </p:nvPr>
        </p:nvSpPr>
        <p:spPr>
          <a:xfrm>
            <a:off x="3886200" y="6389914"/>
            <a:ext cx="1371600" cy="263236"/>
          </a:xfrm>
        </p:spPr>
        <p:txBody>
          <a:bodyPr/>
          <a:lstStyle/>
          <a:p>
            <a:r>
              <a:rPr lang="en-US" dirty="0">
                <a:hlinkClick r:id="rId4" action="ppaction://hlinksldjump"/>
              </a:rPr>
              <a:t>Jump to Appendix 2 for description</a:t>
            </a:r>
            <a:endParaRPr lang="en-US" dirty="0"/>
          </a:p>
        </p:txBody>
      </p:sp>
      <p:sp>
        <p:nvSpPr>
          <p:cNvPr id="5" name="Text Placeholder 4"/>
          <p:cNvSpPr>
            <a:spLocks noGrp="1"/>
          </p:cNvSpPr>
          <p:nvPr>
            <p:ph type="body" sz="quarter" idx="11"/>
          </p:nvPr>
        </p:nvSpPr>
        <p:spPr/>
        <p:txBody>
          <a:bodyPr/>
          <a:lstStyle/>
          <a:p>
            <a:r>
              <a:rPr lang="en-US" dirty="0"/>
              <a:t>Copyright 2014 Angelo Kinicki and Mel Fugate. All rights reserved. Reproduction prohibited without permission of the authors.</a:t>
            </a:r>
          </a:p>
          <a:p>
            <a:endParaRPr lang="en-US" dirty="0"/>
          </a:p>
          <a:p>
            <a:endParaRPr lang="en-US" dirty="0"/>
          </a:p>
        </p:txBody>
      </p:sp>
    </p:spTree>
    <p:extLst>
      <p:ext uri="{BB962C8B-B14F-4D97-AF65-F5344CB8AC3E}">
        <p14:creationId xmlns:p14="http://schemas.microsoft.com/office/powerpoint/2010/main" val="36942982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Appendix 1 Teams: Rebuilding Trust</a:t>
            </a:r>
          </a:p>
        </p:txBody>
      </p:sp>
      <p:sp>
        <p:nvSpPr>
          <p:cNvPr id="11" name="Text Placeholder 10"/>
          <p:cNvSpPr>
            <a:spLocks noGrp="1"/>
          </p:cNvSpPr>
          <p:nvPr>
            <p:ph type="body" sz="quarter" idx="11"/>
          </p:nvPr>
        </p:nvSpPr>
        <p:spPr/>
        <p:txBody>
          <a:bodyPr/>
          <a:lstStyle/>
          <a:p>
            <a:r>
              <a:rPr lang="en-US" dirty="0">
                <a:hlinkClick r:id="rId3" action="ppaction://hlinksldjump"/>
              </a:rPr>
              <a:t>Return to Slide</a:t>
            </a:r>
            <a:endParaRPr lang="en-US" dirty="0"/>
          </a:p>
        </p:txBody>
      </p:sp>
      <p:sp>
        <p:nvSpPr>
          <p:cNvPr id="12" name="Text Placeholder 11"/>
          <p:cNvSpPr>
            <a:spLocks noGrp="1"/>
          </p:cNvSpPr>
          <p:nvPr>
            <p:ph type="body" sz="quarter" idx="12"/>
          </p:nvPr>
        </p:nvSpPr>
        <p:spPr/>
        <p:txBody>
          <a:bodyPr/>
          <a:lstStyle/>
          <a:p>
            <a:r>
              <a:rPr lang="en-US" dirty="0"/>
              <a:t>Starting from a climate of distrust</a:t>
            </a:r>
          </a:p>
          <a:p>
            <a:pPr marL="457200" indent="-457200">
              <a:buAutoNum type="arabicPeriod"/>
            </a:pPr>
            <a:r>
              <a:rPr lang="en-US" dirty="0"/>
              <a:t>Acknowledge what caused trust to be compromised.</a:t>
            </a:r>
          </a:p>
          <a:p>
            <a:pPr marL="457200" indent="-457200">
              <a:buAutoNum type="arabicPeriod"/>
            </a:pPr>
            <a:r>
              <a:rPr lang="en-US" dirty="0"/>
              <a:t>Allow feelings and emotions to be discussed, constructively.</a:t>
            </a:r>
          </a:p>
          <a:p>
            <a:pPr marL="457200" indent="-457200">
              <a:buAutoNum type="arabicPeriod"/>
            </a:pPr>
            <a:r>
              <a:rPr lang="en-US" dirty="0"/>
              <a:t>Get and give support to others in the process.</a:t>
            </a:r>
          </a:p>
          <a:p>
            <a:pPr marL="457200" indent="-457200">
              <a:buAutoNum type="arabicPeriod"/>
            </a:pPr>
            <a:r>
              <a:rPr lang="en-US" dirty="0"/>
              <a:t>Reframe the experience and shift from being a victim to taking a look at options and choices.</a:t>
            </a:r>
          </a:p>
          <a:p>
            <a:pPr marL="457200" indent="-457200">
              <a:buAutoNum type="arabicPeriod"/>
            </a:pPr>
            <a:r>
              <a:rPr lang="en-US" dirty="0"/>
              <a:t>Take responsibility. Ask, “What did I do or not do that caused this to happen?”</a:t>
            </a:r>
          </a:p>
          <a:p>
            <a:pPr marL="457200" indent="-457200">
              <a:buAutoNum type="arabicPeriod"/>
            </a:pPr>
            <a:r>
              <a:rPr lang="en-US" dirty="0"/>
              <a:t>Forgive yourself and others.</a:t>
            </a:r>
          </a:p>
          <a:p>
            <a:pPr marL="457200" indent="-457200">
              <a:buAutoNum type="arabicPeriod"/>
            </a:pPr>
            <a:r>
              <a:rPr lang="en-US" dirty="0"/>
              <a:t>Let go and move on.</a:t>
            </a:r>
          </a:p>
          <a:p>
            <a:r>
              <a:rPr lang="en-US" dirty="0"/>
              <a:t>Trust should be restored.</a:t>
            </a:r>
          </a:p>
        </p:txBody>
      </p:sp>
    </p:spTree>
    <p:extLst>
      <p:ext uri="{BB962C8B-B14F-4D97-AF65-F5344CB8AC3E}">
        <p14:creationId xmlns:p14="http://schemas.microsoft.com/office/powerpoint/2010/main" val="1068521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Appendix 2 Groups and Teams: Putting It All in Context</a:t>
            </a:r>
          </a:p>
        </p:txBody>
      </p:sp>
      <p:sp>
        <p:nvSpPr>
          <p:cNvPr id="9" name="Text Placeholder 8"/>
          <p:cNvSpPr>
            <a:spLocks noGrp="1"/>
          </p:cNvSpPr>
          <p:nvPr>
            <p:ph type="body" sz="quarter" idx="11"/>
          </p:nvPr>
        </p:nvSpPr>
        <p:spPr/>
        <p:txBody>
          <a:bodyPr/>
          <a:lstStyle/>
          <a:p>
            <a:r>
              <a:rPr lang="en-US" dirty="0">
                <a:hlinkClick r:id="rId3" action="ppaction://hlinksldjump"/>
              </a:rPr>
              <a:t>Return to Slide</a:t>
            </a:r>
            <a:endParaRPr lang="en-US" dirty="0"/>
          </a:p>
        </p:txBody>
      </p:sp>
      <p:sp>
        <p:nvSpPr>
          <p:cNvPr id="10" name="Text Placeholder 9"/>
          <p:cNvSpPr>
            <a:spLocks noGrp="1"/>
          </p:cNvSpPr>
          <p:nvPr>
            <p:ph type="body" sz="quarter" idx="12"/>
          </p:nvPr>
        </p:nvSpPr>
        <p:spPr>
          <a:xfrm>
            <a:off x="457200" y="1436914"/>
            <a:ext cx="8229600" cy="4963886"/>
          </a:xfrm>
        </p:spPr>
        <p:txBody>
          <a:bodyPr/>
          <a:lstStyle/>
          <a:p>
            <a:r>
              <a:rPr lang="en-US" sz="1200" dirty="0"/>
              <a:t>The Organizing Framework for Understanding and Applying OB shows the relationship between the three categories Inputs, Process, and Outcomes.</a:t>
            </a:r>
          </a:p>
          <a:p>
            <a:r>
              <a:rPr lang="en-US" sz="1200" dirty="0"/>
              <a:t>Inputs</a:t>
            </a:r>
          </a:p>
          <a:p>
            <a:r>
              <a:rPr lang="en-US" sz="1200" dirty="0"/>
              <a:t>	Person factors</a:t>
            </a:r>
          </a:p>
          <a:p>
            <a:r>
              <a:rPr lang="en-US" sz="1200" dirty="0"/>
              <a:t>	Situation factors</a:t>
            </a:r>
          </a:p>
          <a:p>
            <a:r>
              <a:rPr lang="en-US" sz="1200" dirty="0"/>
              <a:t>Leads to</a:t>
            </a:r>
          </a:p>
          <a:p>
            <a:r>
              <a:rPr lang="en-US" sz="1200" dirty="0"/>
              <a:t>Processes</a:t>
            </a:r>
          </a:p>
          <a:p>
            <a:pPr lvl="1"/>
            <a:r>
              <a:rPr lang="en-US" sz="1200" dirty="0"/>
              <a:t>Individual Level</a:t>
            </a:r>
          </a:p>
          <a:p>
            <a:pPr lvl="1"/>
            <a:r>
              <a:rPr lang="en-US" sz="1200" dirty="0"/>
              <a:t>Group, Team Level: group and or team dynamics</a:t>
            </a:r>
          </a:p>
          <a:p>
            <a:pPr lvl="1"/>
            <a:r>
              <a:rPr lang="en-US" sz="1200" dirty="0"/>
              <a:t>Organizational Level</a:t>
            </a:r>
          </a:p>
          <a:p>
            <a:r>
              <a:rPr lang="en-US" sz="1200" dirty="0"/>
              <a:t>Leads to</a:t>
            </a:r>
          </a:p>
          <a:p>
            <a:r>
              <a:rPr lang="en-US" sz="1200" dirty="0"/>
              <a:t>Outcomes</a:t>
            </a:r>
          </a:p>
          <a:p>
            <a:pPr lvl="1"/>
            <a:r>
              <a:rPr lang="en-US" sz="1200" dirty="0"/>
              <a:t>Individual Level: Task performance, work attitudes, turnover, career outcomes, and creativity</a:t>
            </a:r>
          </a:p>
          <a:p>
            <a:pPr lvl="1"/>
            <a:r>
              <a:rPr lang="en-US" sz="1200" dirty="0"/>
              <a:t>Group, Team Level: group and or team performance, group satisfaction, and group cohesion and conflict</a:t>
            </a:r>
          </a:p>
          <a:p>
            <a:pPr lvl="1"/>
            <a:r>
              <a:rPr lang="en-US" sz="1200" dirty="0"/>
              <a:t>Organizational Level: Accounting and or financial performance, customer satisfaction, and innovation</a:t>
            </a:r>
          </a:p>
          <a:p>
            <a:pPr lvl="1"/>
            <a:endParaRPr lang="en-US" sz="1200" dirty="0"/>
          </a:p>
          <a:p>
            <a:r>
              <a:rPr lang="en-US" sz="1200" dirty="0"/>
              <a:t>In return, Outcomes relates to both Inputs and Processes.</a:t>
            </a:r>
          </a:p>
          <a:p>
            <a:endParaRPr lang="en-US" dirty="0"/>
          </a:p>
        </p:txBody>
      </p:sp>
    </p:spTree>
    <p:extLst>
      <p:ext uri="{BB962C8B-B14F-4D97-AF65-F5344CB8AC3E}">
        <p14:creationId xmlns:p14="http://schemas.microsoft.com/office/powerpoint/2010/main" val="22930432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Groups</a:t>
            </a:r>
            <a:endParaRPr lang="en-US" sz="2000" dirty="0"/>
          </a:p>
        </p:txBody>
      </p:sp>
      <p:sp>
        <p:nvSpPr>
          <p:cNvPr id="3" name="Content Placeholder 2"/>
          <p:cNvSpPr>
            <a:spLocks noGrp="1"/>
          </p:cNvSpPr>
          <p:nvPr>
            <p:ph sz="half" idx="2"/>
          </p:nvPr>
        </p:nvSpPr>
        <p:spPr>
          <a:xfrm>
            <a:off x="457200" y="1066800"/>
            <a:ext cx="8229600" cy="1854530"/>
          </a:xfrm>
        </p:spPr>
        <p:txBody>
          <a:bodyPr/>
          <a:lstStyle/>
          <a:p>
            <a:pPr marL="0" indent="0">
              <a:buNone/>
            </a:pPr>
            <a:r>
              <a:rPr lang="en-US" sz="2400" dirty="0"/>
              <a:t>Two or more freely interacting individuals who share norms and goals and have a common identity   </a:t>
            </a:r>
          </a:p>
          <a:p>
            <a:pPr marL="0" indent="0">
              <a:buNone/>
            </a:pPr>
            <a:endParaRPr lang="en-US" sz="100" dirty="0"/>
          </a:p>
          <a:p>
            <a:pPr marL="0" indent="0">
              <a:buNone/>
            </a:pPr>
            <a:r>
              <a:rPr lang="en-US" sz="2400" dirty="0"/>
              <a:t>Formal or informal; can overlap</a:t>
            </a:r>
          </a:p>
        </p:txBody>
      </p:sp>
      <p:sp>
        <p:nvSpPr>
          <p:cNvPr id="10" name="Text Placeholder 9"/>
          <p:cNvSpPr>
            <a:spLocks noGrp="1"/>
          </p:cNvSpPr>
          <p:nvPr>
            <p:ph type="body" sz="quarter" idx="12"/>
          </p:nvPr>
        </p:nvSpPr>
        <p:spPr>
          <a:xfrm>
            <a:off x="457200" y="2788722"/>
            <a:ext cx="4038600" cy="609600"/>
          </a:xfrm>
        </p:spPr>
        <p:txBody>
          <a:bodyPr/>
          <a:lstStyle/>
          <a:p>
            <a:pPr marL="0" indent="0" algn="ctr">
              <a:buNone/>
            </a:pPr>
            <a:r>
              <a:rPr lang="en-US" dirty="0"/>
              <a:t>Formal Groups	</a:t>
            </a:r>
          </a:p>
        </p:txBody>
      </p:sp>
      <p:sp>
        <p:nvSpPr>
          <p:cNvPr id="12" name="Content Placeholder 11"/>
          <p:cNvSpPr>
            <a:spLocks noGrp="1"/>
          </p:cNvSpPr>
          <p:nvPr>
            <p:ph sz="half" idx="14"/>
          </p:nvPr>
        </p:nvSpPr>
        <p:spPr>
          <a:xfrm>
            <a:off x="457200" y="3398322"/>
            <a:ext cx="4040188" cy="2597728"/>
          </a:xfrm>
        </p:spPr>
        <p:txBody>
          <a:bodyPr/>
          <a:lstStyle/>
          <a:p>
            <a:pPr indent="-166688"/>
            <a:r>
              <a:rPr lang="en-US" dirty="0"/>
              <a:t>Assigned by organization to accomplish specific goals</a:t>
            </a:r>
          </a:p>
          <a:p>
            <a:pPr indent="-166688"/>
            <a:r>
              <a:rPr lang="en-US" dirty="0"/>
              <a:t>Fulfill two basic functions</a:t>
            </a:r>
          </a:p>
          <a:p>
            <a:pPr marL="685800" indent="-288925">
              <a:buFont typeface="+mj-lt"/>
              <a:buAutoNum type="arabicPeriod"/>
            </a:pPr>
            <a:r>
              <a:rPr lang="en-US" sz="1600" dirty="0"/>
              <a:t>Organizational functions</a:t>
            </a:r>
          </a:p>
          <a:p>
            <a:pPr marL="685800" indent="-288925">
              <a:buFont typeface="+mj-lt"/>
              <a:buAutoNum type="arabicPeriod"/>
            </a:pPr>
            <a:r>
              <a:rPr lang="en-US" sz="1600" dirty="0"/>
              <a:t>Individual functions</a:t>
            </a:r>
          </a:p>
        </p:txBody>
      </p:sp>
      <p:sp>
        <p:nvSpPr>
          <p:cNvPr id="11" name="Text Placeholder 10"/>
          <p:cNvSpPr>
            <a:spLocks noGrp="1"/>
          </p:cNvSpPr>
          <p:nvPr>
            <p:ph type="body" sz="quarter" idx="13"/>
          </p:nvPr>
        </p:nvSpPr>
        <p:spPr>
          <a:xfrm>
            <a:off x="4648200" y="2788722"/>
            <a:ext cx="4038600" cy="609600"/>
          </a:xfrm>
        </p:spPr>
        <p:txBody>
          <a:bodyPr/>
          <a:lstStyle/>
          <a:p>
            <a:pPr marL="0" indent="0" algn="ctr">
              <a:buNone/>
            </a:pPr>
            <a:r>
              <a:rPr lang="en-US" dirty="0"/>
              <a:t>Informal Groups</a:t>
            </a:r>
          </a:p>
        </p:txBody>
      </p:sp>
      <p:sp>
        <p:nvSpPr>
          <p:cNvPr id="13" name="Content Placeholder 12"/>
          <p:cNvSpPr>
            <a:spLocks noGrp="1"/>
          </p:cNvSpPr>
          <p:nvPr>
            <p:ph sz="quarter" idx="15"/>
          </p:nvPr>
        </p:nvSpPr>
        <p:spPr>
          <a:xfrm>
            <a:off x="4645025" y="3398322"/>
            <a:ext cx="4041775" cy="1752600"/>
          </a:xfrm>
        </p:spPr>
        <p:txBody>
          <a:bodyPr/>
          <a:lstStyle/>
          <a:p>
            <a:pPr marL="176212" indent="0">
              <a:buNone/>
            </a:pPr>
            <a:r>
              <a:rPr lang="en-US" dirty="0"/>
              <a:t>Overriding purpose for meeting is friendship or common interest</a:t>
            </a:r>
          </a:p>
        </p:txBody>
      </p:sp>
    </p:spTree>
    <p:extLst>
      <p:ext uri="{BB962C8B-B14F-4D97-AF65-F5344CB8AC3E}">
        <p14:creationId xmlns:p14="http://schemas.microsoft.com/office/powerpoint/2010/main" val="1570166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Group Roles and Norms</a:t>
            </a:r>
            <a:r>
              <a:rPr lang="en-US" sz="2000" dirty="0"/>
              <a:t> (1 of 2)</a:t>
            </a:r>
          </a:p>
        </p:txBody>
      </p:sp>
      <p:sp>
        <p:nvSpPr>
          <p:cNvPr id="3" name="Content Placeholder 2"/>
          <p:cNvSpPr>
            <a:spLocks noGrp="1"/>
          </p:cNvSpPr>
          <p:nvPr>
            <p:ph sz="half" idx="2"/>
          </p:nvPr>
        </p:nvSpPr>
        <p:spPr>
          <a:xfrm>
            <a:off x="457199" y="1059290"/>
            <a:ext cx="8229601" cy="1681370"/>
          </a:xfrm>
        </p:spPr>
        <p:txBody>
          <a:bodyPr>
            <a:normAutofit fontScale="92500" lnSpcReduction="10000"/>
          </a:bodyPr>
          <a:lstStyle/>
          <a:p>
            <a:pPr marL="0" indent="0">
              <a:buNone/>
            </a:pPr>
            <a:r>
              <a:rPr lang="en-US" sz="2400" dirty="0"/>
              <a:t>Group roles are </a:t>
            </a:r>
            <a:r>
              <a:rPr lang="en-US" sz="2400" b="1" dirty="0"/>
              <a:t>expected behaviors </a:t>
            </a:r>
            <a:r>
              <a:rPr lang="en-US" sz="2400" dirty="0"/>
              <a:t>for members of the group as a whole.</a:t>
            </a:r>
          </a:p>
          <a:p>
            <a:pPr marL="0" indent="0">
              <a:buNone/>
            </a:pPr>
            <a:r>
              <a:rPr lang="en-US" sz="2400" dirty="0"/>
              <a:t>While people often play multiple roles, two types of roles are especially noteworthy.</a:t>
            </a:r>
          </a:p>
          <a:p>
            <a:pPr marL="0" indent="0">
              <a:buNone/>
            </a:pPr>
            <a:endParaRPr lang="en-US" sz="2400" dirty="0"/>
          </a:p>
        </p:txBody>
      </p:sp>
      <p:sp>
        <p:nvSpPr>
          <p:cNvPr id="10" name="Text Placeholder 9"/>
          <p:cNvSpPr>
            <a:spLocks noGrp="1"/>
          </p:cNvSpPr>
          <p:nvPr>
            <p:ph type="body" sz="quarter" idx="12"/>
          </p:nvPr>
        </p:nvSpPr>
        <p:spPr>
          <a:xfrm>
            <a:off x="457200" y="2680080"/>
            <a:ext cx="4038600" cy="609600"/>
          </a:xfrm>
        </p:spPr>
        <p:txBody>
          <a:bodyPr anchor="ctr"/>
          <a:lstStyle/>
          <a:p>
            <a:pPr marL="0" indent="0" algn="ctr">
              <a:buNone/>
            </a:pPr>
            <a:r>
              <a:rPr lang="en-US" sz="2400" dirty="0"/>
              <a:t>Task Roles</a:t>
            </a:r>
          </a:p>
          <a:p>
            <a:pPr marL="0" indent="0" algn="ctr">
              <a:buNone/>
            </a:pPr>
            <a:r>
              <a:rPr lang="en-US" sz="2400" dirty="0"/>
              <a:t>Keeping the group on track</a:t>
            </a:r>
          </a:p>
        </p:txBody>
      </p:sp>
      <p:graphicFrame>
        <p:nvGraphicFramePr>
          <p:cNvPr id="16" name="Content Placeholder 15"/>
          <p:cNvGraphicFramePr>
            <a:graphicFrameLocks noGrp="1"/>
          </p:cNvGraphicFramePr>
          <p:nvPr>
            <p:ph sz="half" idx="14"/>
            <p:extLst>
              <p:ext uri="{D42A27DB-BD31-4B8C-83A1-F6EECF244321}">
                <p14:modId xmlns:p14="http://schemas.microsoft.com/office/powerpoint/2010/main" val="3465999806"/>
              </p:ext>
            </p:extLst>
          </p:nvPr>
        </p:nvGraphicFramePr>
        <p:xfrm>
          <a:off x="1050234" y="3395636"/>
          <a:ext cx="3445566" cy="2849880"/>
        </p:xfrm>
        <a:graphic>
          <a:graphicData uri="http://schemas.openxmlformats.org/drawingml/2006/table">
            <a:tbl>
              <a:tblPr firstRow="1" bandRow="1">
                <a:tableStyleId>{5C22544A-7EE6-4342-B048-85BDC9FD1C3A}</a:tableStyleId>
              </a:tblPr>
              <a:tblGrid>
                <a:gridCol w="1905701">
                  <a:extLst>
                    <a:ext uri="{9D8B030D-6E8A-4147-A177-3AD203B41FA5}">
                      <a16:colId xmlns:a16="http://schemas.microsoft.com/office/drawing/2014/main" xmlns="" val="20000"/>
                    </a:ext>
                  </a:extLst>
                </a:gridCol>
                <a:gridCol w="1539865">
                  <a:extLst>
                    <a:ext uri="{9D8B030D-6E8A-4147-A177-3AD203B41FA5}">
                      <a16:colId xmlns:a16="http://schemas.microsoft.com/office/drawing/2014/main" xmlns="" val="20001"/>
                    </a:ext>
                  </a:extLst>
                </a:gridCol>
              </a:tblGrid>
              <a:tr h="370840">
                <a:tc>
                  <a:txBody>
                    <a:bodyPr/>
                    <a:lstStyle/>
                    <a:p>
                      <a:r>
                        <a:rPr lang="en-US" sz="1600" b="0" dirty="0">
                          <a:solidFill>
                            <a:schemeClr val="tx1"/>
                          </a:solidFill>
                        </a:rPr>
                        <a:t>Initiator</a:t>
                      </a:r>
                    </a:p>
                  </a:txBody>
                  <a:tcPr>
                    <a:noFill/>
                  </a:tcPr>
                </a:tc>
                <a:tc>
                  <a:txBody>
                    <a:bodyPr/>
                    <a:lstStyle/>
                    <a:p>
                      <a:r>
                        <a:rPr lang="en-US" sz="1600" b="0" dirty="0">
                          <a:solidFill>
                            <a:schemeClr val="tx1"/>
                          </a:solidFill>
                        </a:rPr>
                        <a:t>Orienter</a:t>
                      </a:r>
                    </a:p>
                  </a:txBody>
                  <a:tcPr>
                    <a:noFill/>
                  </a:tcPr>
                </a:tc>
                <a:extLst>
                  <a:ext uri="{0D108BD9-81ED-4DB2-BD59-A6C34878D82A}">
                    <a16:rowId xmlns:a16="http://schemas.microsoft.com/office/drawing/2014/main" xmlns="" val="10000"/>
                  </a:ext>
                </a:extLst>
              </a:tr>
              <a:tr h="579120">
                <a:tc>
                  <a:txBody>
                    <a:bodyPr/>
                    <a:lstStyle/>
                    <a:p>
                      <a:r>
                        <a:rPr lang="en-US" sz="1600" b="0" dirty="0">
                          <a:solidFill>
                            <a:schemeClr val="tx1"/>
                          </a:solidFill>
                        </a:rPr>
                        <a:t>Information seeker,</a:t>
                      </a:r>
                      <a:r>
                        <a:rPr lang="en-US" sz="1600" b="0" baseline="0" dirty="0">
                          <a:solidFill>
                            <a:schemeClr val="tx1"/>
                          </a:solidFill>
                        </a:rPr>
                        <a:t> </a:t>
                      </a:r>
                      <a:r>
                        <a:rPr lang="en-US" sz="1600" b="0" dirty="0">
                          <a:solidFill>
                            <a:schemeClr val="tx1"/>
                          </a:solidFill>
                        </a:rPr>
                        <a:t>giver</a:t>
                      </a:r>
                    </a:p>
                  </a:txBody>
                  <a:tcPr>
                    <a:noFill/>
                  </a:tcPr>
                </a:tc>
                <a:tc>
                  <a:txBody>
                    <a:bodyPr/>
                    <a:lstStyle/>
                    <a:p>
                      <a:r>
                        <a:rPr lang="en-US" sz="1600" b="0" dirty="0">
                          <a:solidFill>
                            <a:schemeClr val="tx1"/>
                          </a:solidFill>
                        </a:rPr>
                        <a:t>Evaluator</a:t>
                      </a:r>
                    </a:p>
                  </a:txBody>
                  <a:tcPr>
                    <a:noFill/>
                  </a:tcPr>
                </a:tc>
                <a:extLst>
                  <a:ext uri="{0D108BD9-81ED-4DB2-BD59-A6C34878D82A}">
                    <a16:rowId xmlns:a16="http://schemas.microsoft.com/office/drawing/2014/main" xmlns="" val="10001"/>
                  </a:ext>
                </a:extLst>
              </a:tr>
              <a:tr h="579120">
                <a:tc>
                  <a:txBody>
                    <a:bodyPr/>
                    <a:lstStyle/>
                    <a:p>
                      <a:r>
                        <a:rPr lang="en-US" sz="1600" b="0" dirty="0">
                          <a:solidFill>
                            <a:schemeClr val="tx1"/>
                          </a:solidFill>
                        </a:rPr>
                        <a:t>Opinion seeker,</a:t>
                      </a:r>
                      <a:r>
                        <a:rPr lang="en-US" sz="1600" b="0" baseline="0" dirty="0">
                          <a:solidFill>
                            <a:schemeClr val="tx1"/>
                          </a:solidFill>
                        </a:rPr>
                        <a:t> </a:t>
                      </a:r>
                      <a:r>
                        <a:rPr lang="en-US" sz="1600" b="0" dirty="0">
                          <a:solidFill>
                            <a:schemeClr val="tx1"/>
                          </a:solidFill>
                        </a:rPr>
                        <a:t>giver</a:t>
                      </a:r>
                    </a:p>
                  </a:txBody>
                  <a:tcPr>
                    <a:noFill/>
                  </a:tcPr>
                </a:tc>
                <a:tc>
                  <a:txBody>
                    <a:bodyPr/>
                    <a:lstStyle/>
                    <a:p>
                      <a:r>
                        <a:rPr lang="en-US" sz="1600" b="0" dirty="0">
                          <a:solidFill>
                            <a:schemeClr val="tx1"/>
                          </a:solidFill>
                        </a:rPr>
                        <a:t>Energizer</a:t>
                      </a:r>
                    </a:p>
                  </a:txBody>
                  <a:tcPr>
                    <a:noFill/>
                  </a:tcPr>
                </a:tc>
                <a:extLst>
                  <a:ext uri="{0D108BD9-81ED-4DB2-BD59-A6C34878D82A}">
                    <a16:rowId xmlns:a16="http://schemas.microsoft.com/office/drawing/2014/main" xmlns="" val="10002"/>
                  </a:ext>
                </a:extLst>
              </a:tr>
              <a:tr h="579120">
                <a:tc>
                  <a:txBody>
                    <a:bodyPr/>
                    <a:lstStyle/>
                    <a:p>
                      <a:r>
                        <a:rPr lang="en-US" sz="1600" b="0" dirty="0">
                          <a:solidFill>
                            <a:schemeClr val="tx1"/>
                          </a:solidFill>
                        </a:rPr>
                        <a:t>Elaborator</a:t>
                      </a:r>
                    </a:p>
                  </a:txBody>
                  <a:tcPr>
                    <a:noFill/>
                  </a:tcPr>
                </a:tc>
                <a:tc>
                  <a:txBody>
                    <a:bodyPr/>
                    <a:lstStyle/>
                    <a:p>
                      <a:r>
                        <a:rPr lang="en-US" sz="1600" b="0" dirty="0">
                          <a:solidFill>
                            <a:schemeClr val="tx1"/>
                          </a:solidFill>
                        </a:rPr>
                        <a:t>Procedural Technician</a:t>
                      </a:r>
                    </a:p>
                  </a:txBody>
                  <a:tcPr>
                    <a:noFill/>
                  </a:tcPr>
                </a:tc>
                <a:extLst>
                  <a:ext uri="{0D108BD9-81ED-4DB2-BD59-A6C34878D82A}">
                    <a16:rowId xmlns:a16="http://schemas.microsoft.com/office/drawing/2014/main" xmlns="" val="10003"/>
                  </a:ext>
                </a:extLst>
              </a:tr>
              <a:tr h="370840">
                <a:tc>
                  <a:txBody>
                    <a:bodyPr/>
                    <a:lstStyle/>
                    <a:p>
                      <a:r>
                        <a:rPr lang="en-US" sz="1600" b="0" dirty="0">
                          <a:solidFill>
                            <a:schemeClr val="tx1"/>
                          </a:solidFill>
                        </a:rPr>
                        <a:t>Coordinator</a:t>
                      </a:r>
                    </a:p>
                  </a:txBody>
                  <a:tcPr>
                    <a:noFill/>
                  </a:tcPr>
                </a:tc>
                <a:tc>
                  <a:txBody>
                    <a:bodyPr/>
                    <a:lstStyle/>
                    <a:p>
                      <a:r>
                        <a:rPr lang="en-US" sz="1600" b="0" dirty="0">
                          <a:solidFill>
                            <a:schemeClr val="tx1"/>
                          </a:solidFill>
                        </a:rPr>
                        <a:t>Recorder</a:t>
                      </a:r>
                    </a:p>
                  </a:txBody>
                  <a:tcPr>
                    <a:noFill/>
                  </a:tcPr>
                </a:tc>
                <a:extLst>
                  <a:ext uri="{0D108BD9-81ED-4DB2-BD59-A6C34878D82A}">
                    <a16:rowId xmlns:a16="http://schemas.microsoft.com/office/drawing/2014/main" xmlns="" val="10004"/>
                  </a:ext>
                </a:extLst>
              </a:tr>
              <a:tr h="370840">
                <a:tc>
                  <a:txBody>
                    <a:bodyPr/>
                    <a:lstStyle/>
                    <a:p>
                      <a:endParaRPr lang="en-US" sz="1400" b="0" dirty="0">
                        <a:solidFill>
                          <a:schemeClr val="tx1"/>
                        </a:solidFill>
                      </a:endParaRPr>
                    </a:p>
                  </a:txBody>
                  <a:tcPr>
                    <a:noFill/>
                  </a:tcPr>
                </a:tc>
                <a:tc>
                  <a:txBody>
                    <a:bodyPr/>
                    <a:lstStyle/>
                    <a:p>
                      <a:endParaRPr lang="en-US" sz="1400" b="0" dirty="0">
                        <a:solidFill>
                          <a:schemeClr val="tx1"/>
                        </a:solidFill>
                      </a:endParaRPr>
                    </a:p>
                  </a:txBody>
                  <a:tcPr>
                    <a:noFill/>
                  </a:tcPr>
                </a:tc>
                <a:extLst>
                  <a:ext uri="{0D108BD9-81ED-4DB2-BD59-A6C34878D82A}">
                    <a16:rowId xmlns:a16="http://schemas.microsoft.com/office/drawing/2014/main" xmlns="" val="10005"/>
                  </a:ext>
                </a:extLst>
              </a:tr>
            </a:tbl>
          </a:graphicData>
        </a:graphic>
      </p:graphicFrame>
      <p:sp>
        <p:nvSpPr>
          <p:cNvPr id="11" name="Text Placeholder 10"/>
          <p:cNvSpPr>
            <a:spLocks noGrp="1"/>
          </p:cNvSpPr>
          <p:nvPr>
            <p:ph type="body" sz="quarter" idx="13"/>
          </p:nvPr>
        </p:nvSpPr>
        <p:spPr>
          <a:xfrm>
            <a:off x="4648200" y="2680080"/>
            <a:ext cx="4038600" cy="609600"/>
          </a:xfrm>
        </p:spPr>
        <p:txBody>
          <a:bodyPr anchor="ctr"/>
          <a:lstStyle/>
          <a:p>
            <a:pPr marL="0" indent="0" algn="ctr">
              <a:buNone/>
            </a:pPr>
            <a:r>
              <a:rPr lang="en-US" sz="2400" dirty="0"/>
              <a:t>Maintenance Roles</a:t>
            </a:r>
          </a:p>
          <a:p>
            <a:pPr marL="0" indent="0" algn="ctr">
              <a:buNone/>
            </a:pPr>
            <a:r>
              <a:rPr lang="en-US" sz="2400" dirty="0"/>
              <a:t>Keeping the group together</a:t>
            </a:r>
          </a:p>
        </p:txBody>
      </p:sp>
      <p:graphicFrame>
        <p:nvGraphicFramePr>
          <p:cNvPr id="15" name="Content Placeholder 14"/>
          <p:cNvGraphicFramePr>
            <a:graphicFrameLocks noGrp="1"/>
          </p:cNvGraphicFramePr>
          <p:nvPr>
            <p:ph sz="quarter" idx="15"/>
            <p:extLst>
              <p:ext uri="{D42A27DB-BD31-4B8C-83A1-F6EECF244321}">
                <p14:modId xmlns:p14="http://schemas.microsoft.com/office/powerpoint/2010/main" val="1018895594"/>
              </p:ext>
            </p:extLst>
          </p:nvPr>
        </p:nvGraphicFramePr>
        <p:xfrm>
          <a:off x="5303191" y="3413886"/>
          <a:ext cx="3167569" cy="2204593"/>
        </p:xfrm>
        <a:graphic>
          <a:graphicData uri="http://schemas.openxmlformats.org/drawingml/2006/table">
            <a:tbl>
              <a:tblPr firstRow="1" bandRow="1">
                <a:tableStyleId>{5C22544A-7EE6-4342-B048-85BDC9FD1C3A}</a:tableStyleId>
              </a:tblPr>
              <a:tblGrid>
                <a:gridCol w="1443049">
                  <a:extLst>
                    <a:ext uri="{9D8B030D-6E8A-4147-A177-3AD203B41FA5}">
                      <a16:colId xmlns:a16="http://schemas.microsoft.com/office/drawing/2014/main" xmlns="" val="20000"/>
                    </a:ext>
                  </a:extLst>
                </a:gridCol>
                <a:gridCol w="1724520">
                  <a:extLst>
                    <a:ext uri="{9D8B030D-6E8A-4147-A177-3AD203B41FA5}">
                      <a16:colId xmlns:a16="http://schemas.microsoft.com/office/drawing/2014/main" xmlns="" val="20001"/>
                    </a:ext>
                  </a:extLst>
                </a:gridCol>
              </a:tblGrid>
              <a:tr h="494284">
                <a:tc>
                  <a:txBody>
                    <a:bodyPr/>
                    <a:lstStyle/>
                    <a:p>
                      <a:pPr algn="l"/>
                      <a:r>
                        <a:rPr lang="en-US" sz="1600" b="0" dirty="0">
                          <a:solidFill>
                            <a:schemeClr val="tx1"/>
                          </a:solidFill>
                        </a:rPr>
                        <a:t>Encourager</a:t>
                      </a:r>
                    </a:p>
                  </a:txBody>
                  <a:tcPr>
                    <a:lnB w="12700" cap="flat" cmpd="sng" algn="ctr">
                      <a:noFill/>
                      <a:prstDash val="solid"/>
                      <a:round/>
                      <a:headEnd type="none" w="med" len="med"/>
                      <a:tailEnd type="none" w="med" len="med"/>
                    </a:lnB>
                    <a:noFill/>
                  </a:tcPr>
                </a:tc>
                <a:tc>
                  <a:txBody>
                    <a:bodyPr/>
                    <a:lstStyle/>
                    <a:p>
                      <a:pPr algn="l"/>
                      <a:r>
                        <a:rPr lang="en-US" sz="1600" b="0" dirty="0">
                          <a:solidFill>
                            <a:schemeClr val="tx1"/>
                          </a:solidFill>
                        </a:rPr>
                        <a:t>Standard setter</a:t>
                      </a:r>
                    </a:p>
                  </a:txBody>
                  <a:tcPr>
                    <a:lnB w="12700" cap="flat" cmpd="sng" algn="ctr">
                      <a:noFill/>
                      <a:prstDash val="solid"/>
                      <a:round/>
                      <a:headEnd type="none" w="med" len="med"/>
                      <a:tailEnd type="none" w="med" len="med"/>
                    </a:lnB>
                    <a:noFill/>
                  </a:tcPr>
                </a:tc>
                <a:extLst>
                  <a:ext uri="{0D108BD9-81ED-4DB2-BD59-A6C34878D82A}">
                    <a16:rowId xmlns:a16="http://schemas.microsoft.com/office/drawing/2014/main" xmlns="" val="10000"/>
                  </a:ext>
                </a:extLst>
              </a:tr>
              <a:tr h="494284">
                <a:tc>
                  <a:txBody>
                    <a:bodyPr/>
                    <a:lstStyle/>
                    <a:p>
                      <a:pPr algn="l"/>
                      <a:r>
                        <a:rPr lang="en-US" sz="1600" b="0" dirty="0">
                          <a:solidFill>
                            <a:schemeClr val="tx1"/>
                          </a:solidFill>
                        </a:rPr>
                        <a:t>Harmonizer</a:t>
                      </a:r>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600" b="0" dirty="0">
                          <a:solidFill>
                            <a:schemeClr val="tx1"/>
                          </a:solidFill>
                        </a:rPr>
                        <a:t>Commentator</a:t>
                      </a:r>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721741">
                <a:tc>
                  <a:txBody>
                    <a:bodyPr/>
                    <a:lstStyle/>
                    <a:p>
                      <a:pPr algn="l"/>
                      <a:r>
                        <a:rPr lang="en-US" sz="1600" b="0" dirty="0">
                          <a:solidFill>
                            <a:schemeClr val="tx1"/>
                          </a:solidFill>
                        </a:rPr>
                        <a:t>Compromiser</a:t>
                      </a:r>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600" b="0" dirty="0">
                          <a:solidFill>
                            <a:schemeClr val="tx1"/>
                          </a:solidFill>
                        </a:rPr>
                        <a:t>Follower</a:t>
                      </a:r>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2"/>
                  </a:ext>
                </a:extLst>
              </a:tr>
              <a:tr h="494284">
                <a:tc>
                  <a:txBody>
                    <a:bodyPr/>
                    <a:lstStyle/>
                    <a:p>
                      <a:pPr algn="l"/>
                      <a:r>
                        <a:rPr lang="en-US" sz="1600" b="0" dirty="0">
                          <a:solidFill>
                            <a:schemeClr val="tx1"/>
                          </a:solidFill>
                        </a:rPr>
                        <a:t>Gate</a:t>
                      </a:r>
                      <a:r>
                        <a:rPr lang="en-US" sz="1600" b="0" baseline="0" dirty="0">
                          <a:solidFill>
                            <a:schemeClr val="tx1"/>
                          </a:solidFill>
                        </a:rPr>
                        <a:t> Keeper</a:t>
                      </a:r>
                      <a:endParaRPr lang="en-US" sz="1600" b="0" dirty="0">
                        <a:solidFill>
                          <a:schemeClr val="tx1"/>
                        </a:solidFill>
                      </a:endParaRPr>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600" b="0" dirty="0">
                        <a:solidFill>
                          <a:schemeClr val="tx1"/>
                        </a:solidFill>
                      </a:endParaRPr>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10515022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a:t>Group Roles and Norms </a:t>
            </a:r>
            <a:r>
              <a:rPr lang="en-US" sz="2000" dirty="0">
                <a:solidFill>
                  <a:srgbClr val="C30C20"/>
                </a:solidFill>
              </a:rPr>
              <a:t> (2 of 2)</a:t>
            </a:r>
            <a:endParaRPr lang="en-US" dirty="0"/>
          </a:p>
        </p:txBody>
      </p:sp>
      <p:sp>
        <p:nvSpPr>
          <p:cNvPr id="14" name="Text Placeholder 13"/>
          <p:cNvSpPr>
            <a:spLocks noGrp="1"/>
          </p:cNvSpPr>
          <p:nvPr>
            <p:ph type="body" idx="1"/>
          </p:nvPr>
        </p:nvSpPr>
        <p:spPr>
          <a:xfrm>
            <a:off x="457201" y="1185725"/>
            <a:ext cx="8275982" cy="639762"/>
          </a:xfrm>
        </p:spPr>
        <p:txBody>
          <a:bodyPr/>
          <a:lstStyle/>
          <a:p>
            <a:r>
              <a:rPr lang="en-US" sz="2400" b="0" dirty="0"/>
              <a:t>Norms: the attitudes, opinions, feelings, or actions shared by two or more people that </a:t>
            </a:r>
            <a:r>
              <a:rPr lang="en-US" sz="2400" dirty="0"/>
              <a:t>guide behavior</a:t>
            </a:r>
          </a:p>
        </p:txBody>
      </p:sp>
      <p:sp>
        <p:nvSpPr>
          <p:cNvPr id="19" name="Text Placeholder 18"/>
          <p:cNvSpPr>
            <a:spLocks noGrp="1"/>
          </p:cNvSpPr>
          <p:nvPr>
            <p:ph type="body" sz="quarter" idx="12"/>
          </p:nvPr>
        </p:nvSpPr>
        <p:spPr>
          <a:xfrm>
            <a:off x="457201" y="2130287"/>
            <a:ext cx="4038600" cy="609600"/>
          </a:xfrm>
        </p:spPr>
        <p:txBody>
          <a:bodyPr anchor="ctr"/>
          <a:lstStyle/>
          <a:p>
            <a:pPr marL="0" indent="0" algn="ctr">
              <a:buNone/>
            </a:pPr>
            <a:r>
              <a:rPr lang="en-US" sz="2400" dirty="0"/>
              <a:t>Roles</a:t>
            </a:r>
            <a:r>
              <a:rPr lang="en-US" dirty="0"/>
              <a:t>	</a:t>
            </a:r>
          </a:p>
        </p:txBody>
      </p:sp>
      <p:sp>
        <p:nvSpPr>
          <p:cNvPr id="21" name="Content Placeholder 20"/>
          <p:cNvSpPr>
            <a:spLocks noGrp="1"/>
          </p:cNvSpPr>
          <p:nvPr>
            <p:ph sz="half" idx="14"/>
          </p:nvPr>
        </p:nvSpPr>
        <p:spPr>
          <a:xfrm>
            <a:off x="722244" y="2739887"/>
            <a:ext cx="3266660" cy="1752600"/>
          </a:xfrm>
        </p:spPr>
        <p:txBody>
          <a:bodyPr/>
          <a:lstStyle/>
          <a:p>
            <a:r>
              <a:rPr lang="en-US" dirty="0"/>
              <a:t>At the individual level</a:t>
            </a:r>
          </a:p>
          <a:p>
            <a:r>
              <a:rPr lang="en-US" dirty="0"/>
              <a:t>Pertain to a specific job or situation</a:t>
            </a:r>
          </a:p>
        </p:txBody>
      </p:sp>
      <p:sp>
        <p:nvSpPr>
          <p:cNvPr id="20" name="Text Placeholder 19"/>
          <p:cNvSpPr>
            <a:spLocks noGrp="1"/>
          </p:cNvSpPr>
          <p:nvPr>
            <p:ph type="body" sz="quarter" idx="13"/>
          </p:nvPr>
        </p:nvSpPr>
        <p:spPr>
          <a:xfrm>
            <a:off x="4648201" y="2130287"/>
            <a:ext cx="4038600" cy="609600"/>
          </a:xfrm>
        </p:spPr>
        <p:txBody>
          <a:bodyPr anchor="ctr"/>
          <a:lstStyle/>
          <a:p>
            <a:pPr marL="0" indent="0" algn="ctr">
              <a:buNone/>
            </a:pPr>
            <a:r>
              <a:rPr lang="en-US" sz="2400" dirty="0"/>
              <a:t>Norms</a:t>
            </a:r>
            <a:endParaRPr lang="en-US" dirty="0"/>
          </a:p>
        </p:txBody>
      </p:sp>
      <p:sp>
        <p:nvSpPr>
          <p:cNvPr id="22" name="Content Placeholder 21"/>
          <p:cNvSpPr>
            <a:spLocks noGrp="1"/>
          </p:cNvSpPr>
          <p:nvPr>
            <p:ph sz="quarter" idx="15"/>
          </p:nvPr>
        </p:nvSpPr>
        <p:spPr>
          <a:xfrm>
            <a:off x="5042453" y="2739887"/>
            <a:ext cx="3366052" cy="1752600"/>
          </a:xfrm>
        </p:spPr>
        <p:txBody>
          <a:bodyPr/>
          <a:lstStyle/>
          <a:p>
            <a:r>
              <a:rPr lang="en-US" dirty="0"/>
              <a:t>Shared phenomena</a:t>
            </a:r>
          </a:p>
          <a:p>
            <a:r>
              <a:rPr lang="en-US" dirty="0"/>
              <a:t>Apply to group, team, or organization</a:t>
            </a:r>
          </a:p>
        </p:txBody>
      </p:sp>
    </p:spTree>
    <p:extLst>
      <p:ext uri="{BB962C8B-B14F-4D97-AF65-F5344CB8AC3E}">
        <p14:creationId xmlns:p14="http://schemas.microsoft.com/office/powerpoint/2010/main" val="17312319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Group Norms</a:t>
            </a:r>
            <a:endParaRPr lang="en-US" sz="2000" dirty="0"/>
          </a:p>
        </p:txBody>
      </p:sp>
      <p:sp>
        <p:nvSpPr>
          <p:cNvPr id="3" name="Content Placeholder 2"/>
          <p:cNvSpPr>
            <a:spLocks noGrp="1"/>
          </p:cNvSpPr>
          <p:nvPr>
            <p:ph idx="1"/>
          </p:nvPr>
        </p:nvSpPr>
        <p:spPr/>
        <p:txBody>
          <a:bodyPr>
            <a:normAutofit/>
          </a:bodyPr>
          <a:lstStyle/>
          <a:p>
            <a:pPr marL="0" indent="0">
              <a:buNone/>
            </a:pPr>
            <a:r>
              <a:rPr lang="en-US" sz="2800" dirty="0"/>
              <a:t>Norms are reinforced for many purposes</a:t>
            </a:r>
          </a:p>
          <a:p>
            <a:pPr lvl="1">
              <a:buClr>
                <a:schemeClr val="tx1"/>
              </a:buClr>
              <a:buFont typeface="Arial" charset="0"/>
              <a:buChar char="•"/>
            </a:pPr>
            <a:r>
              <a:rPr lang="en-US" sz="2400" dirty="0"/>
              <a:t>Group or organization survival</a:t>
            </a:r>
          </a:p>
          <a:p>
            <a:pPr lvl="1">
              <a:buClr>
                <a:schemeClr val="tx1"/>
              </a:buClr>
              <a:buFont typeface="Arial" charset="0"/>
              <a:buChar char="•"/>
            </a:pPr>
            <a:r>
              <a:rPr lang="en-US" sz="2400" dirty="0"/>
              <a:t>Clarification of behavioral expectations</a:t>
            </a:r>
          </a:p>
          <a:p>
            <a:pPr lvl="1">
              <a:buClr>
                <a:schemeClr val="tx1"/>
              </a:buClr>
              <a:buFont typeface="Arial" charset="0"/>
              <a:buChar char="•"/>
            </a:pPr>
            <a:r>
              <a:rPr lang="en-US" sz="2400" dirty="0"/>
              <a:t>Avoidance of embarrassment</a:t>
            </a:r>
          </a:p>
          <a:p>
            <a:pPr lvl="1">
              <a:buClr>
                <a:schemeClr val="tx1"/>
              </a:buClr>
              <a:buFont typeface="Arial" charset="0"/>
              <a:buChar char="•"/>
            </a:pPr>
            <a:r>
              <a:rPr lang="en-US" sz="2400" dirty="0"/>
              <a:t>Clarification of central values or unique identity</a:t>
            </a:r>
          </a:p>
          <a:p>
            <a:pPr marL="6350" lvl="1" indent="0">
              <a:buClr>
                <a:schemeClr val="tx1"/>
              </a:buClr>
              <a:buNone/>
            </a:pPr>
            <a:endParaRPr lang="en-US" dirty="0"/>
          </a:p>
          <a:p>
            <a:pPr marL="6350" lvl="1" indent="0">
              <a:buClr>
                <a:schemeClr val="tx1"/>
              </a:buClr>
              <a:buNone/>
            </a:pPr>
            <a:r>
              <a:rPr lang="en-US" sz="2800" dirty="0"/>
              <a:t>Creation of norms</a:t>
            </a:r>
          </a:p>
          <a:p>
            <a:pPr marL="749300" lvl="2" indent="-342900">
              <a:buClr>
                <a:schemeClr val="tx1"/>
              </a:buClr>
              <a:buFont typeface="Arial" charset="0"/>
              <a:buChar char="•"/>
            </a:pPr>
            <a:r>
              <a:rPr lang="en-US" sz="2400" dirty="0"/>
              <a:t>Can emerge on their own</a:t>
            </a:r>
          </a:p>
          <a:p>
            <a:pPr marL="749300" lvl="2" indent="-342900">
              <a:buClr>
                <a:schemeClr val="tx1"/>
              </a:buClr>
              <a:buFont typeface="Arial" charset="0"/>
              <a:buChar char="•"/>
            </a:pPr>
            <a:r>
              <a:rPr lang="en-US" sz="2400" dirty="0"/>
              <a:t>Can be purposefully created</a:t>
            </a:r>
          </a:p>
          <a:p>
            <a:pPr marL="0" indent="0">
              <a:buNone/>
            </a:pPr>
            <a:endParaRPr lang="en-US" sz="2400" dirty="0"/>
          </a:p>
        </p:txBody>
      </p:sp>
    </p:spTree>
    <p:extLst>
      <p:ext uri="{BB962C8B-B14F-4D97-AF65-F5344CB8AC3E}">
        <p14:creationId xmlns:p14="http://schemas.microsoft.com/office/powerpoint/2010/main" val="25805394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a:solidFill>
                  <a:schemeClr val="accent1"/>
                </a:solidFill>
              </a:rPr>
              <a:t>Test Your OB Knowledge </a:t>
            </a:r>
            <a:r>
              <a:rPr lang="en-US" sz="2000" b="1" dirty="0">
                <a:solidFill>
                  <a:schemeClr val="accent1"/>
                </a:solidFill>
              </a:rPr>
              <a:t>(1 of 4)</a:t>
            </a:r>
          </a:p>
        </p:txBody>
      </p:sp>
      <p:sp>
        <p:nvSpPr>
          <p:cNvPr id="5" name="Content Placeholder 2"/>
          <p:cNvSpPr>
            <a:spLocks noGrp="1"/>
          </p:cNvSpPr>
          <p:nvPr>
            <p:ph idx="1"/>
          </p:nvPr>
        </p:nvSpPr>
        <p:spPr>
          <a:xfrm>
            <a:off x="457200" y="1124778"/>
            <a:ext cx="8229600" cy="5168348"/>
          </a:xfrm>
        </p:spPr>
        <p:txBody>
          <a:bodyPr/>
          <a:lstStyle/>
          <a:p>
            <a:pPr marL="0" indent="0">
              <a:buNone/>
            </a:pPr>
            <a:r>
              <a:rPr lang="en-US" sz="2800" dirty="0"/>
              <a:t>Jeannie belongs to a formal work group with established norms. All the following would be considered norms for her group EXCEPT</a:t>
            </a:r>
          </a:p>
          <a:p>
            <a:pPr marL="457200" indent="-457200">
              <a:buFont typeface="+mj-lt"/>
              <a:buAutoNum type="alphaUcPeriod"/>
            </a:pPr>
            <a:r>
              <a:rPr lang="en-US" sz="2800" dirty="0"/>
              <a:t>meetings always start on time.</a:t>
            </a:r>
          </a:p>
          <a:p>
            <a:pPr marL="457200" indent="-457200">
              <a:buFont typeface="+mj-lt"/>
              <a:buAutoNum type="alphaUcPeriod"/>
            </a:pPr>
            <a:r>
              <a:rPr lang="en-US" sz="2800" dirty="0"/>
              <a:t>meetings are limited to two hours.</a:t>
            </a:r>
          </a:p>
          <a:p>
            <a:pPr marL="457200" indent="-457200">
              <a:buFont typeface="+mj-lt"/>
              <a:buAutoNum type="alphaUcPeriod"/>
            </a:pPr>
            <a:r>
              <a:rPr lang="en-US" sz="2800" dirty="0"/>
              <a:t>Jeannie’s boss always mediates conflict through reconciliation or humor.</a:t>
            </a:r>
          </a:p>
          <a:p>
            <a:pPr marL="457200" indent="-457200">
              <a:buFont typeface="+mj-lt"/>
              <a:buAutoNum type="alphaUcPeriod"/>
            </a:pPr>
            <a:r>
              <a:rPr lang="en-US" sz="2800" dirty="0"/>
              <a:t>members take turns bringing snacks.</a:t>
            </a:r>
          </a:p>
          <a:p>
            <a:pPr marL="457200" indent="-457200">
              <a:buFont typeface="+mj-lt"/>
              <a:buAutoNum type="alphaUcPeriod"/>
            </a:pPr>
            <a:r>
              <a:rPr lang="en-US" sz="2800" dirty="0"/>
              <a:t>no cell phones are allowed during the meeting.</a:t>
            </a:r>
          </a:p>
          <a:p>
            <a:pPr marL="457200" indent="-457200">
              <a:buFont typeface="+mj-lt"/>
              <a:buAutoNum type="alphaUcPeriod"/>
            </a:pPr>
            <a:endParaRPr lang="en-US" sz="2800" dirty="0"/>
          </a:p>
        </p:txBody>
      </p:sp>
    </p:spTree>
    <p:extLst>
      <p:ext uri="{BB962C8B-B14F-4D97-AF65-F5344CB8AC3E}">
        <p14:creationId xmlns:p14="http://schemas.microsoft.com/office/powerpoint/2010/main" val="41058694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Groups Develop in Stages </a:t>
            </a:r>
            <a:r>
              <a:rPr lang="en-US" sz="2000" dirty="0"/>
              <a:t>(1 of 2)</a:t>
            </a:r>
          </a:p>
        </p:txBody>
      </p:sp>
      <p:sp>
        <p:nvSpPr>
          <p:cNvPr id="4" name="Content Placeholder 3"/>
          <p:cNvSpPr>
            <a:spLocks noGrp="1"/>
          </p:cNvSpPr>
          <p:nvPr>
            <p:ph sz="half" idx="1"/>
          </p:nvPr>
        </p:nvSpPr>
        <p:spPr>
          <a:xfrm>
            <a:off x="463827" y="1080052"/>
            <a:ext cx="3843130" cy="5194852"/>
          </a:xfrm>
        </p:spPr>
        <p:txBody>
          <a:bodyPr/>
          <a:lstStyle/>
          <a:p>
            <a:pPr marL="0" indent="0">
              <a:buNone/>
            </a:pPr>
            <a:r>
              <a:rPr lang="en-US" sz="2800" b="1" dirty="0"/>
              <a:t>Stage 1: Forming</a:t>
            </a:r>
          </a:p>
          <a:p>
            <a:pPr marL="292100" lvl="1">
              <a:buFont typeface="Arial" charset="0"/>
              <a:buChar char="•"/>
            </a:pPr>
            <a:r>
              <a:rPr lang="en-US" dirty="0"/>
              <a:t>“Ice-breaking” stage</a:t>
            </a:r>
          </a:p>
          <a:p>
            <a:pPr marL="292100" lvl="1">
              <a:buFont typeface="Arial" charset="0"/>
              <a:buChar char="•"/>
            </a:pPr>
            <a:r>
              <a:rPr lang="en-US" dirty="0"/>
              <a:t>Group members uncertain about their role</a:t>
            </a:r>
          </a:p>
          <a:p>
            <a:pPr marL="292100" lvl="1">
              <a:buFont typeface="Arial" charset="0"/>
              <a:buChar char="•"/>
            </a:pPr>
            <a:r>
              <a:rPr lang="en-US" dirty="0"/>
              <a:t>Mutual trust is low</a:t>
            </a:r>
          </a:p>
          <a:p>
            <a:pPr marL="292100" lvl="1">
              <a:buFont typeface="Arial" charset="0"/>
              <a:buChar char="•"/>
            </a:pPr>
            <a:r>
              <a:rPr lang="en-US" dirty="0"/>
              <a:t>Good deal of holding back to see who is in charge</a:t>
            </a:r>
          </a:p>
          <a:p>
            <a:pPr marL="292100" lvl="1">
              <a:buFont typeface="Arial" charset="0"/>
              <a:buChar char="•"/>
            </a:pPr>
            <a:r>
              <a:rPr lang="en-US" dirty="0"/>
              <a:t>Conflict is beneficial and leads to increased creativity</a:t>
            </a:r>
          </a:p>
          <a:p>
            <a:endParaRPr lang="en-US" dirty="0"/>
          </a:p>
        </p:txBody>
      </p:sp>
      <p:sp>
        <p:nvSpPr>
          <p:cNvPr id="8" name="Content Placeholder 7"/>
          <p:cNvSpPr>
            <a:spLocks noGrp="1"/>
          </p:cNvSpPr>
          <p:nvPr>
            <p:ph sz="half" idx="2"/>
          </p:nvPr>
        </p:nvSpPr>
        <p:spPr>
          <a:xfrm>
            <a:off x="4870175" y="1080052"/>
            <a:ext cx="3823252" cy="5194852"/>
          </a:xfrm>
        </p:spPr>
        <p:txBody>
          <a:bodyPr/>
          <a:lstStyle/>
          <a:p>
            <a:pPr marL="0" indent="0">
              <a:buNone/>
            </a:pPr>
            <a:r>
              <a:rPr lang="en-US" sz="2800" b="1" dirty="0"/>
              <a:t>Stage 2: Forming</a:t>
            </a:r>
          </a:p>
          <a:p>
            <a:pPr marL="347663" lvl="1" indent="-282575">
              <a:buFont typeface="Arial" charset="0"/>
              <a:buChar char="•"/>
            </a:pPr>
            <a:r>
              <a:rPr lang="en-US" dirty="0"/>
              <a:t>Time of testing</a:t>
            </a:r>
          </a:p>
          <a:p>
            <a:pPr marL="347663" lvl="1" indent="-282575">
              <a:buFont typeface="Arial" charset="0"/>
              <a:buChar char="•"/>
            </a:pPr>
            <a:r>
              <a:rPr lang="en-US" dirty="0"/>
              <a:t>Testing leader’s policies and assumptions and how they fit into the power structure</a:t>
            </a:r>
          </a:p>
          <a:p>
            <a:pPr marL="347663" lvl="1" indent="-282575">
              <a:buFont typeface="Arial" charset="0"/>
              <a:buChar char="•"/>
            </a:pPr>
            <a:r>
              <a:rPr lang="en-US" dirty="0"/>
              <a:t>Subgroups take shape</a:t>
            </a:r>
          </a:p>
          <a:p>
            <a:pPr marL="347663" lvl="1" indent="-282575">
              <a:buFont typeface="Arial" charset="0"/>
              <a:buChar char="•"/>
            </a:pPr>
            <a:r>
              <a:rPr lang="en-US" dirty="0"/>
              <a:t>Subtle forms of rebellion occur</a:t>
            </a:r>
            <a:endParaRPr lang="en-US" sz="2800" dirty="0"/>
          </a:p>
        </p:txBody>
      </p:sp>
    </p:spTree>
    <p:extLst>
      <p:ext uri="{BB962C8B-B14F-4D97-AF65-F5344CB8AC3E}">
        <p14:creationId xmlns:p14="http://schemas.microsoft.com/office/powerpoint/2010/main" val="20911209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Groups Develop in Stages </a:t>
            </a:r>
            <a:r>
              <a:rPr lang="en-US" sz="2000" dirty="0"/>
              <a:t>(2 of 2)</a:t>
            </a:r>
          </a:p>
        </p:txBody>
      </p:sp>
      <p:sp>
        <p:nvSpPr>
          <p:cNvPr id="4" name="Content Placeholder 3"/>
          <p:cNvSpPr>
            <a:spLocks noGrp="1"/>
          </p:cNvSpPr>
          <p:nvPr>
            <p:ph sz="half" idx="1"/>
          </p:nvPr>
        </p:nvSpPr>
        <p:spPr>
          <a:xfrm>
            <a:off x="457200" y="914400"/>
            <a:ext cx="3677478" cy="2478157"/>
          </a:xfrm>
        </p:spPr>
        <p:txBody>
          <a:bodyPr/>
          <a:lstStyle/>
          <a:p>
            <a:pPr marL="0" indent="0" algn="ctr">
              <a:buNone/>
            </a:pPr>
            <a:r>
              <a:rPr lang="en-US" sz="2800" b="1" dirty="0"/>
              <a:t>Stage 3: Norming</a:t>
            </a:r>
          </a:p>
          <a:p>
            <a:pPr marL="292100" lvl="1">
              <a:buFont typeface="Arial" charset="0"/>
              <a:buChar char="•"/>
            </a:pPr>
            <a:r>
              <a:rPr lang="en-US" dirty="0"/>
              <a:t>Group more cohesive</a:t>
            </a:r>
          </a:p>
          <a:p>
            <a:pPr marL="292100" lvl="1">
              <a:buFont typeface="Arial" charset="0"/>
              <a:buChar char="•"/>
            </a:pPr>
            <a:r>
              <a:rPr lang="en-US" dirty="0"/>
              <a:t>Less conflict with increasing team member interactions and interdependence of work tasks</a:t>
            </a:r>
            <a:endParaRPr lang="en-US" sz="2400" dirty="0"/>
          </a:p>
        </p:txBody>
      </p:sp>
      <p:sp>
        <p:nvSpPr>
          <p:cNvPr id="8" name="Content Placeholder 7"/>
          <p:cNvSpPr>
            <a:spLocks noGrp="1"/>
          </p:cNvSpPr>
          <p:nvPr>
            <p:ph sz="half" idx="2"/>
          </p:nvPr>
        </p:nvSpPr>
        <p:spPr>
          <a:xfrm>
            <a:off x="4823790" y="914400"/>
            <a:ext cx="3863009" cy="3160643"/>
          </a:xfrm>
        </p:spPr>
        <p:txBody>
          <a:bodyPr/>
          <a:lstStyle/>
          <a:p>
            <a:pPr marL="0" indent="0" algn="ctr">
              <a:buNone/>
            </a:pPr>
            <a:r>
              <a:rPr lang="en-US" sz="2800" b="1" dirty="0"/>
              <a:t>Stage 4: Performing</a:t>
            </a:r>
          </a:p>
          <a:p>
            <a:r>
              <a:rPr lang="en-US" sz="2000" dirty="0"/>
              <a:t>Activity focused on problem solving</a:t>
            </a:r>
          </a:p>
          <a:p>
            <a:r>
              <a:rPr lang="en-US" sz="2000" dirty="0"/>
              <a:t>Work done without hampering others</a:t>
            </a:r>
          </a:p>
          <a:p>
            <a:r>
              <a:rPr lang="en-US" sz="2000" dirty="0"/>
              <a:t>Climate of open communication and cooperation</a:t>
            </a:r>
          </a:p>
          <a:p>
            <a:r>
              <a:rPr lang="en-US" sz="2000" dirty="0"/>
              <a:t>Great deal of helping behavior</a:t>
            </a:r>
          </a:p>
          <a:p>
            <a:pPr lvl="1"/>
            <a:endParaRPr lang="en-US" sz="1600" dirty="0"/>
          </a:p>
        </p:txBody>
      </p:sp>
      <p:sp>
        <p:nvSpPr>
          <p:cNvPr id="11" name="Content Placeholder 7"/>
          <p:cNvSpPr txBox="1">
            <a:spLocks/>
          </p:cNvSpPr>
          <p:nvPr/>
        </p:nvSpPr>
        <p:spPr>
          <a:xfrm>
            <a:off x="2087216" y="4217505"/>
            <a:ext cx="4969565" cy="2150166"/>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indent="0" algn="ctr">
              <a:buFont typeface="Arial"/>
              <a:buNone/>
            </a:pPr>
            <a:r>
              <a:rPr lang="en-US" sz="2800" b="1" dirty="0"/>
              <a:t>Stage 5: Adjourning</a:t>
            </a:r>
          </a:p>
          <a:p>
            <a:r>
              <a:rPr lang="en-US" sz="2000" dirty="0"/>
              <a:t>Work completed, group moves on to other activities</a:t>
            </a:r>
          </a:p>
          <a:p>
            <a:r>
              <a:rPr lang="en-US" sz="2000" dirty="0"/>
              <a:t>Opportunity for leaders to emphasize valuable lessons learned</a:t>
            </a:r>
          </a:p>
          <a:p>
            <a:pPr marL="457200" lvl="1" indent="0">
              <a:buFont typeface="Arial"/>
              <a:buNone/>
            </a:pPr>
            <a:endParaRPr lang="en-US" sz="1600" dirty="0"/>
          </a:p>
        </p:txBody>
      </p:sp>
    </p:spTree>
    <p:extLst>
      <p:ext uri="{BB962C8B-B14F-4D97-AF65-F5344CB8AC3E}">
        <p14:creationId xmlns:p14="http://schemas.microsoft.com/office/powerpoint/2010/main" val="2853977715"/>
      </p:ext>
    </p:extLst>
  </p:cSld>
  <p:clrMapOvr>
    <a:masterClrMapping/>
  </p:clrMapOvr>
</p:sld>
</file>

<file path=ppt/theme/theme1.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KiniOB1e_C01_NewTemplt" id="{4D4C8B07-FA66-446C-BE99-A8FE046F277B}" vid="{FA750E0D-DDB6-4745-9D96-7D60DD2D47D5}"/>
    </a:ext>
  </a:extLst>
</a:theme>
</file>

<file path=ppt/theme/theme2.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MHHE_Accessible_PPT_Template-v3" id="{9B9348B0-880E-4CB8-A295-BC3AA1119653}" vid="{8AF8D263-1FE7-4E22-9B30-55B991E709D6}"/>
    </a:ext>
  </a:extLst>
</a:theme>
</file>

<file path=ppt/theme/theme3.xml><?xml version="1.0" encoding="utf-8"?>
<a:theme xmlns:a="http://schemas.openxmlformats.org/drawingml/2006/main" name="Red Bar Footer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MHHE_Accessible_PPT_Template-v3" id="{9B9348B0-880E-4CB8-A295-BC3AA1119653}" vid="{373DE383-A52D-430C-8B66-B302F3C13C64}"/>
    </a:ext>
  </a:extLst>
</a:theme>
</file>

<file path=ppt/theme/theme4.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Kinicki OB">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13754</TotalTime>
  <Words>4114</Words>
  <Application>Microsoft Office PowerPoint</Application>
  <PresentationFormat>On-screen Show (4:3)</PresentationFormat>
  <Paragraphs>489</Paragraphs>
  <Slides>28</Slides>
  <Notes>28</Notes>
  <HiddenSlides>2</HiddenSlides>
  <MMClips>0</MMClips>
  <ScaleCrop>false</ScaleCrop>
  <HeadingPairs>
    <vt:vector size="4" baseType="variant">
      <vt:variant>
        <vt:lpstr>Theme</vt:lpstr>
      </vt:variant>
      <vt:variant>
        <vt:i4>6</vt:i4>
      </vt:variant>
      <vt:variant>
        <vt:lpstr>Slide Titles</vt:lpstr>
      </vt:variant>
      <vt:variant>
        <vt:i4>28</vt:i4>
      </vt:variant>
    </vt:vector>
  </HeadingPairs>
  <TitlesOfParts>
    <vt:vector size="34" baseType="lpstr">
      <vt:lpstr>FIRST, BREAK, LAST slides </vt:lpstr>
      <vt:lpstr>Red bar footer BODY/MAIN CONTENT</vt:lpstr>
      <vt:lpstr>Red Bar Footer_APPENDIX</vt:lpstr>
      <vt:lpstr>1_Custom Design</vt:lpstr>
      <vt:lpstr>Custom Design</vt:lpstr>
      <vt:lpstr>Kinicki OB</vt:lpstr>
      <vt:lpstr>CHAPTER 8</vt:lpstr>
      <vt:lpstr>Major Questions You Should  Be Able to Answer </vt:lpstr>
      <vt:lpstr>Groups</vt:lpstr>
      <vt:lpstr>Group Roles and Norms (1 of 2)</vt:lpstr>
      <vt:lpstr>Group Roles and Norms  (2 of 2)</vt:lpstr>
      <vt:lpstr>Group Norms</vt:lpstr>
      <vt:lpstr>Test Your OB Knowledge (1 of 4)</vt:lpstr>
      <vt:lpstr>Groups Develop in Stages (1 of 2)</vt:lpstr>
      <vt:lpstr>Groups Develop in Stages (2 of 2)</vt:lpstr>
      <vt:lpstr>Test Your OB Knowledge (2 of 4)</vt:lpstr>
      <vt:lpstr>Teams: The Power of Common Purpose</vt:lpstr>
      <vt:lpstr>How Are Teams Different from Groups?</vt:lpstr>
      <vt:lpstr>Team Players Versus Free Riders</vt:lpstr>
      <vt:lpstr>Team Types (1 of 2)</vt:lpstr>
      <vt:lpstr>Team Types (2 of 2)</vt:lpstr>
      <vt:lpstr>Pros and Cons of Virtual Teams</vt:lpstr>
      <vt:lpstr>Virtual Team Management: Best Practices</vt:lpstr>
      <vt:lpstr>Test Your OB Knowledge (3 of 4)</vt:lpstr>
      <vt:lpstr>Team Interdependence </vt:lpstr>
      <vt:lpstr>Teams and Building Trust</vt:lpstr>
      <vt:lpstr>Teams: Rebuilding Trust</vt:lpstr>
      <vt:lpstr>Characteristics of High-Performing Teams</vt:lpstr>
      <vt:lpstr>The 3 Cs of Effective Teams</vt:lpstr>
      <vt:lpstr>Other Determinants of Effective Teams</vt:lpstr>
      <vt:lpstr>Test Your OB Knowledge (4 of 4)</vt:lpstr>
      <vt:lpstr>Groups and Teams: Putting It All in Context</vt:lpstr>
      <vt:lpstr>Appendix 1 Teams: Rebuilding Trust</vt:lpstr>
      <vt:lpstr>Appendix 2 Groups and Teams: Putting It All in Context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Christine Mark</dc:creator>
  <cp:lastModifiedBy>Burmeister, Haley</cp:lastModifiedBy>
  <cp:revision>772</cp:revision>
  <cp:lastPrinted>2016-12-12T17:43:31Z</cp:lastPrinted>
  <dcterms:created xsi:type="dcterms:W3CDTF">2014-09-02T15:08:31Z</dcterms:created>
  <dcterms:modified xsi:type="dcterms:W3CDTF">2017-10-23T14:19:29Z</dcterms:modified>
</cp:coreProperties>
</file>