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56" r:id="rId1"/>
    <p:sldMasterId id="2147483922" r:id="rId2"/>
    <p:sldMasterId id="2147483910" r:id="rId3"/>
    <p:sldMasterId id="2147483898" r:id="rId4"/>
    <p:sldMasterId id="2147483934" r:id="rId5"/>
    <p:sldMasterId id="2147483942" r:id="rId6"/>
    <p:sldMasterId id="2147483952" r:id="rId7"/>
  </p:sldMasterIdLst>
  <p:notesMasterIdLst>
    <p:notesMasterId r:id="rId42"/>
  </p:notesMasterIdLst>
  <p:handoutMasterIdLst>
    <p:handoutMasterId r:id="rId43"/>
  </p:handoutMasterIdLst>
  <p:sldIdLst>
    <p:sldId id="256" r:id="rId8"/>
    <p:sldId id="452" r:id="rId9"/>
    <p:sldId id="454" r:id="rId10"/>
    <p:sldId id="455" r:id="rId11"/>
    <p:sldId id="456" r:id="rId12"/>
    <p:sldId id="450" r:id="rId13"/>
    <p:sldId id="457" r:id="rId14"/>
    <p:sldId id="459" r:id="rId15"/>
    <p:sldId id="460" r:id="rId16"/>
    <p:sldId id="461" r:id="rId17"/>
    <p:sldId id="462" r:id="rId18"/>
    <p:sldId id="466" r:id="rId19"/>
    <p:sldId id="469" r:id="rId20"/>
    <p:sldId id="468" r:id="rId21"/>
    <p:sldId id="472" r:id="rId22"/>
    <p:sldId id="473" r:id="rId23"/>
    <p:sldId id="474" r:id="rId24"/>
    <p:sldId id="476" r:id="rId25"/>
    <p:sldId id="477" r:id="rId26"/>
    <p:sldId id="478" r:id="rId27"/>
    <p:sldId id="479" r:id="rId28"/>
    <p:sldId id="480" r:id="rId29"/>
    <p:sldId id="481" r:id="rId30"/>
    <p:sldId id="489" r:id="rId31"/>
    <p:sldId id="485" r:id="rId32"/>
    <p:sldId id="484" r:id="rId33"/>
    <p:sldId id="486" r:id="rId34"/>
    <p:sldId id="487" r:id="rId35"/>
    <p:sldId id="488" r:id="rId36"/>
    <p:sldId id="451" r:id="rId37"/>
    <p:sldId id="490" r:id="rId38"/>
    <p:sldId id="491" r:id="rId39"/>
    <p:sldId id="492" r:id="rId40"/>
    <p:sldId id="493"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4" clrIdx="0">
    <p:extLst/>
  </p:cmAuthor>
  <p:cmAuthor id="2" name="Patrick Soleymani" initials="PS" lastIdx="3"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638886"/>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1699" autoAdjust="0"/>
    <p:restoredTop sz="96372" autoAdjust="0"/>
  </p:normalViewPr>
  <p:slideViewPr>
    <p:cSldViewPr snapToGrid="0" snapToObjects="1">
      <p:cViewPr varScale="1">
        <p:scale>
          <a:sx n="112" d="100"/>
          <a:sy n="112" d="100"/>
        </p:scale>
        <p:origin x="1728" y="51"/>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p:scale>
          <a:sx n="100" d="100"/>
          <a:sy n="100" d="100"/>
        </p:scale>
        <p:origin x="-152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EFB67FCB-ECD8-2F40-92A4-CC208227C13B}" type="datetimeFigureOut">
              <a:rPr lang="en-US" smtClean="0"/>
              <a:t>10/23/2017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037E35-55D5-E74F-9B2D-5B5ACBDA5AF2}" type="slidenum">
              <a:rPr lang="en-US" smtClean="0"/>
              <a:t>‹#›</a:t>
            </a:fld>
            <a:endParaRPr lang="en-US" dirty="0"/>
          </a:p>
        </p:txBody>
      </p:sp>
    </p:spTree>
    <p:extLst>
      <p:ext uri="{BB962C8B-B14F-4D97-AF65-F5344CB8AC3E}">
        <p14:creationId xmlns:p14="http://schemas.microsoft.com/office/powerpoint/2010/main" val="16112056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a:t>
            </a:r>
            <a:r>
              <a:rPr lang="en-US" baseline="0" dirty="0"/>
              <a:t>False.</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Monitoring performance:</a:t>
            </a:r>
            <a:r>
              <a:rPr lang="en-US" sz="1200" kern="1200" dirty="0">
                <a:solidFill>
                  <a:schemeClr val="tx1"/>
                </a:solidFill>
                <a:effectLst/>
                <a:latin typeface="+mn-lt"/>
                <a:ea typeface="+mn-ea"/>
                <a:cs typeface="+mn-cs"/>
              </a:rPr>
              <a:t> measuring, tracking, or otherwise verifying progress and ultimate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 use the information gathered through monitoring to identify problems (and successes) and opportunities to enhance performance during the pursuit of a goal, and your final outcomes.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do this effectively, you need to use or even create accurate and appropriate measures.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6.3 shows that many goals can be categorized as behavioral, objective, or task-oriented.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Performance measurement and monitoring can be improved by considering other types of measures including timeliness, quality, quantity, and financial metrics.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Accurately and appropriately monitoring and evaluating both progress and outcomes are critical components of effective performance management.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Halo: a rater forms an overall impression about a person or object and then uses that impression to bias ratings about the same.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Leniency: a personal characteristic that leads an individual to consistently evaluate other people or objects in an extremely positive fashion.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Central tendency: the tendency to avoid all extreme judgments and rate people and objects as average or neutral.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Recency effects: the tendency to remember recent information.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Contrast effects: the tendency to evaluate people or objects by comparing them with characteristics of recently observed people or objects.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 le</a:t>
            </a:r>
            <a:r>
              <a:rPr lang="en-US" baseline="0" dirty="0"/>
              <a:t>niency.</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591176" cy="4114800"/>
          </a:xfrm>
        </p:spPr>
        <p:txBody>
          <a:bodyPr/>
          <a:lstStyle/>
          <a:p>
            <a:pPr lvl="0"/>
            <a:r>
              <a:rPr lang="en-US" sz="1200" b="1" kern="1200" dirty="0">
                <a:solidFill>
                  <a:schemeClr val="tx1"/>
                </a:solidFill>
                <a:effectLst/>
                <a:latin typeface="+mn-lt"/>
                <a:ea typeface="+mn-ea"/>
                <a:cs typeface="+mn-cs"/>
              </a:rPr>
              <a:t>Feedback:</a:t>
            </a:r>
            <a:r>
              <a:rPr lang="en-US" sz="1200" kern="1200" dirty="0">
                <a:solidFill>
                  <a:schemeClr val="tx1"/>
                </a:solidFill>
                <a:effectLst/>
                <a:latin typeface="+mn-lt"/>
                <a:ea typeface="+mn-ea"/>
                <a:cs typeface="+mn-cs"/>
              </a:rPr>
              <a:t> information about (individual or collective) performance shared with those in a position to improve the situation.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Feedback enables you to learn how your performance compares to the goal, which you can then use to modify your behaviors and efforts.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Hard data such as units sold, days absent, dollars saved, projects completed, customers satisfied, and quality rejects are all candidates for effective feedback programs.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Performance appraisal programs that discourage two-way communication and treat employee involvement as a bad thing do not represent feedback.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people neither receive nor provide feedback as often and as well as they would like.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 indicates that many employees feel they don’t get enough guidance to improve their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Among the reasons people don’t provide more feedback are concerns about how feedback could strain relationships, time constraints, lack of confidence in providing effective feedback, and the lack of consequences for not providing feedback.</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Three common sources of feedback are others, task, and self.</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Others as a source of feedback include peers, supervisors, lower-level employees, and outsiders.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Some tasks provide feedback about how well or poorly you are doing.</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Exit interviews can provide the feedback that uncovers the true reasons why employees quit their jobs.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Stay interviews, or asking employees why they stay, allows for corrective action before employees quit.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Table 6.5 lists characteristics of employees who are less likely and those who are more likely to seek feedback.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factors influence how people perceive feedback, including the fundamental attribution bias and the self-serving bias.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Beyond attributions, the following also can influence your perceptions of feedback and whether the feedback is rejected or discounted: </a:t>
            </a:r>
          </a:p>
          <a:p>
            <a:pPr lvl="1"/>
            <a:r>
              <a:rPr lang="en-US" sz="1200" kern="1200" dirty="0">
                <a:solidFill>
                  <a:schemeClr val="tx1"/>
                </a:solidFill>
                <a:effectLst/>
                <a:latin typeface="+mn-lt"/>
                <a:ea typeface="+mn-ea"/>
                <a:cs typeface="+mn-cs"/>
              </a:rPr>
              <a:t>Accuracy: the feedback is inaccurate if the PM system measures the wrong things or measures the right things wrong.</a:t>
            </a:r>
          </a:p>
          <a:p>
            <a:pPr lvl="1"/>
            <a:r>
              <a:rPr lang="en-US" sz="1200" kern="1200" dirty="0">
                <a:solidFill>
                  <a:schemeClr val="tx1"/>
                </a:solidFill>
                <a:effectLst/>
                <a:latin typeface="+mn-lt"/>
                <a:ea typeface="+mn-ea"/>
                <a:cs typeface="+mn-cs"/>
              </a:rPr>
              <a:t>Credibility of the source: feedback from top performers or from trusted people will be given more weight.</a:t>
            </a:r>
          </a:p>
          <a:p>
            <a:pPr lvl="1"/>
            <a:r>
              <a:rPr lang="en-US" sz="1200" kern="1200" dirty="0">
                <a:solidFill>
                  <a:schemeClr val="tx1"/>
                </a:solidFill>
                <a:effectLst/>
                <a:latin typeface="+mn-lt"/>
                <a:ea typeface="+mn-ea"/>
                <a:cs typeface="+mn-cs"/>
              </a:rPr>
              <a:t>Fairness of the system: feedback will be discounted if you perceive the process or outcomes as unfair.</a:t>
            </a:r>
          </a:p>
          <a:p>
            <a:pPr lvl="1"/>
            <a:r>
              <a:rPr lang="en-US" sz="1200" kern="1200" dirty="0">
                <a:solidFill>
                  <a:schemeClr val="tx1"/>
                </a:solidFill>
                <a:effectLst/>
                <a:latin typeface="+mn-lt"/>
                <a:ea typeface="+mn-ea"/>
                <a:cs typeface="+mn-cs"/>
              </a:rPr>
              <a:t>Performance reward-expectancies: can be fostered through ongoing and open feedback.</a:t>
            </a:r>
          </a:p>
          <a:p>
            <a:pPr lvl="1"/>
            <a:r>
              <a:rPr lang="en-US" sz="1200" kern="1200" dirty="0">
                <a:solidFill>
                  <a:schemeClr val="tx1"/>
                </a:solidFill>
                <a:effectLst/>
                <a:latin typeface="+mn-lt"/>
                <a:ea typeface="+mn-ea"/>
                <a:cs typeface="+mn-cs"/>
              </a:rPr>
              <a:t>Reasonableness of the standards: feedback about unattainable goals would not be valued.</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Giving and receiving feedback is often a misunderstood and poorly executed human resource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6.7 describes some important and fundamental dos and don’ts for giving feedback, including keeping feedback timely, specific, and descriptive.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Advances in technology that enable employees to leave real-time messages about each other’s performance are allowing companies to provide continual feedback, which is truly more developmental and effective.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968457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Coaching</a:t>
            </a:r>
            <a:r>
              <a:rPr lang="en-US" sz="1200" kern="1200" dirty="0">
                <a:solidFill>
                  <a:schemeClr val="tx1"/>
                </a:solidFill>
                <a:effectLst/>
                <a:latin typeface="+mn-lt"/>
                <a:ea typeface="+mn-ea"/>
                <a:cs typeface="+mn-cs"/>
              </a:rPr>
              <a:t>: customized process between two or more people with the intent of enhancing learning and motivating change.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One way to look at coaching is that it is an individualized and customized form of performance management that is different from training, mentoring, and counseling.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coaching is developmental, has specific performance goals, and typically involves considerable self-reflection, self-assessment, and feedback.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a:t>
            </a:r>
            <a:r>
              <a:rPr lang="en-US" baseline="0" dirty="0"/>
              <a:t> Provide feedback that is irrelevant to the person’s career.</a:t>
            </a: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Extrinsic rewards:</a:t>
            </a:r>
            <a:r>
              <a:rPr lang="en-US" sz="1200" kern="1200" dirty="0">
                <a:solidFill>
                  <a:schemeClr val="tx1"/>
                </a:solidFill>
                <a:effectLst/>
                <a:latin typeface="+mn-lt"/>
                <a:ea typeface="+mn-ea"/>
                <a:cs typeface="+mn-cs"/>
              </a:rPr>
              <a:t> come from the environment.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Intrinsic rewards:</a:t>
            </a:r>
            <a:r>
              <a:rPr lang="en-US" sz="1200" kern="1200" dirty="0">
                <a:solidFill>
                  <a:schemeClr val="tx1"/>
                </a:solidFill>
                <a:effectLst/>
                <a:latin typeface="+mn-lt"/>
                <a:ea typeface="+mn-ea"/>
                <a:cs typeface="+mn-cs"/>
              </a:rPr>
              <a:t> are self-granted; psychic rewards.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Financial, material, and social rewards qualify as extrinsic rewards.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 employee who works to obtain extrinsic rewards, such as money or praise, is said to be extrinsically motivated.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When you derive pleasure from the task itself, feel your work is meaningful, or have a sense of responsibility, you will likely become engaged with your work.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relative importance of extrinsic and intrinsic rewards is a matter of culture and personal preferences.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Three general criteria are used for distributing rewards: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Results:</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angible outcomes such as quantity,</a:t>
            </a:r>
            <a:r>
              <a:rPr lang="en-US" sz="1200" kern="1200" baseline="0" dirty="0">
                <a:solidFill>
                  <a:schemeClr val="tx1"/>
                </a:solidFill>
                <a:effectLst/>
                <a:latin typeface="+mn-lt"/>
                <a:ea typeface="+mn-ea"/>
                <a:cs typeface="+mn-cs"/>
              </a:rPr>
              <a:t> quality, and </a:t>
            </a:r>
            <a:r>
              <a:rPr lang="en-US" sz="1200" kern="1200" dirty="0">
                <a:solidFill>
                  <a:schemeClr val="tx1"/>
                </a:solidFill>
                <a:effectLst/>
                <a:latin typeface="+mn-lt"/>
                <a:ea typeface="+mn-ea"/>
                <a:cs typeface="+mn-cs"/>
              </a:rPr>
              <a:t>individual, group, or organizational performance. These are commonly some type of accounting measure—sales, profit, or error rate. Increasingly these may also include customer satisfaction.</a:t>
            </a:r>
          </a:p>
          <a:p>
            <a:pPr marL="685800" lvl="1" indent="-228600">
              <a:buFont typeface="+mj-lt"/>
              <a:buAutoNum type="arabicPeriod"/>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Behavior and actions: teamwork, cooperation, risk taking, and creativity.</a:t>
            </a:r>
          </a:p>
          <a:p>
            <a:pPr marL="685800" lvl="1" indent="-228600">
              <a:buFont typeface="+mj-lt"/>
              <a:buAutoNum type="arabicPeriod"/>
            </a:pP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kern="1200" dirty="0">
                <a:solidFill>
                  <a:schemeClr val="tx1"/>
                </a:solidFill>
                <a:effectLst/>
                <a:latin typeface="+mn-lt"/>
                <a:ea typeface="+mn-ea"/>
                <a:cs typeface="+mn-cs"/>
              </a:rPr>
              <a:t>Nonperformance considerations:</a:t>
            </a:r>
            <a:r>
              <a:rPr lang="en-US" sz="1200" kern="1200" baseline="0" dirty="0">
                <a:solidFill>
                  <a:schemeClr val="tx1"/>
                </a:solidFill>
                <a:effectLst/>
                <a:latin typeface="+mn-lt"/>
                <a:ea typeface="+mn-ea"/>
                <a:cs typeface="+mn-cs"/>
              </a:rPr>
              <a:t> c</a:t>
            </a:r>
            <a:r>
              <a:rPr lang="en-US" sz="1200" kern="1200" dirty="0">
                <a:solidFill>
                  <a:schemeClr val="tx1"/>
                </a:solidFill>
                <a:effectLst/>
                <a:latin typeface="+mn-lt"/>
                <a:ea typeface="+mn-ea"/>
                <a:cs typeface="+mn-cs"/>
              </a:rPr>
              <a:t>ustomary or contractual, where the type of job, nature of the work, equity, tenure, level in hierarchy, etc., are rewarded.</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Measures, rewards, and distribution criteria need to be aligned to have effective PM.</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29250" cy="4114800"/>
          </a:xfrm>
        </p:spPr>
        <p:txBody>
          <a:bodyPr/>
          <a:lstStyle/>
          <a:p>
            <a:pPr lvl="0"/>
            <a:r>
              <a:rPr lang="en-US" sz="1200" b="1" kern="1200" dirty="0">
                <a:solidFill>
                  <a:schemeClr val="tx1"/>
                </a:solidFill>
                <a:effectLst/>
                <a:latin typeface="+mn-lt"/>
                <a:ea typeface="+mn-ea"/>
                <a:cs typeface="+mn-cs"/>
              </a:rPr>
              <a:t>Pay for performance:</a:t>
            </a:r>
            <a:r>
              <a:rPr lang="en-US" sz="1200" kern="1200" dirty="0">
                <a:solidFill>
                  <a:schemeClr val="tx1"/>
                </a:solidFill>
                <a:effectLst/>
                <a:latin typeface="+mn-lt"/>
                <a:ea typeface="+mn-ea"/>
                <a:cs typeface="+mn-cs"/>
              </a:rPr>
              <a:t> monetary incentives linking at least some portion of one’s pay directly to results or accomplishments.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Pay-for-performance plans include merit pay, bonuses, and profit sharing, and they are designed to give employees an incentive for working harder and/or smarter.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Proponents of incentive compensation say something extra is needed because hourly wages and fixed salaries do little more than motivate people to show up at work and put in the required hours.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most basic form of pay for performance is the traditional piece-rate plan where the employee is paid a specified amount of money for each unit of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Sales commissions, whereby a salesperson receives a specified amount of money for each unit sold, are another long-standing example of pay for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Companies with the best pay for performance results:</a:t>
            </a:r>
          </a:p>
          <a:p>
            <a:pPr lvl="1"/>
            <a:r>
              <a:rPr lang="en-US" sz="1200" kern="1200" dirty="0">
                <a:solidFill>
                  <a:schemeClr val="tx1"/>
                </a:solidFill>
                <a:effectLst/>
                <a:latin typeface="+mn-lt"/>
                <a:ea typeface="+mn-ea"/>
                <a:cs typeface="+mn-cs"/>
              </a:rPr>
              <a:t>Paid top performers substantially higher than the other employees.</a:t>
            </a:r>
          </a:p>
          <a:p>
            <a:pPr lvl="1"/>
            <a:r>
              <a:rPr lang="en-US" sz="1200" kern="1200" dirty="0">
                <a:solidFill>
                  <a:schemeClr val="tx1"/>
                </a:solidFill>
                <a:effectLst/>
                <a:latin typeface="+mn-lt"/>
                <a:ea typeface="+mn-ea"/>
                <a:cs typeface="+mn-cs"/>
              </a:rPr>
              <a:t>Reduced “gaming” of the system by increasing transparency.</a:t>
            </a:r>
          </a:p>
          <a:p>
            <a:pPr lvl="1"/>
            <a:r>
              <a:rPr lang="en-US" sz="1200" kern="1200" dirty="0">
                <a:solidFill>
                  <a:schemeClr val="tx1"/>
                </a:solidFill>
                <a:effectLst/>
                <a:latin typeface="+mn-lt"/>
                <a:ea typeface="+mn-ea"/>
                <a:cs typeface="+mn-cs"/>
              </a:rPr>
              <a:t>Utilized multiple measures of performance.</a:t>
            </a:r>
          </a:p>
          <a:p>
            <a:pPr lvl="1"/>
            <a:r>
              <a:rPr lang="en-US" sz="1200" kern="1200" dirty="0">
                <a:solidFill>
                  <a:schemeClr val="tx1"/>
                </a:solidFill>
                <a:effectLst/>
                <a:latin typeface="+mn-lt"/>
                <a:ea typeface="+mn-ea"/>
                <a:cs typeface="+mn-cs"/>
              </a:rPr>
              <a:t>Calibrated performance measures to assure accuracy and consistency.</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34220188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Thorndike formulated his famous law of effect, which says behavior with favorable consequences tends to be repeated, while behavior with unfavorable consequences tends to disappear.</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This was a dramatic departure from previous notions that behavior was the product of inborn instincts.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term “contingent” means there is a systematic if-then linkage between the target behavior and the consequence.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behavior is strengthened when it increases in frequency and weakened when it decreases in frequency.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6.4 illustrates how operant conditioning can be used to control behavior. </a:t>
            </a:r>
          </a:p>
          <a:p>
            <a:pPr lvl="1"/>
            <a:r>
              <a:rPr lang="en-US" sz="1200" b="1" kern="1200" dirty="0">
                <a:solidFill>
                  <a:schemeClr val="tx1"/>
                </a:solidFill>
                <a:effectLst/>
                <a:latin typeface="+mn-lt"/>
                <a:ea typeface="+mn-ea"/>
                <a:cs typeface="+mn-cs"/>
              </a:rPr>
              <a:t>Positive reinforcement:</a:t>
            </a:r>
            <a:r>
              <a:rPr lang="en-US" sz="1200" kern="1200" dirty="0">
                <a:solidFill>
                  <a:schemeClr val="tx1"/>
                </a:solidFill>
                <a:effectLst/>
                <a:latin typeface="+mn-lt"/>
                <a:ea typeface="+mn-ea"/>
                <a:cs typeface="+mn-cs"/>
              </a:rPr>
              <a:t> the process of strengthening a behavior by contingently presenting something pleasing. </a:t>
            </a:r>
          </a:p>
          <a:p>
            <a:pPr lvl="1"/>
            <a:r>
              <a:rPr lang="en-US" sz="1200" b="1" kern="1200" dirty="0">
                <a:solidFill>
                  <a:schemeClr val="tx1"/>
                </a:solidFill>
                <a:effectLst/>
                <a:latin typeface="+mn-lt"/>
                <a:ea typeface="+mn-ea"/>
                <a:cs typeface="+mn-cs"/>
              </a:rPr>
              <a:t>Negative reinforcement:</a:t>
            </a:r>
            <a:r>
              <a:rPr lang="en-US" sz="1200" kern="1200" dirty="0">
                <a:solidFill>
                  <a:schemeClr val="tx1"/>
                </a:solidFill>
                <a:effectLst/>
                <a:latin typeface="+mn-lt"/>
                <a:ea typeface="+mn-ea"/>
                <a:cs typeface="+mn-cs"/>
              </a:rPr>
              <a:t> strengthens a desired behavior by contingently withdrawing something displeasing.</a:t>
            </a:r>
          </a:p>
          <a:p>
            <a:pPr lvl="1"/>
            <a:r>
              <a:rPr lang="en-US" sz="1200" b="1" kern="1200" dirty="0">
                <a:solidFill>
                  <a:schemeClr val="tx1"/>
                </a:solidFill>
                <a:effectLst/>
                <a:latin typeface="+mn-lt"/>
                <a:ea typeface="+mn-ea"/>
                <a:cs typeface="+mn-cs"/>
              </a:rPr>
              <a:t>Punishment:</a:t>
            </a:r>
            <a:r>
              <a:rPr lang="en-US" sz="1200" kern="1200" dirty="0">
                <a:solidFill>
                  <a:schemeClr val="tx1"/>
                </a:solidFill>
                <a:effectLst/>
                <a:latin typeface="+mn-lt"/>
                <a:ea typeface="+mn-ea"/>
                <a:cs typeface="+mn-cs"/>
              </a:rPr>
              <a:t> the process of weakening behavior through either the contingent presentation of something displeasing or the contingent withdrawal of something positive.</a:t>
            </a:r>
          </a:p>
          <a:p>
            <a:pPr lvl="1"/>
            <a:r>
              <a:rPr lang="en-US" sz="1200" b="1" kern="1200" dirty="0">
                <a:solidFill>
                  <a:schemeClr val="tx1"/>
                </a:solidFill>
                <a:effectLst/>
                <a:latin typeface="+mn-lt"/>
                <a:ea typeface="+mn-ea"/>
                <a:cs typeface="+mn-cs"/>
              </a:rPr>
              <a:t>Extinction:</a:t>
            </a:r>
            <a:r>
              <a:rPr lang="en-US" sz="1200" kern="1200" dirty="0">
                <a:solidFill>
                  <a:schemeClr val="tx1"/>
                </a:solidFill>
                <a:effectLst/>
                <a:latin typeface="+mn-lt"/>
                <a:ea typeface="+mn-ea"/>
                <a:cs typeface="+mn-cs"/>
              </a:rPr>
              <a:t> weakening a behavior by ignoring it or making sure it is not reinforced.</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It’s not just the reinforcement that influences behavior, but also when it is administered. Continuous and intermittent reinforcement schedules are two common means for timing the administration of reinforcers.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Continuous reinforcement. If every instance of a target behavior is reinforced then a continuous reinforcement (CRF) schedule is in effect. For instance, if you get paid every time you make a sale, then this is a CRF schedule. The sale is the desired behavior and payment is the reinforcement. CRF is useful for making early links between desired behaviors and outcomes, but they are susceptible to perceptions of entitlement and rapid extinction if the link is broken.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Unlike CRF schedules, intermittent reinforcement involves reinforcement of some but not all instances of a target behavior.</a:t>
            </a:r>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 fixed-interval reinforcement.</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Performance management: </a:t>
            </a:r>
            <a:r>
              <a:rPr lang="en-US" sz="1200" kern="1200" dirty="0">
                <a:solidFill>
                  <a:schemeClr val="tx1"/>
                </a:solidFill>
                <a:effectLst/>
                <a:latin typeface="+mn-lt"/>
                <a:ea typeface="+mn-ea"/>
                <a:cs typeface="+mn-cs"/>
              </a:rPr>
              <a:t>a set of processes and managerial behaviors that involve defining, monitoring, measuring, evaluating, and providing consequences for performance expectations.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6-2 illustrates the four steps for performance management.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Successfully managing performance is a powerful means for improving individual, group, and organizational effectiveness.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performance management generally influences important outcomes such as greater employee engagement and better organizational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Performance management processes have three primary functions: make employee-related decisions, guide employee development, and signal desired employee behavior.</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10496230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31650677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34</a:t>
            </a:fld>
            <a:endParaRPr lang="en-US" dirty="0"/>
          </a:p>
        </p:txBody>
      </p:sp>
    </p:spTree>
    <p:extLst>
      <p:ext uri="{BB962C8B-B14F-4D97-AF65-F5344CB8AC3E}">
        <p14:creationId xmlns:p14="http://schemas.microsoft.com/office/powerpoint/2010/main" val="1578498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Volumes of research and employee surveys show that the majority of managers and organizations do a poor job of managing employee performance and that the systems used don’t help to improve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Performance management can fail if the practices are obsolete, the process is too time consuming, and the performance measures are too narrow, focusing on only a limited number of elements that are easily measured.</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a:t>
            </a:r>
            <a:r>
              <a:rPr lang="en-US" baseline="0" dirty="0"/>
              <a:t> focus on the importance of filling out the performance management form correctly.</a:t>
            </a:r>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3791688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Performance goal: </a:t>
            </a:r>
            <a:r>
              <a:rPr lang="en-US" sz="1200" kern="1200" dirty="0">
                <a:solidFill>
                  <a:schemeClr val="tx1"/>
                </a:solidFill>
                <a:effectLst/>
                <a:latin typeface="+mn-lt"/>
                <a:ea typeface="+mn-ea"/>
                <a:cs typeface="+mn-cs"/>
              </a:rPr>
              <a:t>targets a specific end result.</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Learning goal: </a:t>
            </a:r>
            <a:r>
              <a:rPr lang="en-US" sz="1200" kern="1200" dirty="0">
                <a:solidFill>
                  <a:schemeClr val="tx1"/>
                </a:solidFill>
                <a:effectLst/>
                <a:latin typeface="+mn-lt"/>
                <a:ea typeface="+mn-ea"/>
                <a:cs typeface="+mn-cs"/>
              </a:rPr>
              <a:t>involves enhancing your knowledge or skill.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typically emphasize performance goals over learning goals, but skills and experience are needed to achieve performance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When skills are lacking, it often is helpful to set learning goals first and then performance goals once you’ve developed some level of proficiency.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1" kern="1200" dirty="0">
                <a:solidFill>
                  <a:schemeClr val="tx1"/>
                </a:solidFill>
                <a:effectLst/>
                <a:latin typeface="+mn-lt"/>
                <a:ea typeface="+mn-ea"/>
                <a:cs typeface="+mn-cs"/>
              </a:rPr>
              <a:t>SMART:</a:t>
            </a:r>
            <a:r>
              <a:rPr lang="en-US" sz="1200" kern="1200" dirty="0">
                <a:solidFill>
                  <a:schemeClr val="tx1"/>
                </a:solidFill>
                <a:effectLst/>
                <a:latin typeface="+mn-lt"/>
                <a:ea typeface="+mn-ea"/>
                <a:cs typeface="+mn-cs"/>
              </a:rPr>
              <a:t> acronym for specific, measurable, attainable, results oriented, and time bound goals.</a:t>
            </a:r>
          </a:p>
          <a:p>
            <a:pPr lvl="1"/>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Table 6-1 provides guidelines for writing SMART goals.</a:t>
            </a:r>
          </a:p>
          <a:p>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1710959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Rather than using a one-size-fits-all approach to goal setting, managers should use a contingency approach.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can be more effective still if they define performance goals in ways that match the situation and realize that not all performance can or should be measured in dollars and cents.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6.3 describes what types of situations are best suited for behavioral, objective, task, or project goals.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17109598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4132692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79401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406301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88082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21283094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523304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121638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2785093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3543884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6670069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128657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9667900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6705600" y="6508750"/>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Chapter 6 | Slide </a:t>
            </a:r>
            <a:fld id="{C5511E7B-09E2-4991-84E2-F38B7E9BF273}" type="slidenum">
              <a:rPr lang="en-US" smtClean="0"/>
              <a:pPr/>
              <a:t>‹#›</a:t>
            </a:fld>
            <a:endParaRPr lang="en-US" dirty="0"/>
          </a:p>
        </p:txBody>
      </p:sp>
    </p:spTree>
    <p:extLst>
      <p:ext uri="{BB962C8B-B14F-4D97-AF65-F5344CB8AC3E}">
        <p14:creationId xmlns:p14="http://schemas.microsoft.com/office/powerpoint/2010/main" val="20144137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27936287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969541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3836043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88029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5727838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36714896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5750562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41016104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CC9E408-CF68-438B-8A1B-367A7E1C92F3}" type="datetimeFigureOut">
              <a:rPr lang="en-US" smtClean="0"/>
              <a:t>10/23/2017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C5511E7B-09E2-4991-84E2-F38B7E9BF273}" type="slidenum">
              <a:rPr lang="en-US" smtClean="0"/>
              <a:t>‹#›</a:t>
            </a:fld>
            <a:endParaRPr lang="en-US" dirty="0"/>
          </a:p>
        </p:txBody>
      </p:sp>
    </p:spTree>
    <p:extLst>
      <p:ext uri="{BB962C8B-B14F-4D97-AF65-F5344CB8AC3E}">
        <p14:creationId xmlns:p14="http://schemas.microsoft.com/office/powerpoint/2010/main" val="166106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536587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9604730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609850" y="531813"/>
            <a:ext cx="607695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2"/>
          </p:nvPr>
        </p:nvSpPr>
        <p:spPr>
          <a:xfrm>
            <a:off x="7286625" y="6492875"/>
            <a:ext cx="1476375" cy="365125"/>
          </a:xfrm>
          <a:prstGeom prst="rect">
            <a:avLst/>
          </a:prstGeom>
        </p:spPr>
        <p:txBody>
          <a:bodyPr/>
          <a:lstStyle>
            <a:lvl1pPr>
              <a:defRPr sz="1200"/>
            </a:lvl1pPr>
          </a:lstStyle>
          <a:p>
            <a:r>
              <a:rPr lang="en-US" dirty="0"/>
              <a:t>Chapter 6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2891629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3 | Slide </a:t>
            </a:r>
            <a:fld id="{245E7589-D4A5-40AB-AAF1-DC388EE31D3B}" type="slidenum">
              <a:rPr lang="en-US" smtClean="0"/>
              <a:pPr/>
              <a:t>‹#›</a:t>
            </a:fld>
            <a:endParaRPr lang="en-US" dirty="0"/>
          </a:p>
        </p:txBody>
      </p:sp>
    </p:spTree>
    <p:extLst>
      <p:ext uri="{BB962C8B-B14F-4D97-AF65-F5344CB8AC3E}">
        <p14:creationId xmlns:p14="http://schemas.microsoft.com/office/powerpoint/2010/main" val="41748150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6450879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28233876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4375" y="2541588"/>
            <a:ext cx="8229600" cy="1143000"/>
          </a:xfrm>
          <a:prstGeom prst="rect">
            <a:avLst/>
          </a:prstGeom>
        </p:spPr>
        <p:txBody>
          <a:bodyPr/>
          <a:lstStyle/>
          <a:p>
            <a:r>
              <a:rPr lang="en-US"/>
              <a:t>Click to edit Master title style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lang="en-US" dirty="0"/>
              <a:t>Chapter 1 | Slide </a:t>
            </a:r>
            <a:fld id="{245E7589-D4A5-40AB-AAF1-DC388EE31D3B}" type="slidenum">
              <a:rPr lang="en-US" smtClean="0"/>
              <a:pPr/>
              <a:t>‹#›</a:t>
            </a:fld>
            <a:endParaRPr lang="en-US" dirty="0"/>
          </a:p>
        </p:txBody>
      </p:sp>
    </p:spTree>
    <p:extLst>
      <p:ext uri="{BB962C8B-B14F-4D97-AF65-F5344CB8AC3E}">
        <p14:creationId xmlns:p14="http://schemas.microsoft.com/office/powerpoint/2010/main" val="14803975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015387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14605298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8977457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674898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585837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a:t>Chapter 1 | Slide</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45E7589-D4A5-40AB-AAF1-DC388EE31D3B}" type="slidenum">
              <a:rPr lang="en-US" smtClean="0"/>
              <a:t>‹#›</a:t>
            </a:fld>
            <a:endParaRPr lang="en-US" dirty="0"/>
          </a:p>
        </p:txBody>
      </p:sp>
    </p:spTree>
    <p:extLst>
      <p:ext uri="{BB962C8B-B14F-4D97-AF65-F5344CB8AC3E}">
        <p14:creationId xmlns:p14="http://schemas.microsoft.com/office/powerpoint/2010/main" val="3989341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144462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850366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781170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9458712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165812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991569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5425477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18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04238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80659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395877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267869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9439846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298463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0365054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9899629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704631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414565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4280563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9036323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795582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62696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2987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448456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97B48A-E83F-4F96-BB8E-B6ABAD1F0276}" type="datetimeFigureOut">
              <a:rPr lang="en-US" smtClean="0"/>
              <a:t>10/23/2017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F7EA3A-9AE1-4238-8D33-13CA7990C189}" type="slidenum">
              <a:rPr lang="en-US" smtClean="0"/>
              <a:t>‹#›</a:t>
            </a:fld>
            <a:endParaRPr lang="en-US" dirty="0"/>
          </a:p>
        </p:txBody>
      </p:sp>
    </p:spTree>
    <p:extLst>
      <p:ext uri="{BB962C8B-B14F-4D97-AF65-F5344CB8AC3E}">
        <p14:creationId xmlns:p14="http://schemas.microsoft.com/office/powerpoint/2010/main" val="1909626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10" Type="http://schemas.openxmlformats.org/officeDocument/2006/relationships/image" Target="../media/image2.png"/><Relationship Id="rId4" Type="http://schemas.openxmlformats.org/officeDocument/2006/relationships/slideLayout" Target="../slideLayouts/slideLayout44.xml"/><Relationship Id="rId9"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10" Type="http://schemas.openxmlformats.org/officeDocument/2006/relationships/theme" Target="../theme/theme6.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 Id="rId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25567108"/>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97B48A-E83F-4F96-BB8E-B6ABAD1F0276}" type="datetimeFigureOut">
              <a:rPr lang="en-US" smtClean="0"/>
              <a:t>10/23/2017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F7EA3A-9AE1-4238-8D33-13CA7990C189}" type="slidenum">
              <a:rPr lang="en-US" smtClean="0"/>
              <a:t>‹#›</a:t>
            </a:fld>
            <a:endParaRPr lang="en-US" dirty="0"/>
          </a:p>
        </p:txBody>
      </p:sp>
    </p:spTree>
    <p:extLst>
      <p:ext uri="{BB962C8B-B14F-4D97-AF65-F5344CB8AC3E}">
        <p14:creationId xmlns:p14="http://schemas.microsoft.com/office/powerpoint/2010/main" val="199307008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a:solidFill>
            <a:srgbClr val="FF0000"/>
          </a:solidFill>
        </p:spPr>
        <p:txBody>
          <a:bodyPr vert="horz" lIns="91440" tIns="45720" rIns="91440" bIns="45720" rtlCol="0" anchor="ctr">
            <a:normAutofit/>
          </a:bodyPr>
          <a:lstStyle/>
          <a:p>
            <a:r>
              <a:rPr lang="en-US" dirty="0"/>
              <a:t>Test Your OB Knowledge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Chapter 6 | Slide </a:t>
            </a:r>
            <a:fld id="{C5511E7B-09E2-4991-84E2-F38B7E9BF273}" type="slidenum">
              <a:rPr lang="en-US" smtClean="0"/>
              <a:pPr/>
              <a:t>‹#›</a:t>
            </a:fld>
            <a:endParaRPr lang="en-US" dirty="0"/>
          </a:p>
        </p:txBody>
      </p:sp>
    </p:spTree>
    <p:extLst>
      <p:ext uri="{BB962C8B-B14F-4D97-AF65-F5344CB8AC3E}">
        <p14:creationId xmlns:p14="http://schemas.microsoft.com/office/powerpoint/2010/main" val="345440116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8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962150"/>
            <a:ext cx="8229600" cy="4067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0"/>
            <a:ext cx="9144000" cy="187661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Arial Black"/>
              <a:cs typeface="Arial Black"/>
            </a:endParaRPr>
          </a:p>
        </p:txBody>
      </p:sp>
      <p:sp>
        <p:nvSpPr>
          <p:cNvPr id="9" name="Isosceles Triangle 8"/>
          <p:cNvSpPr/>
          <p:nvPr userDrawn="1"/>
        </p:nvSpPr>
        <p:spPr>
          <a:xfrm>
            <a:off x="592200" y="283041"/>
            <a:ext cx="1409085" cy="1168283"/>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Isosceles Triangle 9"/>
          <p:cNvSpPr/>
          <p:nvPr userDrawn="1"/>
        </p:nvSpPr>
        <p:spPr>
          <a:xfrm>
            <a:off x="203729" y="718103"/>
            <a:ext cx="822978" cy="733221"/>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userDrawn="1"/>
        </p:nvSpPr>
        <p:spPr>
          <a:xfrm>
            <a:off x="1081818" y="718103"/>
            <a:ext cx="184731" cy="646331"/>
          </a:xfrm>
          <a:prstGeom prst="rect">
            <a:avLst/>
          </a:prstGeom>
          <a:solidFill>
            <a:srgbClr val="D00000"/>
          </a:solidFill>
        </p:spPr>
        <p:txBody>
          <a:bodyPr wrap="none" rtlCol="0">
            <a:spAutoFit/>
          </a:bodyPr>
          <a:lstStyle/>
          <a:p>
            <a:endParaRPr lang="en-US" sz="3600" b="1" dirty="0"/>
          </a:p>
        </p:txBody>
      </p:sp>
      <p:sp>
        <p:nvSpPr>
          <p:cNvPr id="12" name="Isosceles Triangle 11"/>
          <p:cNvSpPr/>
          <p:nvPr userDrawn="1"/>
        </p:nvSpPr>
        <p:spPr>
          <a:xfrm>
            <a:off x="1261781" y="536924"/>
            <a:ext cx="1060704" cy="914400"/>
          </a:xfrm>
          <a:prstGeom prst="triangle">
            <a:avLst/>
          </a:prstGeom>
          <a:solidFill>
            <a:srgbClr val="D0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Slide Number Placeholder 5"/>
          <p:cNvSpPr>
            <a:spLocks noGrp="1"/>
          </p:cNvSpPr>
          <p:nvPr>
            <p:ph type="sldNum" sz="quarter" idx="4"/>
          </p:nvPr>
        </p:nvSpPr>
        <p:spPr>
          <a:xfrm>
            <a:off x="6553200" y="6356350"/>
            <a:ext cx="2133600" cy="365125"/>
          </a:xfrm>
          <a:prstGeom prst="rect">
            <a:avLst/>
          </a:prstGeom>
        </p:spPr>
        <p:txBody>
          <a:bodyPr/>
          <a:lstStyle/>
          <a:p>
            <a:r>
              <a:rPr lang="en-US" dirty="0"/>
              <a:t>Chapter 6 | Slide </a:t>
            </a:r>
            <a:fld id="{245E7589-D4A5-40AB-AAF1-DC388EE31D3B}" type="slidenum">
              <a:rPr lang="en-US" smtClean="0"/>
              <a:pPr/>
              <a:t>‹#›</a:t>
            </a:fld>
            <a:endParaRPr lang="en-US" dirty="0"/>
          </a:p>
        </p:txBody>
      </p:sp>
    </p:spTree>
    <p:extLst>
      <p:ext uri="{BB962C8B-B14F-4D97-AF65-F5344CB8AC3E}">
        <p14:creationId xmlns:p14="http://schemas.microsoft.com/office/powerpoint/2010/main" val="3135314809"/>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hf hdr="0" dt="0"/>
  <p:txStyles>
    <p:titleStyle>
      <a:lvl1pPr algn="ctr" defTabSz="914400" rtl="0" eaLnBrk="1" latinLnBrk="0" hangingPunct="1">
        <a:spcBef>
          <a:spcPct val="0"/>
        </a:spcBef>
        <a:buNone/>
        <a:defRPr sz="2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789370435"/>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93942074"/>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06417397"/>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5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48.xml"/><Relationship Id="rId4" Type="http://schemas.openxmlformats.org/officeDocument/2006/relationships/slide" Target="slide3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48.xml"/><Relationship Id="rId4" Type="http://schemas.openxmlformats.org/officeDocument/2006/relationships/slide" Target="slide3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0.xml"/><Relationship Id="rId4" Type="http://schemas.openxmlformats.org/officeDocument/2006/relationships/slide" Target="slide31.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48.xml"/><Relationship Id="rId4" Type="http://schemas.openxmlformats.org/officeDocument/2006/relationships/slide" Target="slide34.xm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1.xml"/><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6</a:t>
            </a:r>
          </a:p>
        </p:txBody>
      </p:sp>
      <p:sp>
        <p:nvSpPr>
          <p:cNvPr id="5" name="Text Placeholder 4"/>
          <p:cNvSpPr>
            <a:spLocks noGrp="1"/>
          </p:cNvSpPr>
          <p:nvPr>
            <p:ph type="body" sz="quarter" idx="10"/>
          </p:nvPr>
        </p:nvSpPr>
        <p:spPr>
          <a:xfrm>
            <a:off x="0" y="3594919"/>
            <a:ext cx="4129908" cy="685800"/>
          </a:xfrm>
        </p:spPr>
        <p:txBody>
          <a:bodyPr/>
          <a:lstStyle/>
          <a:p>
            <a:r>
              <a:rPr lang="en-US" sz="3600" dirty="0"/>
              <a:t>Performance Management</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chemeClr val="accent1"/>
                </a:solidFill>
              </a:rPr>
              <a:t>Test Your OB Knowledge </a:t>
            </a:r>
            <a:r>
              <a:rPr lang="en-US" sz="2000" b="1" dirty="0">
                <a:solidFill>
                  <a:schemeClr val="accent1"/>
                </a:solidFill>
              </a:rPr>
              <a:t>(2 of 5)</a:t>
            </a:r>
            <a:br>
              <a:rPr lang="en-US" sz="2000" b="1" dirty="0">
                <a:solidFill>
                  <a:schemeClr val="accent1"/>
                </a:solidFill>
              </a:rPr>
            </a:br>
            <a:endParaRPr lang="en-US" sz="2000" b="1" dirty="0">
              <a:solidFill>
                <a:schemeClr val="accent1"/>
              </a:solidFill>
            </a:endParaRPr>
          </a:p>
        </p:txBody>
      </p:sp>
      <p:sp>
        <p:nvSpPr>
          <p:cNvPr id="5" name="Content Placeholder 2"/>
          <p:cNvSpPr>
            <a:spLocks noGrp="1"/>
          </p:cNvSpPr>
          <p:nvPr>
            <p:ph idx="1"/>
          </p:nvPr>
        </p:nvSpPr>
        <p:spPr>
          <a:xfrm>
            <a:off x="457200" y="1227908"/>
            <a:ext cx="8229600" cy="5325291"/>
          </a:xfrm>
        </p:spPr>
        <p:txBody>
          <a:bodyPr/>
          <a:lstStyle/>
          <a:p>
            <a:pPr marL="0" indent="0">
              <a:buNone/>
            </a:pPr>
            <a:r>
              <a:rPr lang="en-US" dirty="0"/>
              <a:t>When an employee's skills are lacking it is better to set performance goals first to target a specific end result and then set learning goals to allow for the skill to be acquired.</a:t>
            </a:r>
          </a:p>
          <a:p>
            <a:pPr marL="457200" indent="-457200">
              <a:buFont typeface="+mj-lt"/>
              <a:buAutoNum type="alphaUcPeriod"/>
            </a:pPr>
            <a:r>
              <a:rPr lang="en-US" dirty="0"/>
              <a:t>True</a:t>
            </a:r>
          </a:p>
          <a:p>
            <a:pPr marL="457200" indent="-457200">
              <a:buFont typeface="+mj-lt"/>
              <a:buAutoNum type="alphaUcPeriod"/>
            </a:pPr>
            <a:r>
              <a:rPr lang="en-US" dirty="0"/>
              <a:t>False</a:t>
            </a:r>
          </a:p>
          <a:p>
            <a:pPr marL="457200" indent="-457200">
              <a:buFont typeface="+mj-lt"/>
              <a:buAutoNum type="alphaUcPeriod"/>
            </a:pPr>
            <a:endParaRPr lang="en-US" dirty="0"/>
          </a:p>
        </p:txBody>
      </p:sp>
    </p:spTree>
    <p:extLst>
      <p:ext uri="{BB962C8B-B14F-4D97-AF65-F5344CB8AC3E}">
        <p14:creationId xmlns:p14="http://schemas.microsoft.com/office/powerpoint/2010/main" val="3828549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6095"/>
            <a:ext cx="9144000" cy="609600"/>
          </a:xfrm>
        </p:spPr>
        <p:txBody>
          <a:bodyPr/>
          <a:lstStyle/>
          <a:p>
            <a:r>
              <a:rPr lang="en-US" dirty="0"/>
              <a:t>Step 2:  Monitor and Evaluate Performance</a:t>
            </a:r>
            <a:endParaRPr lang="en-US" sz="2000" dirty="0"/>
          </a:p>
        </p:txBody>
      </p:sp>
      <p:sp>
        <p:nvSpPr>
          <p:cNvPr id="3" name="Content Placeholder 2"/>
          <p:cNvSpPr>
            <a:spLocks noGrp="1"/>
          </p:cNvSpPr>
          <p:nvPr>
            <p:ph idx="1"/>
          </p:nvPr>
        </p:nvSpPr>
        <p:spPr>
          <a:xfrm>
            <a:off x="457200" y="1619794"/>
            <a:ext cx="8229600" cy="4933406"/>
          </a:xfrm>
        </p:spPr>
        <p:txBody>
          <a:bodyPr/>
          <a:lstStyle/>
          <a:p>
            <a:pPr marL="0" indent="0">
              <a:buNone/>
            </a:pPr>
            <a:r>
              <a:rPr lang="en-US" dirty="0"/>
              <a:t>How goals are measured should be consistent with the nature of the goal itself (e.g. behavioral, task oriented).</a:t>
            </a:r>
            <a:endParaRPr lang="en-US" sz="2400" dirty="0"/>
          </a:p>
          <a:p>
            <a:r>
              <a:rPr lang="en-US" sz="2400" dirty="0"/>
              <a:t>Managers need to monitor and evaluate </a:t>
            </a:r>
            <a:r>
              <a:rPr lang="en-US" sz="2400" b="1" dirty="0"/>
              <a:t>both</a:t>
            </a:r>
            <a:r>
              <a:rPr lang="en-US" sz="2400" dirty="0"/>
              <a:t> progress toward the final goal and the ultimate achievement of the goal.</a:t>
            </a:r>
          </a:p>
          <a:p>
            <a:r>
              <a:rPr lang="en-US" sz="2400" dirty="0"/>
              <a:t>This stage should be used as an opportunity to identify problems and recognize successes.</a:t>
            </a:r>
          </a:p>
          <a:p>
            <a:r>
              <a:rPr lang="en-US" sz="2400" dirty="0"/>
              <a:t>It an also be used to identify opportunities to enhance performance.</a:t>
            </a:r>
          </a:p>
          <a:p>
            <a:pPr marL="0" indent="0">
              <a:buNone/>
            </a:pPr>
            <a:endParaRPr lang="en-US" dirty="0"/>
          </a:p>
        </p:txBody>
      </p:sp>
    </p:spTree>
    <p:extLst>
      <p:ext uri="{BB962C8B-B14F-4D97-AF65-F5344CB8AC3E}">
        <p14:creationId xmlns:p14="http://schemas.microsoft.com/office/powerpoint/2010/main" val="28385043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Perceptional Errors</a:t>
            </a:r>
            <a:endParaRPr lang="en-US" sz="2000" dirty="0"/>
          </a:p>
        </p:txBody>
      </p:sp>
      <p:sp>
        <p:nvSpPr>
          <p:cNvPr id="3" name="Content Placeholder 2"/>
          <p:cNvSpPr>
            <a:spLocks noGrp="1"/>
          </p:cNvSpPr>
          <p:nvPr>
            <p:ph idx="1"/>
          </p:nvPr>
        </p:nvSpPr>
        <p:spPr>
          <a:xfrm>
            <a:off x="457200" y="1240970"/>
            <a:ext cx="8229600" cy="5312229"/>
          </a:xfrm>
        </p:spPr>
        <p:txBody>
          <a:bodyPr>
            <a:normAutofit/>
          </a:bodyPr>
          <a:lstStyle/>
          <a:p>
            <a:pPr marL="0" indent="0">
              <a:buNone/>
            </a:pPr>
            <a:r>
              <a:rPr lang="en-US" sz="2400" dirty="0"/>
              <a:t>Rater errors can lead to biases and undermine performance management systems.</a:t>
            </a:r>
          </a:p>
          <a:p>
            <a:pPr marL="0" indent="0">
              <a:buNone/>
            </a:pPr>
            <a:endParaRPr lang="en-US" sz="1100" dirty="0"/>
          </a:p>
          <a:p>
            <a:pPr marL="2578100" indent="-427038"/>
            <a:r>
              <a:rPr lang="en-US" sz="2400" dirty="0"/>
              <a:t>Halo effect</a:t>
            </a:r>
          </a:p>
          <a:p>
            <a:pPr marL="2578100" indent="-427038"/>
            <a:r>
              <a:rPr lang="en-US" sz="2400" dirty="0"/>
              <a:t>Leniency</a:t>
            </a:r>
          </a:p>
          <a:p>
            <a:pPr marL="2578100" indent="-427038"/>
            <a:r>
              <a:rPr lang="en-US" sz="2400" dirty="0"/>
              <a:t>Central tendency</a:t>
            </a:r>
          </a:p>
          <a:p>
            <a:pPr marL="2578100" indent="-427038"/>
            <a:r>
              <a:rPr lang="en-US" sz="2400" dirty="0"/>
              <a:t>Recency effects</a:t>
            </a:r>
          </a:p>
          <a:p>
            <a:pPr marL="2578100" indent="-427038"/>
            <a:r>
              <a:rPr lang="en-US" sz="2400" dirty="0"/>
              <a:t>Contrast effects</a:t>
            </a:r>
          </a:p>
          <a:p>
            <a:pPr marL="0" indent="0">
              <a:buNone/>
            </a:pPr>
            <a:endParaRPr lang="en-US" sz="1000" dirty="0"/>
          </a:p>
          <a:p>
            <a:pPr marL="0" indent="0">
              <a:buNone/>
            </a:pPr>
            <a:r>
              <a:rPr lang="en-US" sz="2400" dirty="0"/>
              <a:t>Some bias can be overcome with the use of 360-degree feedback.</a:t>
            </a:r>
          </a:p>
          <a:p>
            <a:pPr marL="0" indent="0">
              <a:buNone/>
            </a:pPr>
            <a:endParaRPr lang="en-US" sz="2000" dirty="0"/>
          </a:p>
        </p:txBody>
      </p:sp>
    </p:spTree>
    <p:extLst>
      <p:ext uri="{BB962C8B-B14F-4D97-AF65-F5344CB8AC3E}">
        <p14:creationId xmlns:p14="http://schemas.microsoft.com/office/powerpoint/2010/main" val="824907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chemeClr val="accent1"/>
                </a:solidFill>
              </a:rPr>
              <a:t>Test Your OB Knowledge </a:t>
            </a:r>
            <a:r>
              <a:rPr lang="en-US" sz="2000" b="1" dirty="0">
                <a:solidFill>
                  <a:schemeClr val="accent1"/>
                </a:solidFill>
              </a:rPr>
              <a:t>(3 of 5)</a:t>
            </a:r>
            <a:br>
              <a:rPr lang="en-US" sz="2000" b="1" dirty="0">
                <a:solidFill>
                  <a:schemeClr val="accent1"/>
                </a:solidFill>
              </a:rPr>
            </a:br>
            <a:endParaRPr lang="en-US" sz="2000" b="1" dirty="0">
              <a:solidFill>
                <a:schemeClr val="accent1"/>
              </a:solidFill>
            </a:endParaRPr>
          </a:p>
        </p:txBody>
      </p:sp>
      <p:sp>
        <p:nvSpPr>
          <p:cNvPr id="5" name="Content Placeholder 2"/>
          <p:cNvSpPr>
            <a:spLocks noGrp="1"/>
          </p:cNvSpPr>
          <p:nvPr>
            <p:ph idx="1"/>
          </p:nvPr>
        </p:nvSpPr>
        <p:spPr>
          <a:xfrm>
            <a:off x="457200" y="1078774"/>
            <a:ext cx="8229600" cy="5233851"/>
          </a:xfrm>
        </p:spPr>
        <p:txBody>
          <a:bodyPr/>
          <a:lstStyle/>
          <a:p>
            <a:pPr marL="0" indent="0">
              <a:buNone/>
            </a:pPr>
            <a:r>
              <a:rPr lang="en-US" dirty="0"/>
              <a:t>Janice is evaluating the employees in her department.  She does not want to hurt anyone’s feelings and decides to rate all her employees high on all performance dimensions. What error is Janice making?</a:t>
            </a:r>
          </a:p>
          <a:p>
            <a:pPr marL="457200" indent="-457200">
              <a:buFont typeface="+mj-lt"/>
              <a:buAutoNum type="alphaUcPeriod"/>
            </a:pPr>
            <a:r>
              <a:rPr lang="en-US" dirty="0"/>
              <a:t>halo</a:t>
            </a:r>
          </a:p>
          <a:p>
            <a:pPr marL="457200" indent="-457200">
              <a:buFont typeface="+mj-lt"/>
              <a:buAutoNum type="alphaUcPeriod"/>
            </a:pPr>
            <a:r>
              <a:rPr lang="en-US" dirty="0"/>
              <a:t>contrast effects</a:t>
            </a:r>
          </a:p>
          <a:p>
            <a:pPr marL="457200" indent="-457200">
              <a:buFont typeface="+mj-lt"/>
              <a:buAutoNum type="alphaUcPeriod"/>
            </a:pPr>
            <a:r>
              <a:rPr lang="en-US" dirty="0"/>
              <a:t>central tendency</a:t>
            </a:r>
          </a:p>
          <a:p>
            <a:pPr marL="457200" indent="-457200">
              <a:buFont typeface="+mj-lt"/>
              <a:buAutoNum type="alphaUcPeriod"/>
            </a:pPr>
            <a:r>
              <a:rPr lang="en-US" dirty="0"/>
              <a:t>recency effects</a:t>
            </a:r>
          </a:p>
          <a:p>
            <a:pPr marL="457200" indent="-457200">
              <a:buFont typeface="+mj-lt"/>
              <a:buAutoNum type="alphaUcPeriod"/>
            </a:pPr>
            <a:r>
              <a:rPr lang="en-US" dirty="0"/>
              <a:t>leniency</a:t>
            </a:r>
          </a:p>
          <a:p>
            <a:pPr marL="457200" indent="-457200">
              <a:buFont typeface="+mj-lt"/>
              <a:buAutoNum type="alphaUcPeriod"/>
            </a:pPr>
            <a:endParaRPr lang="en-US" dirty="0"/>
          </a:p>
        </p:txBody>
      </p:sp>
    </p:spTree>
    <p:extLst>
      <p:ext uri="{BB962C8B-B14F-4D97-AF65-F5344CB8AC3E}">
        <p14:creationId xmlns:p14="http://schemas.microsoft.com/office/powerpoint/2010/main" val="14109810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3:  Reviewing Performance and the Importance of Feedback and Coaching</a:t>
            </a:r>
            <a:endParaRPr lang="en-US" sz="2000" dirty="0"/>
          </a:p>
        </p:txBody>
      </p:sp>
      <p:sp>
        <p:nvSpPr>
          <p:cNvPr id="3" name="Content Placeholder 2"/>
          <p:cNvSpPr>
            <a:spLocks noGrp="1"/>
          </p:cNvSpPr>
          <p:nvPr>
            <p:ph idx="1"/>
          </p:nvPr>
        </p:nvSpPr>
        <p:spPr>
          <a:xfrm>
            <a:off x="457200" y="1619794"/>
            <a:ext cx="8229600" cy="4663440"/>
          </a:xfrm>
        </p:spPr>
        <p:txBody>
          <a:bodyPr>
            <a:normAutofit/>
          </a:bodyPr>
          <a:lstStyle/>
          <a:p>
            <a:pPr marL="0" indent="0">
              <a:buNone/>
            </a:pPr>
            <a:r>
              <a:rPr lang="en-US" dirty="0"/>
              <a:t>Why is feedback important?</a:t>
            </a:r>
          </a:p>
          <a:p>
            <a:r>
              <a:rPr lang="en-US" sz="2400" dirty="0"/>
              <a:t>Has the potential to boost performance</a:t>
            </a:r>
          </a:p>
          <a:p>
            <a:r>
              <a:rPr lang="en-US" sz="2400" dirty="0"/>
              <a:t>Given less often and les well than people would like</a:t>
            </a:r>
          </a:p>
          <a:p>
            <a:r>
              <a:rPr lang="en-US" sz="2400" dirty="0"/>
              <a:t>Dramatically underutilized</a:t>
            </a:r>
          </a:p>
          <a:p>
            <a:pPr marL="0" indent="0">
              <a:buNone/>
            </a:pPr>
            <a:endParaRPr lang="en-US" sz="900" dirty="0"/>
          </a:p>
          <a:p>
            <a:pPr marL="0" indent="0">
              <a:buNone/>
            </a:pPr>
            <a:r>
              <a:rPr lang="en-US" dirty="0"/>
              <a:t>Feedback serves two functions.</a:t>
            </a:r>
          </a:p>
          <a:p>
            <a:pPr marL="457200" indent="-457200">
              <a:buFont typeface="+mj-lt"/>
              <a:buAutoNum type="arabicPeriod"/>
            </a:pPr>
            <a:r>
              <a:rPr lang="en-US" sz="2400" dirty="0"/>
              <a:t>Instructional</a:t>
            </a:r>
          </a:p>
          <a:p>
            <a:pPr marL="457200" indent="-457200">
              <a:buFont typeface="+mj-lt"/>
              <a:buAutoNum type="arabicPeriod"/>
            </a:pPr>
            <a:r>
              <a:rPr lang="en-US" sz="2400" dirty="0"/>
              <a:t>Motivational</a:t>
            </a:r>
          </a:p>
          <a:p>
            <a:pPr marL="0" indent="0">
              <a:buNone/>
            </a:pPr>
            <a:endParaRPr lang="en-US" sz="2000" dirty="0"/>
          </a:p>
          <a:p>
            <a:pPr marL="0" indent="0">
              <a:buNone/>
            </a:pPr>
            <a:endParaRPr lang="en-US" dirty="0"/>
          </a:p>
        </p:txBody>
      </p:sp>
    </p:spTree>
    <p:extLst>
      <p:ext uri="{BB962C8B-B14F-4D97-AF65-F5344CB8AC3E}">
        <p14:creationId xmlns:p14="http://schemas.microsoft.com/office/powerpoint/2010/main" val="3253504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Sources of Feedback</a:t>
            </a:r>
            <a:endParaRPr lang="en-US" sz="2000" dirty="0"/>
          </a:p>
        </p:txBody>
      </p:sp>
      <p:sp>
        <p:nvSpPr>
          <p:cNvPr id="4" name="Text Placeholder 3"/>
          <p:cNvSpPr>
            <a:spLocks noGrp="1"/>
          </p:cNvSpPr>
          <p:nvPr>
            <p:ph type="body" idx="1"/>
          </p:nvPr>
        </p:nvSpPr>
        <p:spPr>
          <a:xfrm>
            <a:off x="601662" y="1318975"/>
            <a:ext cx="3790406" cy="639762"/>
          </a:xfrm>
        </p:spPr>
        <p:txBody>
          <a:bodyPr/>
          <a:lstStyle/>
          <a:p>
            <a:r>
              <a:rPr lang="en-US" sz="2800" dirty="0"/>
              <a:t>Others</a:t>
            </a:r>
          </a:p>
        </p:txBody>
      </p:sp>
      <p:sp>
        <p:nvSpPr>
          <p:cNvPr id="7" name="Text Placeholder 6"/>
          <p:cNvSpPr>
            <a:spLocks noGrp="1"/>
          </p:cNvSpPr>
          <p:nvPr>
            <p:ph type="body" sz="quarter" idx="3"/>
          </p:nvPr>
        </p:nvSpPr>
        <p:spPr>
          <a:xfrm>
            <a:off x="4392068" y="1383226"/>
            <a:ext cx="4041775" cy="639762"/>
          </a:xfrm>
        </p:spPr>
        <p:txBody>
          <a:bodyPr/>
          <a:lstStyle/>
          <a:p>
            <a:r>
              <a:rPr lang="en-US" sz="2800" dirty="0"/>
              <a:t>Task</a:t>
            </a:r>
          </a:p>
        </p:txBody>
      </p:sp>
      <p:sp>
        <p:nvSpPr>
          <p:cNvPr id="8" name="Content Placeholder 7"/>
          <p:cNvSpPr>
            <a:spLocks noGrp="1"/>
          </p:cNvSpPr>
          <p:nvPr>
            <p:ph sz="quarter" idx="4"/>
          </p:nvPr>
        </p:nvSpPr>
        <p:spPr>
          <a:xfrm>
            <a:off x="4456112" y="1977775"/>
            <a:ext cx="4041775" cy="1752600"/>
          </a:xfrm>
        </p:spPr>
        <p:txBody>
          <a:bodyPr/>
          <a:lstStyle/>
          <a:p>
            <a:pPr marL="0" lvl="1" indent="0">
              <a:buNone/>
            </a:pPr>
            <a:r>
              <a:rPr lang="en-US" sz="2400" dirty="0"/>
              <a:t>May provide a steady stream of feedback about how well or poorly one is doing</a:t>
            </a:r>
          </a:p>
          <a:p>
            <a:endParaRPr lang="en-US" sz="2400" dirty="0"/>
          </a:p>
        </p:txBody>
      </p:sp>
      <p:sp>
        <p:nvSpPr>
          <p:cNvPr id="10" name="Text Placeholder 9"/>
          <p:cNvSpPr>
            <a:spLocks noGrp="1"/>
          </p:cNvSpPr>
          <p:nvPr>
            <p:ph type="body" sz="quarter" idx="12"/>
          </p:nvPr>
        </p:nvSpPr>
        <p:spPr>
          <a:xfrm>
            <a:off x="4392068" y="3732087"/>
            <a:ext cx="4038600" cy="609600"/>
          </a:xfrm>
        </p:spPr>
        <p:txBody>
          <a:bodyPr/>
          <a:lstStyle/>
          <a:p>
            <a:pPr marL="0" indent="0">
              <a:buNone/>
            </a:pPr>
            <a:r>
              <a:rPr lang="en-US" sz="2800" dirty="0"/>
              <a:t>Self</a:t>
            </a:r>
            <a:endParaRPr lang="en-US" sz="2400" dirty="0"/>
          </a:p>
        </p:txBody>
      </p:sp>
      <p:sp>
        <p:nvSpPr>
          <p:cNvPr id="12" name="Content Placeholder 11"/>
          <p:cNvSpPr>
            <a:spLocks noGrp="1"/>
          </p:cNvSpPr>
          <p:nvPr>
            <p:ph sz="half" idx="14"/>
          </p:nvPr>
        </p:nvSpPr>
        <p:spPr>
          <a:xfrm>
            <a:off x="4392068" y="4341687"/>
            <a:ext cx="4040188" cy="1752600"/>
          </a:xfrm>
        </p:spPr>
        <p:txBody>
          <a:bodyPr/>
          <a:lstStyle/>
          <a:p>
            <a:pPr marL="0" lvl="1" indent="0">
              <a:buNone/>
            </a:pPr>
            <a:r>
              <a:rPr lang="en-US" sz="2400" dirty="0"/>
              <a:t>Self-serving bias may contaminate this source</a:t>
            </a:r>
          </a:p>
          <a:p>
            <a:endParaRPr lang="en-US" sz="2400" dirty="0"/>
          </a:p>
        </p:txBody>
      </p:sp>
      <p:sp>
        <p:nvSpPr>
          <p:cNvPr id="15" name="Content Placeholder 14"/>
          <p:cNvSpPr>
            <a:spLocks noGrp="1"/>
          </p:cNvSpPr>
          <p:nvPr>
            <p:ph sz="half" idx="2"/>
          </p:nvPr>
        </p:nvSpPr>
        <p:spPr>
          <a:xfrm>
            <a:off x="603250" y="1943656"/>
            <a:ext cx="4040188" cy="1965108"/>
          </a:xfrm>
        </p:spPr>
        <p:txBody>
          <a:bodyPr/>
          <a:lstStyle/>
          <a:p>
            <a:r>
              <a:rPr lang="en-US" sz="2400" dirty="0"/>
              <a:t>Peers</a:t>
            </a:r>
          </a:p>
          <a:p>
            <a:r>
              <a:rPr lang="en-US" sz="2400" dirty="0"/>
              <a:t>Supervisors</a:t>
            </a:r>
          </a:p>
          <a:p>
            <a:r>
              <a:rPr lang="en-US" sz="2400" dirty="0"/>
              <a:t>Lower-level employees</a:t>
            </a:r>
          </a:p>
          <a:p>
            <a:r>
              <a:rPr lang="en-US" sz="2400" dirty="0"/>
              <a:t>Outsiders</a:t>
            </a:r>
          </a:p>
        </p:txBody>
      </p:sp>
    </p:spTree>
    <p:extLst>
      <p:ext uri="{BB962C8B-B14F-4D97-AF65-F5344CB8AC3E}">
        <p14:creationId xmlns:p14="http://schemas.microsoft.com/office/powerpoint/2010/main" val="1575289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of Managers and Leaders</a:t>
            </a:r>
            <a:endParaRPr lang="en-US" sz="2000" dirty="0"/>
          </a:p>
        </p:txBody>
      </p:sp>
      <p:sp>
        <p:nvSpPr>
          <p:cNvPr id="3" name="Content Placeholder 2"/>
          <p:cNvSpPr>
            <a:spLocks noGrp="1"/>
          </p:cNvSpPr>
          <p:nvPr>
            <p:ph idx="1"/>
          </p:nvPr>
        </p:nvSpPr>
        <p:spPr>
          <a:xfrm>
            <a:off x="457200" y="1345474"/>
            <a:ext cx="8229600" cy="5207726"/>
          </a:xfrm>
        </p:spPr>
        <p:txBody>
          <a:bodyPr/>
          <a:lstStyle/>
          <a:p>
            <a:pPr marL="0" indent="0">
              <a:buNone/>
            </a:pPr>
            <a:r>
              <a:rPr lang="en-US" sz="2400" dirty="0"/>
              <a:t>Senior managers can</a:t>
            </a:r>
          </a:p>
          <a:p>
            <a:pPr lvl="1">
              <a:buFont typeface="Arial" panose="020B0604020202020204" pitchFamily="34" charset="0"/>
              <a:buChar char="•"/>
            </a:pPr>
            <a:r>
              <a:rPr lang="en-US" sz="2000" dirty="0"/>
              <a:t>Seek feedback from others by creating an open and honest environment</a:t>
            </a:r>
          </a:p>
          <a:p>
            <a:pPr lvl="1">
              <a:buFont typeface="Arial" panose="020B0604020202020204" pitchFamily="34" charset="0"/>
              <a:buChar char="•"/>
            </a:pPr>
            <a:r>
              <a:rPr lang="en-US" sz="2000" dirty="0"/>
              <a:t>Separate feedback from the  performance review process</a:t>
            </a:r>
          </a:p>
          <a:p>
            <a:pPr lvl="1">
              <a:buFont typeface="Arial" panose="020B0604020202020204" pitchFamily="34" charset="0"/>
              <a:buChar char="•"/>
            </a:pPr>
            <a:r>
              <a:rPr lang="en-US" sz="2000" dirty="0"/>
              <a:t>Create a mechanism to collect feedback anonymously</a:t>
            </a:r>
          </a:p>
          <a:p>
            <a:pPr marL="0" indent="0">
              <a:buNone/>
            </a:pPr>
            <a:endParaRPr lang="en-US" dirty="0"/>
          </a:p>
          <a:p>
            <a:pPr marL="0" indent="0">
              <a:buNone/>
            </a:pPr>
            <a:endParaRPr lang="en-US" sz="2400" dirty="0"/>
          </a:p>
          <a:p>
            <a:pPr marL="0" indent="0">
              <a:buNone/>
            </a:pPr>
            <a:endParaRPr lang="en-US" sz="2000" dirty="0"/>
          </a:p>
          <a:p>
            <a:pPr marL="0" indent="0">
              <a:buNone/>
            </a:pPr>
            <a:endParaRPr lang="en-US" dirty="0"/>
          </a:p>
          <a:p>
            <a:endParaRPr lang="en-US" sz="2400" dirty="0"/>
          </a:p>
          <a:p>
            <a:pPr marL="0" indent="0">
              <a:buNone/>
            </a:pPr>
            <a:endParaRPr lang="en-US" dirty="0"/>
          </a:p>
          <a:p>
            <a:pPr marL="0" indent="0">
              <a:buNone/>
            </a:pPr>
            <a:endParaRPr lang="en-US" sz="2400" dirty="0"/>
          </a:p>
          <a:p>
            <a:pPr marL="0" indent="0">
              <a:buNone/>
            </a:pPr>
            <a:endParaRPr lang="en-US" sz="2000" dirty="0"/>
          </a:p>
          <a:p>
            <a:pPr marL="0" indent="0">
              <a:buNone/>
            </a:pPr>
            <a:endParaRPr lang="en-US" dirty="0"/>
          </a:p>
        </p:txBody>
      </p:sp>
    </p:spTree>
    <p:extLst>
      <p:ext uri="{BB962C8B-B14F-4D97-AF65-F5344CB8AC3E}">
        <p14:creationId xmlns:p14="http://schemas.microsoft.com/office/powerpoint/2010/main" val="4236229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of Exit and Stay Interviews</a:t>
            </a:r>
            <a:endParaRPr lang="en-US" sz="2000" dirty="0"/>
          </a:p>
        </p:txBody>
      </p:sp>
      <p:sp>
        <p:nvSpPr>
          <p:cNvPr id="3" name="Content Placeholder 2"/>
          <p:cNvSpPr>
            <a:spLocks noGrp="1"/>
          </p:cNvSpPr>
          <p:nvPr>
            <p:ph sz="half" idx="1"/>
          </p:nvPr>
        </p:nvSpPr>
        <p:spPr>
          <a:xfrm>
            <a:off x="457199" y="1403086"/>
            <a:ext cx="7393577" cy="5127253"/>
          </a:xfrm>
        </p:spPr>
        <p:txBody>
          <a:bodyPr/>
          <a:lstStyle/>
          <a:p>
            <a:pPr marL="0" indent="0">
              <a:buNone/>
            </a:pPr>
            <a:r>
              <a:rPr lang="en-US" dirty="0"/>
              <a:t>Some benefits of exit interviews</a:t>
            </a:r>
            <a:endParaRPr lang="en-US" sz="2400" dirty="0"/>
          </a:p>
          <a:p>
            <a:r>
              <a:rPr lang="en-US" sz="2400" dirty="0"/>
              <a:t>Foster engagement by collecting, then acting upon information gained</a:t>
            </a:r>
          </a:p>
          <a:p>
            <a:r>
              <a:rPr lang="en-US" dirty="0"/>
              <a:t>P</a:t>
            </a:r>
            <a:r>
              <a:rPr lang="en-US" sz="2400" dirty="0"/>
              <a:t>rovides insight as to what the organization needs to improve and what it does well</a:t>
            </a:r>
          </a:p>
          <a:p>
            <a:r>
              <a:rPr lang="en-US" sz="2400" dirty="0"/>
              <a:t>Give outgoing employees an opportunity to voice experiences</a:t>
            </a:r>
          </a:p>
          <a:p>
            <a:pPr marL="0" indent="0">
              <a:buNone/>
            </a:pPr>
            <a:endParaRPr lang="en-US" dirty="0"/>
          </a:p>
          <a:p>
            <a:pPr marL="0" indent="0">
              <a:buNone/>
            </a:pPr>
            <a:endParaRPr lang="en-US" sz="2400" dirty="0"/>
          </a:p>
          <a:p>
            <a:pPr marL="0" indent="0">
              <a:buNone/>
            </a:pPr>
            <a:endParaRPr lang="en-US" sz="2000" dirty="0"/>
          </a:p>
          <a:p>
            <a:pPr marL="0" indent="0">
              <a:buNone/>
            </a:pPr>
            <a:endParaRPr lang="en-US" dirty="0"/>
          </a:p>
        </p:txBody>
      </p:sp>
      <p:pic>
        <p:nvPicPr>
          <p:cNvPr id="9" name="Content Placeholder 8" descr="decorative image"/>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587637" y="4265348"/>
            <a:ext cx="3135086" cy="2091102"/>
          </a:xfrm>
        </p:spPr>
      </p:pic>
      <p:sp>
        <p:nvSpPr>
          <p:cNvPr id="7" name="Text Placeholder 6"/>
          <p:cNvSpPr>
            <a:spLocks noGrp="1"/>
          </p:cNvSpPr>
          <p:nvPr>
            <p:ph type="body" sz="quarter" idx="11"/>
          </p:nvPr>
        </p:nvSpPr>
        <p:spPr/>
        <p:txBody>
          <a:bodyPr/>
          <a:lstStyle/>
          <a:p>
            <a:r>
              <a:rPr lang="en-US" dirty="0"/>
              <a:t>Copyright Gustavo Frazao/Shutterstock RF</a:t>
            </a:r>
          </a:p>
        </p:txBody>
      </p:sp>
    </p:spTree>
    <p:extLst>
      <p:ext uri="{BB962C8B-B14F-4D97-AF65-F5344CB8AC3E}">
        <p14:creationId xmlns:p14="http://schemas.microsoft.com/office/powerpoint/2010/main" val="3989926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Affecting Perceptions of Feedback</a:t>
            </a:r>
            <a:endParaRPr lang="en-US" sz="2000" dirty="0"/>
          </a:p>
        </p:txBody>
      </p:sp>
      <p:sp>
        <p:nvSpPr>
          <p:cNvPr id="3" name="Content Placeholder 2"/>
          <p:cNvSpPr>
            <a:spLocks noGrp="1"/>
          </p:cNvSpPr>
          <p:nvPr>
            <p:ph idx="1"/>
          </p:nvPr>
        </p:nvSpPr>
        <p:spPr>
          <a:xfrm>
            <a:off x="457200" y="1484026"/>
            <a:ext cx="8229600" cy="5069174"/>
          </a:xfrm>
        </p:spPr>
        <p:txBody>
          <a:bodyPr/>
          <a:lstStyle/>
          <a:p>
            <a:pPr lvl="1">
              <a:buFont typeface="Arial" charset="0"/>
              <a:buChar char="•"/>
            </a:pPr>
            <a:r>
              <a:rPr lang="en-US" dirty="0"/>
              <a:t>Self-serving bias</a:t>
            </a:r>
          </a:p>
          <a:p>
            <a:pPr lvl="1">
              <a:buFont typeface="Arial" charset="0"/>
              <a:buChar char="•"/>
            </a:pPr>
            <a:r>
              <a:rPr lang="en-US" dirty="0"/>
              <a:t>Fundamental attribution bias</a:t>
            </a:r>
          </a:p>
          <a:p>
            <a:pPr lvl="1">
              <a:buFont typeface="Arial" charset="0"/>
              <a:buChar char="•"/>
            </a:pPr>
            <a:r>
              <a:rPr lang="en-US" dirty="0"/>
              <a:t>Accuracy</a:t>
            </a:r>
          </a:p>
          <a:p>
            <a:pPr lvl="1">
              <a:buFont typeface="Arial" charset="0"/>
              <a:buChar char="•"/>
            </a:pPr>
            <a:r>
              <a:rPr lang="en-US" dirty="0"/>
              <a:t>Credibility of the sources</a:t>
            </a:r>
          </a:p>
          <a:p>
            <a:pPr lvl="1">
              <a:buFont typeface="Arial" charset="0"/>
              <a:buChar char="•"/>
            </a:pPr>
            <a:r>
              <a:rPr lang="en-US" dirty="0"/>
              <a:t>Fairness of the system</a:t>
            </a:r>
          </a:p>
          <a:p>
            <a:pPr lvl="1">
              <a:buFont typeface="Arial" charset="0"/>
              <a:buChar char="•"/>
            </a:pPr>
            <a:r>
              <a:rPr lang="en-US" dirty="0"/>
              <a:t>Performance-reward expectancies</a:t>
            </a:r>
          </a:p>
          <a:p>
            <a:pPr lvl="1">
              <a:buFont typeface="Arial" charset="0"/>
              <a:buChar char="•"/>
            </a:pPr>
            <a:r>
              <a:rPr lang="en-US" dirty="0"/>
              <a:t>Reasonableness of goals and standards</a:t>
            </a:r>
          </a:p>
          <a:p>
            <a:pPr>
              <a:buFont typeface="Arial" charset="0"/>
              <a:buChar char="•"/>
            </a:pPr>
            <a:endParaRPr lang="en-US" dirty="0"/>
          </a:p>
          <a:p>
            <a:pPr>
              <a:buFont typeface="Arial" charset="0"/>
              <a:buChar char="•"/>
            </a:pPr>
            <a:endParaRPr lang="en-US" sz="2400" dirty="0"/>
          </a:p>
          <a:p>
            <a:pPr>
              <a:buFont typeface="Arial" charset="0"/>
              <a:buChar char="•"/>
            </a:pPr>
            <a:endParaRPr lang="en-US" sz="2000" dirty="0"/>
          </a:p>
          <a:p>
            <a:pPr>
              <a:buFont typeface="Arial" charset="0"/>
              <a:buChar char="•"/>
            </a:pPr>
            <a:endParaRPr lang="en-US" dirty="0"/>
          </a:p>
        </p:txBody>
      </p:sp>
    </p:spTree>
    <p:extLst>
      <p:ext uri="{BB962C8B-B14F-4D97-AF65-F5344CB8AC3E}">
        <p14:creationId xmlns:p14="http://schemas.microsoft.com/office/powerpoint/2010/main" val="30773445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Do’s and Don’ts When Giving Feedback</a:t>
            </a:r>
            <a:endParaRPr lang="en-US" sz="2000" dirty="0"/>
          </a:p>
        </p:txBody>
      </p:sp>
      <p:graphicFrame>
        <p:nvGraphicFramePr>
          <p:cNvPr id="9" name="Table 8"/>
          <p:cNvGraphicFramePr>
            <a:graphicFrameLocks noGrp="1"/>
          </p:cNvGraphicFramePr>
          <p:nvPr>
            <p:extLst>
              <p:ext uri="{D42A27DB-BD31-4B8C-83A1-F6EECF244321}">
                <p14:modId xmlns:p14="http://schemas.microsoft.com/office/powerpoint/2010/main" val="289961860"/>
              </p:ext>
            </p:extLst>
          </p:nvPr>
        </p:nvGraphicFramePr>
        <p:xfrm>
          <a:off x="509665" y="1688876"/>
          <a:ext cx="8124670" cy="3861248"/>
        </p:xfrm>
        <a:graphic>
          <a:graphicData uri="http://schemas.openxmlformats.org/drawingml/2006/table">
            <a:tbl>
              <a:tblPr firstRow="1" bandRow="1">
                <a:tableStyleId>{5C22544A-7EE6-4342-B048-85BDC9FD1C3A}</a:tableStyleId>
              </a:tblPr>
              <a:tblGrid>
                <a:gridCol w="4062335">
                  <a:extLst>
                    <a:ext uri="{9D8B030D-6E8A-4147-A177-3AD203B41FA5}">
                      <a16:colId xmlns:a16="http://schemas.microsoft.com/office/drawing/2014/main" xmlns="" val="2548831143"/>
                    </a:ext>
                  </a:extLst>
                </a:gridCol>
                <a:gridCol w="4062335">
                  <a:extLst>
                    <a:ext uri="{9D8B030D-6E8A-4147-A177-3AD203B41FA5}">
                      <a16:colId xmlns:a16="http://schemas.microsoft.com/office/drawing/2014/main" xmlns="" val="2916355051"/>
                    </a:ext>
                  </a:extLst>
                </a:gridCol>
              </a:tblGrid>
              <a:tr h="365760">
                <a:tc>
                  <a:txBody>
                    <a:bodyPr/>
                    <a:lstStyle/>
                    <a:p>
                      <a:r>
                        <a:rPr lang="en-US" dirty="0"/>
                        <a:t>DON’T </a:t>
                      </a:r>
                    </a:p>
                  </a:txBody>
                  <a:tcPr/>
                </a:tc>
                <a:tc>
                  <a:txBody>
                    <a:bodyPr/>
                    <a:lstStyle/>
                    <a:p>
                      <a:r>
                        <a:rPr lang="en-US" dirty="0"/>
                        <a:t>DO</a:t>
                      </a:r>
                    </a:p>
                  </a:txBody>
                  <a:tcPr/>
                </a:tc>
                <a:extLst>
                  <a:ext uri="{0D108BD9-81ED-4DB2-BD59-A6C34878D82A}">
                    <a16:rowId xmlns:a16="http://schemas.microsoft.com/office/drawing/2014/main" xmlns="" val="3002823415"/>
                  </a:ext>
                </a:extLst>
              </a:tr>
              <a:tr h="713852">
                <a:tc>
                  <a:txBody>
                    <a:bodyPr/>
                    <a:lstStyle/>
                    <a:p>
                      <a:r>
                        <a:rPr lang="en-US" dirty="0"/>
                        <a:t>Use</a:t>
                      </a:r>
                      <a:r>
                        <a:rPr lang="en-US" baseline="0" dirty="0"/>
                        <a:t> feedback to punish, embarrass, or put somebody down</a:t>
                      </a:r>
                      <a:endParaRPr lang="en-US" dirty="0"/>
                    </a:p>
                  </a:txBody>
                  <a:tcPr/>
                </a:tc>
                <a:tc>
                  <a:txBody>
                    <a:bodyPr/>
                    <a:lstStyle/>
                    <a:p>
                      <a:r>
                        <a:rPr lang="en-US" dirty="0"/>
                        <a:t>Keep feedback relevant by relating it to existing goals</a:t>
                      </a:r>
                    </a:p>
                  </a:txBody>
                  <a:tcPr/>
                </a:tc>
                <a:extLst>
                  <a:ext uri="{0D108BD9-81ED-4DB2-BD59-A6C34878D82A}">
                    <a16:rowId xmlns:a16="http://schemas.microsoft.com/office/drawing/2014/main" xmlns="" val="3407709571"/>
                  </a:ext>
                </a:extLst>
              </a:tr>
              <a:tr h="713852">
                <a:tc>
                  <a:txBody>
                    <a:bodyPr/>
                    <a:lstStyle/>
                    <a:p>
                      <a:r>
                        <a:rPr lang="en-US" dirty="0"/>
                        <a:t>Provide feedback that is irrelevant to the person’s work</a:t>
                      </a:r>
                    </a:p>
                  </a:txBody>
                  <a:tcPr/>
                </a:tc>
                <a:tc>
                  <a:txBody>
                    <a:bodyPr/>
                    <a:lstStyle/>
                    <a:p>
                      <a:r>
                        <a:rPr lang="en-US" dirty="0"/>
                        <a:t>Deliver feedback as soon as possible</a:t>
                      </a:r>
                      <a:r>
                        <a:rPr lang="en-US" baseline="0" dirty="0"/>
                        <a:t> to the time the behavior was performed</a:t>
                      </a:r>
                      <a:endParaRPr lang="en-US" dirty="0"/>
                    </a:p>
                  </a:txBody>
                  <a:tcPr/>
                </a:tc>
                <a:extLst>
                  <a:ext uri="{0D108BD9-81ED-4DB2-BD59-A6C34878D82A}">
                    <a16:rowId xmlns:a16="http://schemas.microsoft.com/office/drawing/2014/main" xmlns="" val="366234822"/>
                  </a:ext>
                </a:extLst>
              </a:tr>
              <a:tr h="640080">
                <a:tc>
                  <a:txBody>
                    <a:bodyPr/>
                    <a:lstStyle/>
                    <a:p>
                      <a:r>
                        <a:rPr lang="en-US" dirty="0"/>
                        <a:t>Provide feedback that is too late to do any good</a:t>
                      </a:r>
                    </a:p>
                  </a:txBody>
                  <a:tcPr/>
                </a:tc>
                <a:tc>
                  <a:txBody>
                    <a:bodyPr/>
                    <a:lstStyle/>
                    <a:p>
                      <a:r>
                        <a:rPr lang="en-US" dirty="0"/>
                        <a:t>Provide specific and descriptive feedback</a:t>
                      </a:r>
                    </a:p>
                  </a:txBody>
                  <a:tcPr/>
                </a:tc>
                <a:extLst>
                  <a:ext uri="{0D108BD9-81ED-4DB2-BD59-A6C34878D82A}">
                    <a16:rowId xmlns:a16="http://schemas.microsoft.com/office/drawing/2014/main" xmlns="" val="2399054348"/>
                  </a:ext>
                </a:extLst>
              </a:tr>
              <a:tr h="713852">
                <a:tc>
                  <a:txBody>
                    <a:bodyPr/>
                    <a:lstStyle/>
                    <a:p>
                      <a:r>
                        <a:rPr lang="en-US" dirty="0"/>
                        <a:t>Provide feedback about something that is beyond the individual’s control</a:t>
                      </a:r>
                    </a:p>
                  </a:txBody>
                  <a:tcPr/>
                </a:tc>
                <a:tc>
                  <a:txBody>
                    <a:bodyPr/>
                    <a:lstStyle/>
                    <a:p>
                      <a:r>
                        <a:rPr lang="en-US" dirty="0"/>
                        <a:t>Focus</a:t>
                      </a:r>
                      <a:r>
                        <a:rPr lang="en-US" baseline="0" dirty="0"/>
                        <a:t> the feedback on things employees can control</a:t>
                      </a:r>
                      <a:endParaRPr lang="en-US" dirty="0"/>
                    </a:p>
                  </a:txBody>
                  <a:tcPr/>
                </a:tc>
                <a:extLst>
                  <a:ext uri="{0D108BD9-81ED-4DB2-BD59-A6C34878D82A}">
                    <a16:rowId xmlns:a16="http://schemas.microsoft.com/office/drawing/2014/main" xmlns="" val="305335086"/>
                  </a:ext>
                </a:extLst>
              </a:tr>
              <a:tr h="713852">
                <a:tc>
                  <a:txBody>
                    <a:bodyPr/>
                    <a:lstStyle/>
                    <a:p>
                      <a:r>
                        <a:rPr lang="en-US" dirty="0"/>
                        <a:t>Provide feedback that is overly complex or difficult</a:t>
                      </a:r>
                      <a:r>
                        <a:rPr lang="en-US" baseline="0" dirty="0"/>
                        <a:t> to understand</a:t>
                      </a:r>
                      <a:endParaRPr lang="en-US" dirty="0"/>
                    </a:p>
                  </a:txBody>
                  <a:tcPr/>
                </a:tc>
                <a:tc>
                  <a:txBody>
                    <a:bodyPr/>
                    <a:lstStyle/>
                    <a:p>
                      <a:r>
                        <a:rPr lang="en-US" dirty="0"/>
                        <a:t>Be honest, developmental,</a:t>
                      </a:r>
                      <a:r>
                        <a:rPr lang="en-US" baseline="0" dirty="0"/>
                        <a:t> and constructive</a:t>
                      </a:r>
                      <a:endParaRPr lang="en-US" dirty="0"/>
                    </a:p>
                  </a:txBody>
                  <a:tcPr/>
                </a:tc>
                <a:extLst>
                  <a:ext uri="{0D108BD9-81ED-4DB2-BD59-A6C34878D82A}">
                    <a16:rowId xmlns:a16="http://schemas.microsoft.com/office/drawing/2014/main" xmlns="" val="3265202599"/>
                  </a:ext>
                </a:extLst>
              </a:tr>
            </a:tbl>
          </a:graphicData>
        </a:graphic>
      </p:graphicFrame>
    </p:spTree>
    <p:extLst>
      <p:ext uri="{BB962C8B-B14F-4D97-AF65-F5344CB8AC3E}">
        <p14:creationId xmlns:p14="http://schemas.microsoft.com/office/powerpoint/2010/main" val="3025194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p:cNvSpPr txBox="1">
            <a:spLocks noGrp="1"/>
          </p:cNvSpPr>
          <p:nvPr>
            <p:ph type="title"/>
          </p:nvPr>
        </p:nvSpPr>
        <p:spPr>
          <a:xfrm>
            <a:off x="0" y="228600"/>
            <a:ext cx="9144000" cy="1200329"/>
          </a:xfrm>
          <a:prstGeom prst="rect">
            <a:avLst/>
          </a:prstGeom>
          <a:noFill/>
        </p:spPr>
        <p:txBody>
          <a:bodyPr wrap="square" rtlCol="0">
            <a:spAutoFit/>
          </a:bodyPr>
          <a:lstStyle/>
          <a:p>
            <a:r>
              <a:rPr lang="en-US" dirty="0">
                <a:cs typeface="Arial Black"/>
              </a:rPr>
              <a:t>Major Questions You Should </a:t>
            </a:r>
            <a:br>
              <a:rPr lang="en-US" dirty="0">
                <a:cs typeface="Arial Black"/>
              </a:rPr>
            </a:br>
            <a:r>
              <a:rPr lang="en-US" dirty="0">
                <a:cs typeface="Arial Black"/>
              </a:rPr>
              <a:t>Be Able to Answer</a:t>
            </a:r>
            <a:endParaRPr lang="en-US" dirty="0">
              <a:solidFill>
                <a:schemeClr val="bg1"/>
              </a:solidFill>
              <a:cs typeface="Arial Black"/>
            </a:endParaRPr>
          </a:p>
        </p:txBody>
      </p:sp>
      <p:sp>
        <p:nvSpPr>
          <p:cNvPr id="7" name="Content Placeholder 5"/>
          <p:cNvSpPr txBox="1">
            <a:spLocks noGrp="1"/>
          </p:cNvSpPr>
          <p:nvPr>
            <p:ph idx="1"/>
          </p:nvPr>
        </p:nvSpPr>
        <p:spPr>
          <a:xfrm>
            <a:off x="418010" y="1548016"/>
            <a:ext cx="8347167" cy="5037276"/>
          </a:xfrm>
          <a:prstGeom prst="rect">
            <a:avLst/>
          </a:prstGeom>
          <a:noFill/>
        </p:spPr>
        <p:txBody>
          <a:bodyPr wrap="square" rtlCol="0">
            <a:spAutoFit/>
          </a:bodyPr>
          <a:lstStyle/>
          <a:p>
            <a:pPr marL="571500" indent="-571500">
              <a:spcBef>
                <a:spcPts val="0"/>
              </a:spcBef>
              <a:buNone/>
            </a:pPr>
            <a:r>
              <a:rPr lang="en-US" sz="2400" dirty="0">
                <a:cs typeface="Arial Black"/>
              </a:rPr>
              <a:t>6.1  	What are the elements of effective performance management, and how can this knowledge benefit me?</a:t>
            </a:r>
          </a:p>
          <a:p>
            <a:pPr marL="571500" indent="-571500">
              <a:lnSpc>
                <a:spcPct val="150000"/>
              </a:lnSpc>
              <a:spcBef>
                <a:spcPts val="0"/>
              </a:spcBef>
              <a:buNone/>
            </a:pPr>
            <a:r>
              <a:rPr lang="en-US" sz="2400" dirty="0">
                <a:cs typeface="Arial Black"/>
              </a:rPr>
              <a:t>6.2  	How can improving my goal setting give me an advantage?</a:t>
            </a:r>
          </a:p>
          <a:p>
            <a:pPr marL="571500" indent="-571500">
              <a:spcBef>
                <a:spcPts val="0"/>
              </a:spcBef>
              <a:buNone/>
            </a:pPr>
            <a:r>
              <a:rPr lang="en-US" sz="2400" dirty="0">
                <a:cs typeface="Arial Black"/>
              </a:rPr>
              <a:t>6.3  	How can performance monitoring and evaluation improve my performance and my ability to manage the performance of others?</a:t>
            </a:r>
          </a:p>
          <a:p>
            <a:pPr marL="571500" indent="-571500">
              <a:spcBef>
                <a:spcPts val="0"/>
              </a:spcBef>
              <a:buNone/>
            </a:pPr>
            <a:r>
              <a:rPr lang="en-US" sz="2400" dirty="0">
                <a:cs typeface="Arial Black"/>
              </a:rPr>
              <a:t>6.4  	How can I use feedback and coaching to review and improve performance?</a:t>
            </a:r>
          </a:p>
          <a:p>
            <a:pPr marL="571500" indent="-571500">
              <a:lnSpc>
                <a:spcPct val="150000"/>
              </a:lnSpc>
              <a:spcBef>
                <a:spcPts val="0"/>
              </a:spcBef>
              <a:buNone/>
            </a:pPr>
            <a:r>
              <a:rPr lang="en-US" sz="2400" dirty="0">
                <a:cs typeface="Arial Black"/>
              </a:rPr>
              <a:t>6.5  	How can I use consequences to generate desired outcomes?</a:t>
            </a:r>
          </a:p>
          <a:p>
            <a:pPr marL="571500" indent="-571500">
              <a:spcBef>
                <a:spcPts val="0"/>
              </a:spcBef>
              <a:buNone/>
            </a:pPr>
            <a:r>
              <a:rPr lang="en-US" sz="2400" dirty="0">
                <a:cs typeface="Arial Black"/>
              </a:rPr>
              <a:t>6.6 	How can I use reinforcement and consequences to improve performance?</a:t>
            </a:r>
          </a:p>
        </p:txBody>
      </p:sp>
    </p:spTree>
    <p:extLst>
      <p:ext uri="{BB962C8B-B14F-4D97-AF65-F5344CB8AC3E}">
        <p14:creationId xmlns:p14="http://schemas.microsoft.com/office/powerpoint/2010/main" val="1589650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Coaching</a:t>
            </a:r>
            <a:endParaRPr lang="en-US" sz="2000" dirty="0"/>
          </a:p>
        </p:txBody>
      </p:sp>
      <p:sp>
        <p:nvSpPr>
          <p:cNvPr id="3" name="Content Placeholder 2"/>
          <p:cNvSpPr>
            <a:spLocks noGrp="1"/>
          </p:cNvSpPr>
          <p:nvPr>
            <p:ph idx="1"/>
          </p:nvPr>
        </p:nvSpPr>
        <p:spPr>
          <a:xfrm>
            <a:off x="457200" y="1365979"/>
            <a:ext cx="8229600" cy="4507043"/>
          </a:xfrm>
        </p:spPr>
        <p:txBody>
          <a:bodyPr/>
          <a:lstStyle/>
          <a:p>
            <a:pPr marL="0" indent="0">
              <a:buNone/>
            </a:pPr>
            <a:r>
              <a:rPr lang="en-US" dirty="0"/>
              <a:t>Goes beyond mentoring and training</a:t>
            </a:r>
          </a:p>
          <a:p>
            <a:r>
              <a:rPr lang="en-US" dirty="0"/>
              <a:t>Developmentally focused</a:t>
            </a:r>
          </a:p>
          <a:p>
            <a:r>
              <a:rPr lang="en-US" dirty="0"/>
              <a:t>Has specific performance goals</a:t>
            </a:r>
          </a:p>
          <a:p>
            <a:r>
              <a:rPr lang="en-US" dirty="0"/>
              <a:t>Involves self-reflection</a:t>
            </a:r>
          </a:p>
          <a:p>
            <a:r>
              <a:rPr lang="en-US" dirty="0"/>
              <a:t>Consistent with positive OB</a:t>
            </a:r>
          </a:p>
          <a:p>
            <a:pPr marL="0" indent="0">
              <a:buNone/>
            </a:pPr>
            <a:endParaRPr lang="en-US" dirty="0"/>
          </a:p>
          <a:p>
            <a:pPr marL="0" indent="0">
              <a:buNone/>
            </a:pPr>
            <a:endParaRPr lang="en-US" sz="3200" dirty="0"/>
          </a:p>
          <a:p>
            <a:pPr marL="0" indent="0">
              <a:buNone/>
            </a:pPr>
            <a:endParaRPr lang="en-US" dirty="0"/>
          </a:p>
          <a:p>
            <a:pPr marL="0" indent="0">
              <a:buNone/>
            </a:pPr>
            <a:endParaRPr lang="en-US" sz="2400" dirty="0"/>
          </a:p>
          <a:p>
            <a:pPr marL="0" indent="0">
              <a:buNone/>
            </a:pPr>
            <a:endParaRPr lang="en-US" sz="3200" dirty="0"/>
          </a:p>
        </p:txBody>
      </p:sp>
    </p:spTree>
    <p:extLst>
      <p:ext uri="{BB962C8B-B14F-4D97-AF65-F5344CB8AC3E}">
        <p14:creationId xmlns:p14="http://schemas.microsoft.com/office/powerpoint/2010/main" val="2803321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chemeClr val="accent1"/>
                </a:solidFill>
              </a:rPr>
              <a:t>Test Your OB Knowledge </a:t>
            </a:r>
            <a:r>
              <a:rPr lang="en-US" sz="2000" b="1" dirty="0">
                <a:solidFill>
                  <a:schemeClr val="accent1"/>
                </a:solidFill>
              </a:rPr>
              <a:t>(4 of 5)</a:t>
            </a:r>
            <a:br>
              <a:rPr lang="en-US" sz="2000" b="1" dirty="0">
                <a:solidFill>
                  <a:schemeClr val="accent1"/>
                </a:solidFill>
              </a:rPr>
            </a:br>
            <a:endParaRPr lang="en-US" sz="2000" b="1" dirty="0">
              <a:solidFill>
                <a:schemeClr val="accent1"/>
              </a:solidFill>
            </a:endParaRPr>
          </a:p>
        </p:txBody>
      </p:sp>
      <p:sp>
        <p:nvSpPr>
          <p:cNvPr id="5" name="Content Placeholder 2"/>
          <p:cNvSpPr>
            <a:spLocks noGrp="1"/>
          </p:cNvSpPr>
          <p:nvPr>
            <p:ph idx="1"/>
          </p:nvPr>
        </p:nvSpPr>
        <p:spPr>
          <a:xfrm>
            <a:off x="294967" y="907412"/>
            <a:ext cx="8849033" cy="5482046"/>
          </a:xfrm>
        </p:spPr>
        <p:txBody>
          <a:bodyPr/>
          <a:lstStyle/>
          <a:p>
            <a:pPr marL="0" indent="0">
              <a:buNone/>
            </a:pPr>
            <a:r>
              <a:rPr lang="en-US" dirty="0"/>
              <a:t>Michael wants to make sure the feedback he provides to his employees is perceived correctly.  Which of the following should Michael NOT do?</a:t>
            </a:r>
          </a:p>
          <a:p>
            <a:pPr marL="457200" indent="-457200">
              <a:buFont typeface="+mj-lt"/>
              <a:buAutoNum type="alphaUcPeriod"/>
            </a:pPr>
            <a:r>
              <a:rPr lang="en-US" dirty="0"/>
              <a:t>Be aware of the fundamental attribution error and try not to commit it.</a:t>
            </a:r>
          </a:p>
          <a:p>
            <a:pPr marL="457200" indent="-457200">
              <a:buFont typeface="+mj-lt"/>
              <a:buAutoNum type="alphaUcPeriod"/>
            </a:pPr>
            <a:r>
              <a:rPr lang="en-US" dirty="0"/>
              <a:t>Provide feedback that is irrelevant to the person’s career.</a:t>
            </a:r>
          </a:p>
          <a:p>
            <a:pPr marL="457200" indent="-457200">
              <a:buFont typeface="+mj-lt"/>
              <a:buAutoNum type="alphaUcPeriod"/>
            </a:pPr>
            <a:r>
              <a:rPr lang="en-US" dirty="0"/>
              <a:t>Make sure the system is perceived as fair.</a:t>
            </a:r>
          </a:p>
          <a:p>
            <a:pPr marL="457200" indent="-457200">
              <a:buFont typeface="+mj-lt"/>
              <a:buAutoNum type="alphaUcPeriod"/>
            </a:pPr>
            <a:r>
              <a:rPr lang="en-US" dirty="0"/>
              <a:t>Make sure goals established are challenging and attainable.</a:t>
            </a:r>
          </a:p>
          <a:p>
            <a:pPr marL="457200" indent="-457200">
              <a:buFont typeface="+mj-lt"/>
              <a:buAutoNum type="alphaUcPeriod"/>
            </a:pPr>
            <a:r>
              <a:rPr lang="en-US" dirty="0"/>
              <a:t>Deliver feedback as close as possible to when the behavior was performed.</a:t>
            </a:r>
          </a:p>
        </p:txBody>
      </p:sp>
    </p:spTree>
    <p:extLst>
      <p:ext uri="{BB962C8B-B14F-4D97-AF65-F5344CB8AC3E}">
        <p14:creationId xmlns:p14="http://schemas.microsoft.com/office/powerpoint/2010/main" val="4066262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4: Rewards and Consequences</a:t>
            </a:r>
            <a:endParaRPr lang="en-US" sz="2000" dirty="0"/>
          </a:p>
        </p:txBody>
      </p:sp>
      <p:sp>
        <p:nvSpPr>
          <p:cNvPr id="3" name="Content Placeholder 2"/>
          <p:cNvSpPr>
            <a:spLocks noGrp="1"/>
          </p:cNvSpPr>
          <p:nvPr>
            <p:ph idx="1"/>
          </p:nvPr>
        </p:nvSpPr>
        <p:spPr>
          <a:xfrm>
            <a:off x="457200" y="1039363"/>
            <a:ext cx="8229600" cy="641655"/>
          </a:xfrm>
        </p:spPr>
        <p:txBody>
          <a:bodyPr/>
          <a:lstStyle/>
          <a:p>
            <a:pPr marL="0" indent="0" algn="ctr">
              <a:buNone/>
            </a:pPr>
            <a:r>
              <a:rPr lang="en-US" dirty="0"/>
              <a:t>Key factors in organizational reward systems</a:t>
            </a:r>
          </a:p>
          <a:p>
            <a:endParaRPr lang="en-US" dirty="0"/>
          </a:p>
        </p:txBody>
      </p:sp>
      <p:pic>
        <p:nvPicPr>
          <p:cNvPr id="4" name="Picture 3" descr="The graphic lists the types of rewards, desired outcomes, and distribution criteria."/>
          <p:cNvPicPr>
            <a:picLocks noChangeAspect="1"/>
          </p:cNvPicPr>
          <p:nvPr/>
        </p:nvPicPr>
        <p:blipFill>
          <a:blip r:embed="rId3"/>
          <a:stretch>
            <a:fillRect/>
          </a:stretch>
        </p:blipFill>
        <p:spPr>
          <a:xfrm>
            <a:off x="1016000" y="1781602"/>
            <a:ext cx="7158182" cy="4559762"/>
          </a:xfrm>
          <a:prstGeom prst="rect">
            <a:avLst/>
          </a:prstGeom>
        </p:spPr>
      </p:pic>
      <p:sp>
        <p:nvSpPr>
          <p:cNvPr id="14" name="Text Placeholder 13"/>
          <p:cNvSpPr>
            <a:spLocks noGrp="1"/>
          </p:cNvSpPr>
          <p:nvPr>
            <p:ph type="body" sz="quarter" idx="16"/>
          </p:nvPr>
        </p:nvSpPr>
        <p:spPr>
          <a:xfrm>
            <a:off x="3886200" y="6430297"/>
            <a:ext cx="1371600" cy="222853"/>
          </a:xfrm>
        </p:spPr>
        <p:txBody>
          <a:bodyPr/>
          <a:lstStyle/>
          <a:p>
            <a:r>
              <a:rPr lang="en-US" dirty="0">
                <a:hlinkClick r:id="rId4" action="ppaction://hlinksldjump"/>
              </a:rPr>
              <a:t>Jump to Appendix 2 for description</a:t>
            </a:r>
            <a:endParaRPr lang="en-US" dirty="0"/>
          </a:p>
        </p:txBody>
      </p:sp>
    </p:spTree>
    <p:extLst>
      <p:ext uri="{BB962C8B-B14F-4D97-AF65-F5344CB8AC3E}">
        <p14:creationId xmlns:p14="http://schemas.microsoft.com/office/powerpoint/2010/main" val="5833099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Rewards and Consequences</a:t>
            </a:r>
            <a:endParaRPr lang="en-US" sz="2000" dirty="0"/>
          </a:p>
        </p:txBody>
      </p:sp>
      <p:sp>
        <p:nvSpPr>
          <p:cNvPr id="10" name="Text Placeholder 9"/>
          <p:cNvSpPr>
            <a:spLocks noGrp="1"/>
          </p:cNvSpPr>
          <p:nvPr>
            <p:ph type="body" idx="1"/>
          </p:nvPr>
        </p:nvSpPr>
        <p:spPr>
          <a:xfrm>
            <a:off x="457201" y="1332755"/>
            <a:ext cx="4040188" cy="639762"/>
          </a:xfrm>
        </p:spPr>
        <p:txBody>
          <a:bodyPr anchor="ctr"/>
          <a:lstStyle/>
          <a:p>
            <a:pPr lvl="0"/>
            <a:r>
              <a:rPr lang="en-US" dirty="0"/>
              <a:t>General criteria for distributing rewards</a:t>
            </a:r>
          </a:p>
        </p:txBody>
      </p:sp>
      <p:sp>
        <p:nvSpPr>
          <p:cNvPr id="3" name="Content Placeholder 2"/>
          <p:cNvSpPr>
            <a:spLocks noGrp="1"/>
          </p:cNvSpPr>
          <p:nvPr>
            <p:ph sz="half" idx="2"/>
          </p:nvPr>
        </p:nvSpPr>
        <p:spPr>
          <a:xfrm>
            <a:off x="457201" y="2103120"/>
            <a:ext cx="4040188" cy="4409282"/>
          </a:xfrm>
        </p:spPr>
        <p:txBody>
          <a:bodyPr/>
          <a:lstStyle/>
          <a:p>
            <a:pPr marL="349250" lvl="1" indent="-323850">
              <a:buFont typeface="Arial" charset="0"/>
              <a:buChar char="•"/>
            </a:pPr>
            <a:r>
              <a:rPr lang="en-US" sz="2400" dirty="0"/>
              <a:t>Results</a:t>
            </a:r>
          </a:p>
          <a:p>
            <a:pPr marL="349250" lvl="1" indent="-323850">
              <a:buFont typeface="Arial" charset="0"/>
              <a:buChar char="•"/>
            </a:pPr>
            <a:r>
              <a:rPr lang="en-US" sz="2400" dirty="0"/>
              <a:t>Behavior and actions</a:t>
            </a:r>
          </a:p>
          <a:p>
            <a:pPr marL="349250" lvl="1" indent="-323850">
              <a:buFont typeface="Arial" charset="0"/>
              <a:buChar char="•"/>
            </a:pPr>
            <a:r>
              <a:rPr lang="en-US" sz="2400" dirty="0"/>
              <a:t>Nonperformance considerations</a:t>
            </a:r>
          </a:p>
          <a:p>
            <a:pPr marL="0" indent="0">
              <a:buNone/>
            </a:pPr>
            <a:endParaRPr lang="en-US" dirty="0"/>
          </a:p>
          <a:p>
            <a:pPr marL="0" indent="0">
              <a:buNone/>
            </a:pPr>
            <a:endParaRPr lang="en-US" sz="2400" dirty="0"/>
          </a:p>
          <a:p>
            <a:endParaRPr lang="en-US" sz="2000" dirty="0"/>
          </a:p>
          <a:p>
            <a:pPr marL="0" indent="0">
              <a:buNone/>
            </a:pPr>
            <a:endParaRPr lang="en-US" dirty="0"/>
          </a:p>
          <a:p>
            <a:pPr marL="0" indent="0">
              <a:buNone/>
            </a:pPr>
            <a:endParaRPr lang="en-US" sz="2400" dirty="0"/>
          </a:p>
          <a:p>
            <a:pPr marL="0" indent="0">
              <a:buNone/>
            </a:pPr>
            <a:endParaRPr lang="en-US" sz="2000" dirty="0"/>
          </a:p>
          <a:p>
            <a:pPr marL="0" indent="0">
              <a:buNone/>
            </a:pPr>
            <a:endParaRPr lang="en-US" dirty="0"/>
          </a:p>
        </p:txBody>
      </p:sp>
      <p:sp>
        <p:nvSpPr>
          <p:cNvPr id="11" name="Text Placeholder 10"/>
          <p:cNvSpPr>
            <a:spLocks noGrp="1"/>
          </p:cNvSpPr>
          <p:nvPr>
            <p:ph type="body" sz="quarter" idx="3"/>
          </p:nvPr>
        </p:nvSpPr>
        <p:spPr>
          <a:xfrm>
            <a:off x="4618174" y="1314620"/>
            <a:ext cx="4041775" cy="639762"/>
          </a:xfrm>
        </p:spPr>
        <p:txBody>
          <a:bodyPr anchor="ctr"/>
          <a:lstStyle/>
          <a:p>
            <a:r>
              <a:rPr lang="en-US" dirty="0"/>
              <a:t>Total and </a:t>
            </a:r>
            <a:br>
              <a:rPr lang="en-US" dirty="0"/>
            </a:br>
            <a:r>
              <a:rPr lang="en-US" dirty="0"/>
              <a:t>alternative rewards </a:t>
            </a:r>
          </a:p>
        </p:txBody>
      </p:sp>
      <p:sp>
        <p:nvSpPr>
          <p:cNvPr id="12" name="Content Placeholder 11"/>
          <p:cNvSpPr>
            <a:spLocks noGrp="1"/>
          </p:cNvSpPr>
          <p:nvPr>
            <p:ph sz="quarter" idx="4"/>
          </p:nvPr>
        </p:nvSpPr>
        <p:spPr>
          <a:xfrm>
            <a:off x="4622799" y="2103120"/>
            <a:ext cx="4041775" cy="4409282"/>
          </a:xfrm>
        </p:spPr>
        <p:txBody>
          <a:bodyPr/>
          <a:lstStyle/>
          <a:p>
            <a:r>
              <a:rPr lang="en-US" dirty="0"/>
              <a:t>Compensation</a:t>
            </a:r>
          </a:p>
          <a:p>
            <a:r>
              <a:rPr lang="en-US" dirty="0"/>
              <a:t>Benefits</a:t>
            </a:r>
          </a:p>
          <a:p>
            <a:r>
              <a:rPr lang="en-US" dirty="0"/>
              <a:t>Professional growth </a:t>
            </a:r>
          </a:p>
          <a:p>
            <a:r>
              <a:rPr lang="en-US" dirty="0"/>
              <a:t>Personal growth</a:t>
            </a:r>
          </a:p>
          <a:p>
            <a:r>
              <a:rPr lang="en-US" dirty="0"/>
              <a:t>Attention and recognition</a:t>
            </a:r>
          </a:p>
          <a:p>
            <a:r>
              <a:rPr lang="en-US" dirty="0"/>
              <a:t>Advancement</a:t>
            </a:r>
          </a:p>
        </p:txBody>
      </p:sp>
    </p:spTree>
    <p:extLst>
      <p:ext uri="{BB962C8B-B14F-4D97-AF65-F5344CB8AC3E}">
        <p14:creationId xmlns:p14="http://schemas.microsoft.com/office/powerpoint/2010/main" val="7407337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Pay for Performance</a:t>
            </a:r>
          </a:p>
        </p:txBody>
      </p:sp>
      <p:sp>
        <p:nvSpPr>
          <p:cNvPr id="9" name="Content Placeholder 8"/>
          <p:cNvSpPr>
            <a:spLocks noGrp="1"/>
          </p:cNvSpPr>
          <p:nvPr>
            <p:ph idx="1"/>
          </p:nvPr>
        </p:nvSpPr>
        <p:spPr>
          <a:xfrm>
            <a:off x="457200" y="1280160"/>
            <a:ext cx="8229600" cy="5273040"/>
          </a:xfrm>
        </p:spPr>
        <p:txBody>
          <a:bodyPr/>
          <a:lstStyle/>
          <a:p>
            <a:pPr marL="0" indent="0">
              <a:buNone/>
            </a:pPr>
            <a:r>
              <a:rPr lang="en-US" dirty="0"/>
              <a:t>Works Best When</a:t>
            </a:r>
          </a:p>
          <a:p>
            <a:r>
              <a:rPr lang="en-US" dirty="0"/>
              <a:t>Merit pay is used to differentiate top performers.</a:t>
            </a:r>
          </a:p>
          <a:p>
            <a:endParaRPr lang="en-US" sz="1600" dirty="0"/>
          </a:p>
          <a:p>
            <a:r>
              <a:rPr lang="en-US" dirty="0"/>
              <a:t>The ability to game the system is mitigated.</a:t>
            </a:r>
          </a:p>
          <a:p>
            <a:endParaRPr lang="en-US" sz="1800" dirty="0"/>
          </a:p>
          <a:p>
            <a:r>
              <a:rPr lang="en-US" dirty="0"/>
              <a:t>Multiple measures of performance are used.</a:t>
            </a:r>
          </a:p>
          <a:p>
            <a:endParaRPr lang="en-US" sz="1800" dirty="0"/>
          </a:p>
          <a:p>
            <a:r>
              <a:rPr lang="en-US" dirty="0"/>
              <a:t>Performance measures are accurate, consistent, and aligned with goals and outcomes.</a:t>
            </a:r>
          </a:p>
        </p:txBody>
      </p:sp>
    </p:spTree>
    <p:extLst>
      <p:ext uri="{BB962C8B-B14F-4D97-AF65-F5344CB8AC3E}">
        <p14:creationId xmlns:p14="http://schemas.microsoft.com/office/powerpoint/2010/main" val="2046752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Rewards May Fail</a:t>
            </a:r>
            <a:endParaRPr lang="en-US" sz="2000" dirty="0"/>
          </a:p>
        </p:txBody>
      </p:sp>
      <p:sp>
        <p:nvSpPr>
          <p:cNvPr id="3" name="Content Placeholder 2"/>
          <p:cNvSpPr>
            <a:spLocks noGrp="1"/>
          </p:cNvSpPr>
          <p:nvPr>
            <p:ph idx="1"/>
          </p:nvPr>
        </p:nvSpPr>
        <p:spPr>
          <a:xfrm>
            <a:off x="457200" y="1056806"/>
            <a:ext cx="8229600" cy="4581993"/>
          </a:xfrm>
        </p:spPr>
        <p:txBody>
          <a:bodyPr/>
          <a:lstStyle/>
          <a:p>
            <a:r>
              <a:rPr lang="en-US" dirty="0"/>
              <a:t>Too much emphasis is placed on monetary rewards.</a:t>
            </a:r>
          </a:p>
          <a:p>
            <a:r>
              <a:rPr lang="en-US" dirty="0"/>
              <a:t>Overtime rewards are seen as entitlements.</a:t>
            </a:r>
          </a:p>
          <a:p>
            <a:r>
              <a:rPr lang="en-US" dirty="0"/>
              <a:t>They foster counterproductive behaviors.</a:t>
            </a:r>
          </a:p>
          <a:p>
            <a:r>
              <a:rPr lang="en-US" dirty="0"/>
              <a:t>A lag occurs between performance and reward.</a:t>
            </a:r>
          </a:p>
          <a:p>
            <a:r>
              <a:rPr lang="en-US" dirty="0"/>
              <a:t>Reward structures are not tailored to goals, tasks.</a:t>
            </a:r>
          </a:p>
          <a:p>
            <a:r>
              <a:rPr lang="en-US" dirty="0"/>
              <a:t>They have a short half-life.</a:t>
            </a:r>
          </a:p>
          <a:p>
            <a:r>
              <a:rPr lang="en-US" dirty="0"/>
              <a:t>Organizational policies and practices are misaligned.</a:t>
            </a:r>
          </a:p>
          <a:p>
            <a:endParaRPr lang="en-US" dirty="0"/>
          </a:p>
          <a:p>
            <a:endParaRPr lang="en-US" sz="2400" dirty="0"/>
          </a:p>
          <a:p>
            <a:endParaRPr lang="en-US" sz="2000" dirty="0"/>
          </a:p>
          <a:p>
            <a:endParaRPr lang="en-US" dirty="0"/>
          </a:p>
          <a:p>
            <a:endParaRPr lang="en-US" sz="2400" dirty="0"/>
          </a:p>
          <a:p>
            <a:endParaRPr lang="en-US" sz="2000" dirty="0"/>
          </a:p>
          <a:p>
            <a:endParaRPr lang="en-US" dirty="0"/>
          </a:p>
        </p:txBody>
      </p:sp>
    </p:spTree>
    <p:extLst>
      <p:ext uri="{BB962C8B-B14F-4D97-AF65-F5344CB8AC3E}">
        <p14:creationId xmlns:p14="http://schemas.microsoft.com/office/powerpoint/2010/main" val="8283142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Reinforcement and Consequences</a:t>
            </a:r>
            <a:endParaRPr lang="en-US" sz="2000" dirty="0"/>
          </a:p>
        </p:txBody>
      </p:sp>
      <p:sp>
        <p:nvSpPr>
          <p:cNvPr id="3" name="Content Placeholder 2"/>
          <p:cNvSpPr>
            <a:spLocks noGrp="1"/>
          </p:cNvSpPr>
          <p:nvPr>
            <p:ph idx="1"/>
          </p:nvPr>
        </p:nvSpPr>
        <p:spPr>
          <a:xfrm>
            <a:off x="457200" y="1918740"/>
            <a:ext cx="8229600" cy="4634459"/>
          </a:xfrm>
        </p:spPr>
        <p:txBody>
          <a:bodyPr/>
          <a:lstStyle/>
          <a:p>
            <a:pPr marL="0" indent="0">
              <a:buNone/>
            </a:pPr>
            <a:r>
              <a:rPr lang="en-US" dirty="0"/>
              <a:t>Law of Effect </a:t>
            </a:r>
          </a:p>
          <a:p>
            <a:pPr marL="0" indent="0">
              <a:buNone/>
            </a:pPr>
            <a:r>
              <a:rPr lang="en-US" sz="2400" dirty="0"/>
              <a:t>Behavior with favorable consequences tends to be repeated, while behavior with unfavorable consequences tends to disappear.</a:t>
            </a:r>
          </a:p>
          <a:p>
            <a:pPr>
              <a:buClr>
                <a:schemeClr val="tx1"/>
              </a:buClr>
            </a:pPr>
            <a:endParaRPr lang="en-US" sz="2400" dirty="0"/>
          </a:p>
          <a:p>
            <a:pPr marL="0" indent="0">
              <a:buNone/>
            </a:pPr>
            <a:endParaRPr lang="en-US" dirty="0"/>
          </a:p>
          <a:p>
            <a:pPr marL="0" indent="0">
              <a:buNone/>
            </a:pPr>
            <a:endParaRPr lang="en-US" sz="2400" dirty="0"/>
          </a:p>
          <a:p>
            <a:endParaRPr lang="en-US" sz="2000" dirty="0"/>
          </a:p>
          <a:p>
            <a:pPr marL="0" indent="0">
              <a:buNone/>
            </a:pPr>
            <a:endParaRPr lang="en-US" dirty="0"/>
          </a:p>
          <a:p>
            <a:pPr marL="0" indent="0">
              <a:buNone/>
            </a:pPr>
            <a:endParaRPr lang="en-US" sz="2400" dirty="0"/>
          </a:p>
          <a:p>
            <a:pPr marL="0" indent="0">
              <a:buNone/>
            </a:pPr>
            <a:endParaRPr lang="en-US" sz="2000" dirty="0"/>
          </a:p>
          <a:p>
            <a:pPr marL="0" indent="0">
              <a:buNone/>
            </a:pPr>
            <a:endParaRPr lang="en-US" dirty="0"/>
          </a:p>
        </p:txBody>
      </p:sp>
    </p:spTree>
    <p:extLst>
      <p:ext uri="{BB962C8B-B14F-4D97-AF65-F5344CB8AC3E}">
        <p14:creationId xmlns:p14="http://schemas.microsoft.com/office/powerpoint/2010/main" val="40037441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Controlling Behavior Through Contingent Consequences</a:t>
            </a:r>
            <a:endParaRPr lang="en-US" sz="2000" dirty="0"/>
          </a:p>
        </p:txBody>
      </p:sp>
      <p:pic>
        <p:nvPicPr>
          <p:cNvPr id="4" name="Picture 3"/>
          <p:cNvPicPr>
            <a:picLocks noChangeAspect="1"/>
          </p:cNvPicPr>
          <p:nvPr/>
        </p:nvPicPr>
        <p:blipFill>
          <a:blip r:embed="rId3"/>
          <a:stretch>
            <a:fillRect/>
          </a:stretch>
        </p:blipFill>
        <p:spPr>
          <a:xfrm>
            <a:off x="452894" y="1560945"/>
            <a:ext cx="8070947" cy="4285673"/>
          </a:xfrm>
          <a:prstGeom prst="rect">
            <a:avLst/>
          </a:prstGeom>
        </p:spPr>
      </p:pic>
      <p:sp>
        <p:nvSpPr>
          <p:cNvPr id="20" name="Text Placeholder 19"/>
          <p:cNvSpPr>
            <a:spLocks noGrp="1"/>
          </p:cNvSpPr>
          <p:nvPr>
            <p:ph type="body" sz="quarter" idx="16"/>
          </p:nvPr>
        </p:nvSpPr>
        <p:spPr>
          <a:xfrm>
            <a:off x="3886200" y="6453250"/>
            <a:ext cx="1371600" cy="99950"/>
          </a:xfrm>
        </p:spPr>
        <p:txBody>
          <a:bodyPr/>
          <a:lstStyle/>
          <a:p>
            <a:r>
              <a:rPr lang="en-US" dirty="0">
                <a:hlinkClick r:id="rId4" action="ppaction://hlinksldjump"/>
              </a:rPr>
              <a:t>Jump to Appendix 2 for description</a:t>
            </a:r>
            <a:endParaRPr lang="en-US" dirty="0"/>
          </a:p>
        </p:txBody>
      </p:sp>
    </p:spTree>
    <p:extLst>
      <p:ext uri="{BB962C8B-B14F-4D97-AF65-F5344CB8AC3E}">
        <p14:creationId xmlns:p14="http://schemas.microsoft.com/office/powerpoint/2010/main" val="372543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Reinforcement Consequences: The Power of Reinforcement Schedules</a:t>
            </a:r>
            <a:endParaRPr lang="en-US" sz="2000" dirty="0"/>
          </a:p>
        </p:txBody>
      </p:sp>
      <p:sp>
        <p:nvSpPr>
          <p:cNvPr id="4" name="Text Placeholder 3"/>
          <p:cNvSpPr>
            <a:spLocks noGrp="1"/>
          </p:cNvSpPr>
          <p:nvPr>
            <p:ph type="body" idx="1"/>
          </p:nvPr>
        </p:nvSpPr>
        <p:spPr>
          <a:xfrm>
            <a:off x="604838" y="1559336"/>
            <a:ext cx="4040188" cy="639762"/>
          </a:xfrm>
        </p:spPr>
        <p:txBody>
          <a:bodyPr/>
          <a:lstStyle/>
          <a:p>
            <a:r>
              <a:rPr lang="en-US" dirty="0"/>
              <a:t>Continuous reinforcement</a:t>
            </a:r>
          </a:p>
        </p:txBody>
      </p:sp>
      <p:sp>
        <p:nvSpPr>
          <p:cNvPr id="3" name="Content Placeholder 2"/>
          <p:cNvSpPr>
            <a:spLocks noGrp="1"/>
          </p:cNvSpPr>
          <p:nvPr>
            <p:ph sz="half" idx="2"/>
          </p:nvPr>
        </p:nvSpPr>
        <p:spPr>
          <a:xfrm>
            <a:off x="457201" y="2207622"/>
            <a:ext cx="4040188" cy="4304779"/>
          </a:xfrm>
        </p:spPr>
        <p:txBody>
          <a:bodyPr/>
          <a:lstStyle/>
          <a:p>
            <a:pPr marL="406400" lvl="1" indent="-342900">
              <a:buFont typeface="Arial" charset="0"/>
              <a:buChar char="•"/>
            </a:pPr>
            <a:r>
              <a:rPr lang="en-US" dirty="0"/>
              <a:t>Every instance of a target behavior reinforced</a:t>
            </a:r>
          </a:p>
          <a:p>
            <a:pPr marL="406400" lvl="1" indent="-342900">
              <a:buFont typeface="Arial" charset="0"/>
              <a:buChar char="•"/>
            </a:pPr>
            <a:r>
              <a:rPr lang="en-US" dirty="0"/>
              <a:t>Great when learning a new skill</a:t>
            </a:r>
          </a:p>
          <a:p>
            <a:pPr marL="406400" lvl="1" indent="-342900">
              <a:buFont typeface="Arial" charset="0"/>
              <a:buChar char="•"/>
            </a:pPr>
            <a:r>
              <a:rPr lang="en-US" dirty="0"/>
              <a:t>Can quickly lose its effect</a:t>
            </a:r>
          </a:p>
          <a:p>
            <a:pPr>
              <a:buFont typeface="Arial" charset="0"/>
              <a:buChar char="•"/>
            </a:pPr>
            <a:endParaRPr lang="en-US" sz="2400" dirty="0"/>
          </a:p>
          <a:p>
            <a:pPr>
              <a:buFont typeface="Arial" charset="0"/>
              <a:buChar char="•"/>
            </a:pPr>
            <a:endParaRPr lang="en-US" sz="2000" dirty="0"/>
          </a:p>
          <a:p>
            <a:pPr>
              <a:buFont typeface="Arial" charset="0"/>
              <a:buChar char="•"/>
            </a:pPr>
            <a:endParaRPr lang="en-US" dirty="0"/>
          </a:p>
          <a:p>
            <a:pPr>
              <a:buFont typeface="Arial" charset="0"/>
              <a:buChar char="•"/>
            </a:pPr>
            <a:endParaRPr lang="en-US" sz="2400" dirty="0"/>
          </a:p>
          <a:p>
            <a:pPr>
              <a:buFont typeface="Arial" charset="0"/>
              <a:buChar char="•"/>
            </a:pPr>
            <a:endParaRPr lang="en-US" sz="2000" dirty="0"/>
          </a:p>
          <a:p>
            <a:pPr>
              <a:buFont typeface="Arial" charset="0"/>
              <a:buChar char="•"/>
            </a:pPr>
            <a:endParaRPr lang="en-US" dirty="0"/>
          </a:p>
        </p:txBody>
      </p:sp>
      <p:sp>
        <p:nvSpPr>
          <p:cNvPr id="5" name="Text Placeholder 4"/>
          <p:cNvSpPr>
            <a:spLocks noGrp="1"/>
          </p:cNvSpPr>
          <p:nvPr>
            <p:ph type="body" sz="quarter" idx="3"/>
          </p:nvPr>
        </p:nvSpPr>
        <p:spPr>
          <a:xfrm>
            <a:off x="4645026" y="1559336"/>
            <a:ext cx="4041775" cy="639762"/>
          </a:xfrm>
        </p:spPr>
        <p:txBody>
          <a:bodyPr/>
          <a:lstStyle/>
          <a:p>
            <a:r>
              <a:rPr lang="en-US" dirty="0"/>
              <a:t>Intermittent reinforcement</a:t>
            </a:r>
          </a:p>
        </p:txBody>
      </p:sp>
      <p:sp>
        <p:nvSpPr>
          <p:cNvPr id="8" name="Content Placeholder 7"/>
          <p:cNvSpPr>
            <a:spLocks noGrp="1"/>
          </p:cNvSpPr>
          <p:nvPr>
            <p:ph sz="quarter" idx="4"/>
          </p:nvPr>
        </p:nvSpPr>
        <p:spPr>
          <a:xfrm>
            <a:off x="4645026" y="2207622"/>
            <a:ext cx="4041775" cy="4304780"/>
          </a:xfrm>
        </p:spPr>
        <p:txBody>
          <a:bodyPr/>
          <a:lstStyle/>
          <a:p>
            <a:r>
              <a:rPr lang="en-US" sz="2000" dirty="0"/>
              <a:t>Involves reinforcement of some but not all instances</a:t>
            </a:r>
          </a:p>
          <a:p>
            <a:r>
              <a:rPr lang="en-US" sz="2000" dirty="0"/>
              <a:t>Can vary the ratio and interval</a:t>
            </a:r>
          </a:p>
          <a:p>
            <a:r>
              <a:rPr lang="en-US" sz="2000" dirty="0"/>
              <a:t>Works best with variable ratio and variable interval</a:t>
            </a:r>
          </a:p>
        </p:txBody>
      </p:sp>
    </p:spTree>
    <p:extLst>
      <p:ext uri="{BB962C8B-B14F-4D97-AF65-F5344CB8AC3E}">
        <p14:creationId xmlns:p14="http://schemas.microsoft.com/office/powerpoint/2010/main" val="8297111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chemeClr val="accent1"/>
                </a:solidFill>
              </a:rPr>
              <a:t>Test Your OB Knowledge </a:t>
            </a:r>
            <a:r>
              <a:rPr lang="en-US" sz="2000" b="1" dirty="0">
                <a:solidFill>
                  <a:schemeClr val="accent1"/>
                </a:solidFill>
              </a:rPr>
              <a:t>(5 of 5)</a:t>
            </a:r>
            <a:br>
              <a:rPr lang="en-US" sz="2000" b="1" dirty="0">
                <a:solidFill>
                  <a:schemeClr val="accent1"/>
                </a:solidFill>
              </a:rPr>
            </a:br>
            <a:endParaRPr lang="en-US" sz="2000" b="1" dirty="0">
              <a:solidFill>
                <a:schemeClr val="accent1"/>
              </a:solidFill>
            </a:endParaRPr>
          </a:p>
        </p:txBody>
      </p:sp>
      <p:sp>
        <p:nvSpPr>
          <p:cNvPr id="5" name="Content Placeholder 2"/>
          <p:cNvSpPr>
            <a:spLocks noGrp="1"/>
          </p:cNvSpPr>
          <p:nvPr>
            <p:ph idx="1"/>
          </p:nvPr>
        </p:nvSpPr>
        <p:spPr>
          <a:xfrm>
            <a:off x="457200" y="1371600"/>
            <a:ext cx="8229600" cy="5181600"/>
          </a:xfrm>
        </p:spPr>
        <p:txBody>
          <a:bodyPr/>
          <a:lstStyle/>
          <a:p>
            <a:pPr marL="0" indent="0">
              <a:buNone/>
            </a:pPr>
            <a:r>
              <a:rPr lang="en-US" dirty="0"/>
              <a:t>Julia wants to use positive reinforcement and decides to pay bonuses to her employees when a new customer contract is signed. Which type of reinforcement is Julia is using?</a:t>
            </a:r>
          </a:p>
          <a:p>
            <a:pPr marL="457200" indent="-457200">
              <a:buFont typeface="+mj-lt"/>
              <a:buAutoNum type="alphaUcPeriod"/>
            </a:pPr>
            <a:r>
              <a:rPr lang="en-US" dirty="0"/>
              <a:t>fixed ratio</a:t>
            </a:r>
          </a:p>
          <a:p>
            <a:pPr marL="457200" indent="-457200">
              <a:buFont typeface="+mj-lt"/>
              <a:buAutoNum type="alphaUcPeriod"/>
            </a:pPr>
            <a:r>
              <a:rPr lang="en-US" dirty="0"/>
              <a:t>variable ratio</a:t>
            </a:r>
          </a:p>
          <a:p>
            <a:pPr marL="457200" indent="-457200">
              <a:buFont typeface="+mj-lt"/>
              <a:buAutoNum type="alphaUcPeriod"/>
            </a:pPr>
            <a:r>
              <a:rPr lang="en-US" dirty="0"/>
              <a:t>fixed interval</a:t>
            </a:r>
          </a:p>
          <a:p>
            <a:pPr marL="457200" indent="-457200">
              <a:buFont typeface="+mj-lt"/>
              <a:buAutoNum type="alphaUcPeriod"/>
            </a:pPr>
            <a:r>
              <a:rPr lang="en-US" dirty="0"/>
              <a:t>variable interval</a:t>
            </a:r>
          </a:p>
          <a:p>
            <a:pPr marL="457200" indent="-457200">
              <a:buFont typeface="+mj-lt"/>
              <a:buAutoNum type="alphaUcPeriod"/>
            </a:pPr>
            <a:r>
              <a:rPr lang="en-US" dirty="0"/>
              <a:t>just-in-time</a:t>
            </a:r>
          </a:p>
          <a:p>
            <a:pPr marL="457200" indent="-457200">
              <a:buFont typeface="+mj-lt"/>
              <a:buAutoNum type="alphaUcPeriod"/>
            </a:pPr>
            <a:endParaRPr lang="en-US" dirty="0"/>
          </a:p>
        </p:txBody>
      </p:sp>
    </p:spTree>
    <p:extLst>
      <p:ext uri="{BB962C8B-B14F-4D97-AF65-F5344CB8AC3E}">
        <p14:creationId xmlns:p14="http://schemas.microsoft.com/office/powerpoint/2010/main" val="8464204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Performance Management Systems</a:t>
            </a:r>
            <a:endParaRPr lang="en-US" sz="2400" dirty="0"/>
          </a:p>
        </p:txBody>
      </p:sp>
      <p:sp>
        <p:nvSpPr>
          <p:cNvPr id="3" name="Content Placeholder 2"/>
          <p:cNvSpPr>
            <a:spLocks noGrp="1"/>
          </p:cNvSpPr>
          <p:nvPr>
            <p:ph sz="half" idx="2"/>
          </p:nvPr>
        </p:nvSpPr>
        <p:spPr>
          <a:xfrm>
            <a:off x="609600" y="1013459"/>
            <a:ext cx="1476652" cy="1969437"/>
          </a:xfrm>
        </p:spPr>
        <p:txBody>
          <a:bodyPr/>
          <a:lstStyle/>
          <a:p>
            <a:pPr marL="0" indent="0">
              <a:buNone/>
            </a:pPr>
            <a:r>
              <a:rPr lang="en-US" dirty="0"/>
              <a:t>More than just appraisals</a:t>
            </a:r>
          </a:p>
        </p:txBody>
      </p:sp>
      <p:pic>
        <p:nvPicPr>
          <p:cNvPr id="7" name="Picture 6" descr="The graphic gives the 4 steps in performance management systems."/>
          <p:cNvPicPr>
            <a:picLocks noChangeAspect="1"/>
          </p:cNvPicPr>
          <p:nvPr/>
        </p:nvPicPr>
        <p:blipFill>
          <a:blip r:embed="rId3"/>
          <a:stretch>
            <a:fillRect/>
          </a:stretch>
        </p:blipFill>
        <p:spPr>
          <a:xfrm>
            <a:off x="2628900" y="1009623"/>
            <a:ext cx="6397611" cy="5348403"/>
          </a:xfrm>
          <a:prstGeom prst="rect">
            <a:avLst/>
          </a:prstGeom>
        </p:spPr>
      </p:pic>
      <p:sp>
        <p:nvSpPr>
          <p:cNvPr id="6" name="Text Placeholder 5"/>
          <p:cNvSpPr>
            <a:spLocks noGrp="1"/>
          </p:cNvSpPr>
          <p:nvPr>
            <p:ph type="body" sz="quarter" idx="12"/>
          </p:nvPr>
        </p:nvSpPr>
        <p:spPr>
          <a:xfrm>
            <a:off x="2833254" y="6483238"/>
            <a:ext cx="1508760" cy="177856"/>
          </a:xfrm>
        </p:spPr>
        <p:txBody>
          <a:bodyPr/>
          <a:lstStyle/>
          <a:p>
            <a:r>
              <a:rPr lang="en-US" dirty="0">
                <a:hlinkClick r:id="rId4" action="ppaction://hlinksldjump"/>
              </a:rPr>
              <a:t>Jump to Appendix 1 for description</a:t>
            </a:r>
            <a:endParaRPr lang="en-US" dirty="0"/>
          </a:p>
        </p:txBody>
      </p:sp>
    </p:spTree>
    <p:extLst>
      <p:ext uri="{BB962C8B-B14F-4D97-AF65-F5344CB8AC3E}">
        <p14:creationId xmlns:p14="http://schemas.microsoft.com/office/powerpoint/2010/main" val="6280513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Performance Management: Putting It All in Context</a:t>
            </a:r>
          </a:p>
        </p:txBody>
      </p:sp>
      <p:sp>
        <p:nvSpPr>
          <p:cNvPr id="4" name="Content Placeholder 3"/>
          <p:cNvSpPr>
            <a:spLocks noGrp="1"/>
          </p:cNvSpPr>
          <p:nvPr>
            <p:ph idx="1"/>
          </p:nvPr>
        </p:nvSpPr>
        <p:spPr>
          <a:xfrm>
            <a:off x="457200" y="1424534"/>
            <a:ext cx="8229600" cy="4967591"/>
          </a:xfrm>
        </p:spPr>
        <p:txBody>
          <a:bodyPr/>
          <a:lstStyle/>
          <a:p>
            <a:pPr marL="0" indent="0">
              <a:buNone/>
            </a:pPr>
            <a:r>
              <a:rPr lang="en-US" sz="1800" dirty="0"/>
              <a:t>Figure 6.6 Organizing Framework for Understanding and Applying OB</a:t>
            </a:r>
          </a:p>
        </p:txBody>
      </p:sp>
      <p:pic>
        <p:nvPicPr>
          <p:cNvPr id="6" name="Picture 5" descr="Inputs, Processes, Outcomes for the Performance Management Organizing Framework"/>
          <p:cNvPicPr>
            <a:picLocks noChangeAspect="1"/>
          </p:cNvPicPr>
          <p:nvPr/>
        </p:nvPicPr>
        <p:blipFill>
          <a:blip r:embed="rId3"/>
          <a:stretch>
            <a:fillRect/>
          </a:stretch>
        </p:blipFill>
        <p:spPr>
          <a:xfrm>
            <a:off x="544750" y="1826399"/>
            <a:ext cx="8229600" cy="4690872"/>
          </a:xfrm>
          <a:prstGeom prst="rect">
            <a:avLst/>
          </a:prstGeom>
        </p:spPr>
      </p:pic>
      <p:sp>
        <p:nvSpPr>
          <p:cNvPr id="5" name="Text Placeholder 4"/>
          <p:cNvSpPr>
            <a:spLocks noGrp="1"/>
          </p:cNvSpPr>
          <p:nvPr>
            <p:ph type="body" sz="quarter" idx="16"/>
          </p:nvPr>
        </p:nvSpPr>
        <p:spPr>
          <a:xfrm>
            <a:off x="3886200" y="6553200"/>
            <a:ext cx="1878496" cy="152400"/>
          </a:xfrm>
        </p:spPr>
        <p:txBody>
          <a:bodyPr/>
          <a:lstStyle/>
          <a:p>
            <a:r>
              <a:rPr lang="en-US" dirty="0">
                <a:hlinkClick r:id="rId4" action="ppaction://hlinksldjump"/>
              </a:rPr>
              <a:t>Jump to Appendix 4 for description</a:t>
            </a:r>
            <a:endParaRPr lang="en-US" dirty="0"/>
          </a:p>
        </p:txBody>
      </p:sp>
      <p:sp>
        <p:nvSpPr>
          <p:cNvPr id="9" name="Text Placeholder 8"/>
          <p:cNvSpPr>
            <a:spLocks noGrp="1"/>
          </p:cNvSpPr>
          <p:nvPr>
            <p:ph type="body" sz="quarter" idx="11"/>
          </p:nvPr>
        </p:nvSpPr>
        <p:spPr/>
        <p:txBody>
          <a:bodyPr/>
          <a:lstStyle/>
          <a:p>
            <a:r>
              <a:rPr lang="en-US" dirty="0"/>
              <a:t>Copyright 2014 Angelo Kinicki and Mel Fugate. All rights reserved. Reproduction prohibited without permission of the authors.</a:t>
            </a:r>
          </a:p>
          <a:p>
            <a:endParaRPr lang="en-US" dirty="0"/>
          </a:p>
        </p:txBody>
      </p:sp>
    </p:spTree>
    <p:extLst>
      <p:ext uri="{BB962C8B-B14F-4D97-AF65-F5344CB8AC3E}">
        <p14:creationId xmlns:p14="http://schemas.microsoft.com/office/powerpoint/2010/main" val="3147859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1 Performance Management Systems</a:t>
            </a:r>
          </a:p>
        </p:txBody>
      </p:sp>
      <p:sp>
        <p:nvSpPr>
          <p:cNvPr id="11" name="Text Placeholder 10"/>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p:txBody>
          <a:bodyPr/>
          <a:lstStyle/>
          <a:p>
            <a:r>
              <a:rPr lang="en-US" dirty="0"/>
              <a:t>Step 1: Define Performance. Set goals and communicate performance expectations.</a:t>
            </a:r>
          </a:p>
          <a:p>
            <a:r>
              <a:rPr lang="en-US" dirty="0"/>
              <a:t>Step 2: Monitor and Evaluate Performance. Measure and evaluate progress and outcomes.</a:t>
            </a:r>
          </a:p>
          <a:p>
            <a:r>
              <a:rPr lang="en-US" dirty="0"/>
              <a:t>Step 3: Review Performance. Deliver feedback and coaching.</a:t>
            </a:r>
          </a:p>
          <a:p>
            <a:r>
              <a:rPr lang="en-US" dirty="0"/>
              <a:t>Step 4: Provide Consequences. Administer valued rewards and appropriate punishment.</a:t>
            </a:r>
          </a:p>
          <a:p>
            <a:endParaRPr lang="en-US" dirty="0"/>
          </a:p>
        </p:txBody>
      </p:sp>
    </p:spTree>
    <p:extLst>
      <p:ext uri="{BB962C8B-B14F-4D97-AF65-F5344CB8AC3E}">
        <p14:creationId xmlns:p14="http://schemas.microsoft.com/office/powerpoint/2010/main" val="212831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2 Step 4: Rewards and Consequences</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2" name="Text Placeholder 11"/>
          <p:cNvSpPr>
            <a:spLocks noGrp="1"/>
          </p:cNvSpPr>
          <p:nvPr>
            <p:ph type="body" sz="quarter" idx="12"/>
          </p:nvPr>
        </p:nvSpPr>
        <p:spPr/>
        <p:txBody>
          <a:bodyPr/>
          <a:lstStyle/>
          <a:p>
            <a:r>
              <a:rPr lang="en-US" dirty="0"/>
              <a:t>Key factors in organizational reward systems.</a:t>
            </a:r>
          </a:p>
          <a:p>
            <a:r>
              <a:rPr lang="en-US" dirty="0"/>
              <a:t>Types of Rewards. Extrinsic, financial and nonfinancial. Intrinsic, meaningfulness and achievement.</a:t>
            </a:r>
          </a:p>
          <a:p>
            <a:r>
              <a:rPr lang="en-US" dirty="0"/>
              <a:t>Desired Outcomes. Attract. Motivate. Retain. Develop. Engage.</a:t>
            </a:r>
          </a:p>
          <a:p>
            <a:r>
              <a:rPr lang="en-US" dirty="0"/>
              <a:t>Distribution Criteria. Results. Behaviors and actions. Nonperformance factors.</a:t>
            </a:r>
          </a:p>
        </p:txBody>
      </p:sp>
    </p:spTree>
    <p:extLst>
      <p:ext uri="{BB962C8B-B14F-4D97-AF65-F5344CB8AC3E}">
        <p14:creationId xmlns:p14="http://schemas.microsoft.com/office/powerpoint/2010/main" val="108600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3 Controlling Behavior Through Contingent Consequences</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060077143"/>
              </p:ext>
            </p:extLst>
          </p:nvPr>
        </p:nvGraphicFramePr>
        <p:xfrm>
          <a:off x="508000" y="1550113"/>
          <a:ext cx="8128000" cy="466852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xmlns="" val="622103482"/>
                    </a:ext>
                  </a:extLst>
                </a:gridCol>
                <a:gridCol w="4064000">
                  <a:extLst>
                    <a:ext uri="{9D8B030D-6E8A-4147-A177-3AD203B41FA5}">
                      <a16:colId xmlns:a16="http://schemas.microsoft.com/office/drawing/2014/main" xmlns="" val="3860000247"/>
                    </a:ext>
                  </a:extLst>
                </a:gridCol>
              </a:tblGrid>
              <a:tr h="370840">
                <a:tc>
                  <a:txBody>
                    <a:bodyPr/>
                    <a:lstStyle/>
                    <a:p>
                      <a:r>
                        <a:rPr lang="en-US" dirty="0"/>
                        <a:t>Behavior-Consequence</a:t>
                      </a:r>
                      <a:r>
                        <a:rPr lang="en-US" baseline="0" dirty="0"/>
                        <a:t> Relationship</a:t>
                      </a:r>
                      <a:endParaRPr lang="en-US" dirty="0"/>
                    </a:p>
                  </a:txBody>
                  <a:tcPr/>
                </a:tc>
                <a:tc>
                  <a:txBody>
                    <a:bodyPr/>
                    <a:lstStyle/>
                    <a:p>
                      <a:r>
                        <a:rPr lang="en-US" dirty="0"/>
                        <a:t>Nature of Consequence</a:t>
                      </a:r>
                    </a:p>
                  </a:txBody>
                  <a:tcPr/>
                </a:tc>
                <a:extLst>
                  <a:ext uri="{0D108BD9-81ED-4DB2-BD59-A6C34878D82A}">
                    <a16:rowId xmlns:a16="http://schemas.microsoft.com/office/drawing/2014/main" xmlns="" val="3063420316"/>
                  </a:ext>
                </a:extLst>
              </a:tr>
              <a:tr h="914400">
                <a:tc>
                  <a:txBody>
                    <a:bodyPr/>
                    <a:lstStyle/>
                    <a:p>
                      <a:r>
                        <a:rPr lang="en-US" dirty="0"/>
                        <a:t>Contingent</a:t>
                      </a:r>
                      <a:r>
                        <a:rPr lang="en-US" baseline="0" dirty="0"/>
                        <a:t> Presentation, positive or pleasing</a:t>
                      </a:r>
                      <a:endParaRPr lang="en-US" dirty="0"/>
                    </a:p>
                  </a:txBody>
                  <a:tcPr/>
                </a:tc>
                <a:tc>
                  <a:txBody>
                    <a:bodyPr/>
                    <a:lstStyle/>
                    <a:p>
                      <a:r>
                        <a:rPr lang="en-US" dirty="0"/>
                        <a:t>Positive</a:t>
                      </a:r>
                      <a:r>
                        <a:rPr lang="en-US" baseline="0" dirty="0"/>
                        <a:t> Reinforcement. Behavioral outcome: target behavior occurs more often.</a:t>
                      </a:r>
                      <a:endParaRPr lang="en-US" dirty="0"/>
                    </a:p>
                  </a:txBody>
                  <a:tcPr/>
                </a:tc>
                <a:extLst>
                  <a:ext uri="{0D108BD9-81ED-4DB2-BD59-A6C34878D82A}">
                    <a16:rowId xmlns:a16="http://schemas.microsoft.com/office/drawing/2014/main" xmlns="" val="3991978913"/>
                  </a:ext>
                </a:extLst>
              </a:tr>
              <a:tr h="640080">
                <a:tc>
                  <a:txBody>
                    <a:bodyPr/>
                    <a:lstStyle/>
                    <a:p>
                      <a:r>
                        <a:rPr lang="en-US" dirty="0"/>
                        <a:t>Contingent Presentation, negative or displeasing</a:t>
                      </a:r>
                    </a:p>
                  </a:txBody>
                  <a:tcPr/>
                </a:tc>
                <a:tc>
                  <a:txBody>
                    <a:bodyPr/>
                    <a:lstStyle/>
                    <a:p>
                      <a:r>
                        <a:rPr lang="en-US" dirty="0"/>
                        <a:t>Punishment. Behavioral outcomes:</a:t>
                      </a:r>
                      <a:r>
                        <a:rPr lang="en-US" baseline="0" dirty="0"/>
                        <a:t> Target behavior occurs less often.</a:t>
                      </a:r>
                      <a:endParaRPr lang="en-US" dirty="0"/>
                    </a:p>
                  </a:txBody>
                  <a:tcPr/>
                </a:tc>
                <a:extLst>
                  <a:ext uri="{0D108BD9-81ED-4DB2-BD59-A6C34878D82A}">
                    <a16:rowId xmlns:a16="http://schemas.microsoft.com/office/drawing/2014/main" xmlns="" val="929507146"/>
                  </a:ext>
                </a:extLst>
              </a:tr>
              <a:tr h="914400">
                <a:tc>
                  <a:txBody>
                    <a:bodyPr/>
                    <a:lstStyle/>
                    <a:p>
                      <a:r>
                        <a:rPr lang="en-US" dirty="0"/>
                        <a:t>Contingent Withdrawal, positive or pleasing</a:t>
                      </a:r>
                    </a:p>
                  </a:txBody>
                  <a:tcPr/>
                </a:tc>
                <a:tc>
                  <a:txBody>
                    <a:bodyPr/>
                    <a:lstStyle/>
                    <a:p>
                      <a:r>
                        <a:rPr lang="en-US" dirty="0"/>
                        <a:t>Punishment (response</a:t>
                      </a:r>
                      <a:r>
                        <a:rPr lang="en-US" baseline="0" dirty="0"/>
                        <a:t> cost). Behavioral outcome:  target behavior occurs less often.</a:t>
                      </a:r>
                      <a:endParaRPr lang="en-US" dirty="0"/>
                    </a:p>
                  </a:txBody>
                  <a:tcPr/>
                </a:tc>
                <a:extLst>
                  <a:ext uri="{0D108BD9-81ED-4DB2-BD59-A6C34878D82A}">
                    <a16:rowId xmlns:a16="http://schemas.microsoft.com/office/drawing/2014/main" xmlns="" val="4053452971"/>
                  </a:ext>
                </a:extLst>
              </a:tr>
              <a:tr h="914400">
                <a:tc>
                  <a:txBody>
                    <a:bodyPr/>
                    <a:lstStyle/>
                    <a:p>
                      <a:r>
                        <a:rPr lang="en-US" dirty="0"/>
                        <a:t>Contingent</a:t>
                      </a:r>
                      <a:r>
                        <a:rPr lang="en-US" baseline="0" dirty="0"/>
                        <a:t> Withdrawal, negative or displeasing</a:t>
                      </a:r>
                      <a:endParaRPr lang="en-US" dirty="0"/>
                    </a:p>
                  </a:txBody>
                  <a:tcPr/>
                </a:tc>
                <a:tc>
                  <a:txBody>
                    <a:bodyPr/>
                    <a:lstStyle/>
                    <a:p>
                      <a:r>
                        <a:rPr lang="en-US" dirty="0"/>
                        <a:t>Negative Reinforcement. Behavioral</a:t>
                      </a:r>
                      <a:r>
                        <a:rPr lang="en-US" baseline="0" dirty="0"/>
                        <a:t> outcome: target behavior occurs more often.</a:t>
                      </a:r>
                      <a:endParaRPr lang="en-US" dirty="0"/>
                    </a:p>
                  </a:txBody>
                  <a:tcPr/>
                </a:tc>
                <a:extLst>
                  <a:ext uri="{0D108BD9-81ED-4DB2-BD59-A6C34878D82A}">
                    <a16:rowId xmlns:a16="http://schemas.microsoft.com/office/drawing/2014/main" xmlns="" val="2333600009"/>
                  </a:ext>
                </a:extLst>
              </a:tr>
              <a:tr h="914400">
                <a:tc>
                  <a:txBody>
                    <a:bodyPr/>
                    <a:lstStyle/>
                    <a:p>
                      <a:r>
                        <a:rPr lang="en-US" dirty="0"/>
                        <a:t>No contingent</a:t>
                      </a:r>
                      <a:r>
                        <a:rPr lang="en-US" baseline="0" dirty="0"/>
                        <a:t> consequence.</a:t>
                      </a:r>
                      <a:endParaRPr lang="en-US" dirty="0"/>
                    </a:p>
                  </a:txBody>
                  <a:tcPr/>
                </a:tc>
                <a:tc>
                  <a:txBody>
                    <a:bodyPr/>
                    <a:lstStyle/>
                    <a:p>
                      <a:r>
                        <a:rPr lang="en-US" dirty="0"/>
                        <a:t>Extinction. Behavioral outcome: target behavior occurs less often.</a:t>
                      </a:r>
                    </a:p>
                  </a:txBody>
                  <a:tcPr/>
                </a:tc>
                <a:extLst>
                  <a:ext uri="{0D108BD9-81ED-4DB2-BD59-A6C34878D82A}">
                    <a16:rowId xmlns:a16="http://schemas.microsoft.com/office/drawing/2014/main" xmlns="" val="2780339128"/>
                  </a:ext>
                </a:extLst>
              </a:tr>
            </a:tbl>
          </a:graphicData>
        </a:graphic>
      </p:graphicFrame>
    </p:spTree>
    <p:extLst>
      <p:ext uri="{BB962C8B-B14F-4D97-AF65-F5344CB8AC3E}">
        <p14:creationId xmlns:p14="http://schemas.microsoft.com/office/powerpoint/2010/main" val="16955432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4 Performance Management: Putting It All in Context</a:t>
            </a:r>
          </a:p>
        </p:txBody>
      </p:sp>
      <p:sp>
        <p:nvSpPr>
          <p:cNvPr id="11" name="Text Placeholder 10"/>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a:xfrm>
            <a:off x="457200" y="1356852"/>
            <a:ext cx="8229600" cy="4884922"/>
          </a:xfrm>
        </p:spPr>
        <p:txBody>
          <a:bodyPr/>
          <a:lstStyle/>
          <a:p>
            <a:r>
              <a:rPr lang="en-US" sz="1200" dirty="0"/>
              <a:t>The Organizing Framework for Understanding and Applying OB shows the relationship between the three categories Inputs, Process, and Outcomes.</a:t>
            </a:r>
          </a:p>
          <a:p>
            <a:r>
              <a:rPr lang="en-US" sz="1200" dirty="0"/>
              <a:t>Inputs</a:t>
            </a:r>
          </a:p>
          <a:p>
            <a:r>
              <a:rPr lang="en-US" sz="1200" dirty="0"/>
              <a:t>	Person factors</a:t>
            </a:r>
          </a:p>
          <a:p>
            <a:r>
              <a:rPr lang="en-US" sz="1200" dirty="0"/>
              <a:t>	Environmental  Characteristics</a:t>
            </a:r>
          </a:p>
          <a:p>
            <a:r>
              <a:rPr lang="en-US" sz="1200" dirty="0"/>
              <a:t>Leads to</a:t>
            </a:r>
          </a:p>
          <a:p>
            <a:r>
              <a:rPr lang="en-US" sz="1200" dirty="0"/>
              <a:t>Processes</a:t>
            </a:r>
          </a:p>
          <a:p>
            <a:pPr lvl="1"/>
            <a:r>
              <a:rPr lang="en-US" sz="1200" dirty="0"/>
              <a:t>Individual Level: Performance management practices</a:t>
            </a:r>
          </a:p>
          <a:p>
            <a:pPr lvl="1"/>
            <a:r>
              <a:rPr lang="en-US" sz="1200" dirty="0"/>
              <a:t>Group/Team Level</a:t>
            </a:r>
          </a:p>
          <a:p>
            <a:pPr lvl="1"/>
            <a:r>
              <a:rPr lang="en-US" sz="1200" dirty="0"/>
              <a:t>Organizational Level</a:t>
            </a:r>
          </a:p>
          <a:p>
            <a:r>
              <a:rPr lang="en-US" sz="1200" dirty="0"/>
              <a:t>Leads to</a:t>
            </a:r>
          </a:p>
          <a:p>
            <a:r>
              <a:rPr lang="en-US" sz="1200" dirty="0"/>
              <a:t>Outcomes</a:t>
            </a:r>
          </a:p>
          <a:p>
            <a:pPr lvl="1"/>
            <a:r>
              <a:rPr lang="en-US" sz="1200" dirty="0"/>
              <a:t>Individual Level: task performance, work attitudes, well-being and flourishing, citizenship behavior and counter productive behavior, turnover, career outcomes, and creativity</a:t>
            </a:r>
          </a:p>
          <a:p>
            <a:pPr lvl="1"/>
            <a:r>
              <a:rPr lang="en-US" sz="1200" dirty="0"/>
              <a:t>Group/Team Level: group and team performance, group satisfaction, group cohesion and conflict</a:t>
            </a:r>
          </a:p>
          <a:p>
            <a:pPr lvl="1"/>
            <a:r>
              <a:rPr lang="en-US" sz="1200" dirty="0"/>
              <a:t>Organizational Level: survival, accounting and financial performance, customer satisfaction, reputation</a:t>
            </a:r>
          </a:p>
          <a:p>
            <a:pPr lvl="1"/>
            <a:endParaRPr lang="en-US" sz="1200" dirty="0"/>
          </a:p>
          <a:p>
            <a:r>
              <a:rPr lang="en-US" sz="1200" dirty="0"/>
              <a:t>In return, Outcomes relates to both Inputs and Processes.</a:t>
            </a:r>
          </a:p>
        </p:txBody>
      </p:sp>
    </p:spTree>
    <p:extLst>
      <p:ext uri="{BB962C8B-B14F-4D97-AF65-F5344CB8AC3E}">
        <p14:creationId xmlns:p14="http://schemas.microsoft.com/office/powerpoint/2010/main" val="2167667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Management</a:t>
            </a:r>
            <a:endParaRPr lang="en-US" sz="2000" dirty="0"/>
          </a:p>
        </p:txBody>
      </p:sp>
      <p:sp>
        <p:nvSpPr>
          <p:cNvPr id="4" name="Text Placeholder 3"/>
          <p:cNvSpPr>
            <a:spLocks noGrp="1"/>
          </p:cNvSpPr>
          <p:nvPr>
            <p:ph type="body" idx="1"/>
          </p:nvPr>
        </p:nvSpPr>
        <p:spPr>
          <a:xfrm>
            <a:off x="457201" y="1171212"/>
            <a:ext cx="4040188" cy="639762"/>
          </a:xfrm>
        </p:spPr>
        <p:txBody>
          <a:bodyPr/>
          <a:lstStyle/>
          <a:p>
            <a:r>
              <a:rPr lang="en-US" sz="3200" b="0" dirty="0"/>
              <a:t>Used to</a:t>
            </a:r>
          </a:p>
        </p:txBody>
      </p:sp>
      <p:sp>
        <p:nvSpPr>
          <p:cNvPr id="3" name="Content Placeholder 2"/>
          <p:cNvSpPr>
            <a:spLocks noGrp="1"/>
          </p:cNvSpPr>
          <p:nvPr>
            <p:ph sz="half" idx="2"/>
          </p:nvPr>
        </p:nvSpPr>
        <p:spPr>
          <a:xfrm>
            <a:off x="457201" y="1810974"/>
            <a:ext cx="4040188" cy="4472351"/>
          </a:xfrm>
        </p:spPr>
        <p:txBody>
          <a:bodyPr>
            <a:normAutofit/>
          </a:bodyPr>
          <a:lstStyle/>
          <a:p>
            <a:pPr lvl="0"/>
            <a:r>
              <a:rPr lang="en-US" sz="2400" dirty="0"/>
              <a:t>Make employee-related decisions</a:t>
            </a:r>
          </a:p>
          <a:p>
            <a:pPr lvl="0"/>
            <a:r>
              <a:rPr lang="en-US" sz="2400" dirty="0"/>
              <a:t>Guide employee development</a:t>
            </a:r>
          </a:p>
          <a:p>
            <a:pPr lvl="0"/>
            <a:r>
              <a:rPr lang="en-US" sz="2400" dirty="0"/>
              <a:t>Send strong signals to employees</a:t>
            </a:r>
          </a:p>
          <a:p>
            <a:pPr marL="0" indent="0">
              <a:buNone/>
            </a:pPr>
            <a:endParaRPr lang="en-US" dirty="0"/>
          </a:p>
          <a:p>
            <a:pPr marL="0" indent="0">
              <a:buNone/>
            </a:pPr>
            <a:endParaRPr lang="en-US" dirty="0"/>
          </a:p>
          <a:p>
            <a:pPr marL="0" indent="0">
              <a:buNone/>
            </a:pPr>
            <a:r>
              <a:rPr lang="en-US" dirty="0"/>
              <a:t> </a:t>
            </a:r>
          </a:p>
        </p:txBody>
      </p:sp>
      <p:sp>
        <p:nvSpPr>
          <p:cNvPr id="8" name="Text Placeholder 7"/>
          <p:cNvSpPr>
            <a:spLocks noGrp="1"/>
          </p:cNvSpPr>
          <p:nvPr>
            <p:ph type="body" sz="quarter" idx="3"/>
          </p:nvPr>
        </p:nvSpPr>
        <p:spPr>
          <a:xfrm>
            <a:off x="4497389" y="1171212"/>
            <a:ext cx="4809449" cy="639762"/>
          </a:xfrm>
        </p:spPr>
        <p:txBody>
          <a:bodyPr/>
          <a:lstStyle/>
          <a:p>
            <a:r>
              <a:rPr lang="en-US" sz="3200" b="0" dirty="0"/>
              <a:t>When done well, leads to</a:t>
            </a:r>
          </a:p>
        </p:txBody>
      </p:sp>
      <p:sp>
        <p:nvSpPr>
          <p:cNvPr id="9" name="Content Placeholder 8"/>
          <p:cNvSpPr>
            <a:spLocks noGrp="1"/>
          </p:cNvSpPr>
          <p:nvPr>
            <p:ph sz="quarter" idx="4"/>
          </p:nvPr>
        </p:nvSpPr>
        <p:spPr>
          <a:xfrm>
            <a:off x="4557344" y="1810974"/>
            <a:ext cx="4041775" cy="4472351"/>
          </a:xfrm>
        </p:spPr>
        <p:txBody>
          <a:bodyPr/>
          <a:lstStyle/>
          <a:p>
            <a:r>
              <a:rPr lang="en-US" dirty="0"/>
              <a:t>Higher profitability</a:t>
            </a:r>
          </a:p>
          <a:p>
            <a:r>
              <a:rPr lang="en-US" dirty="0"/>
              <a:t>Higher productivity</a:t>
            </a:r>
          </a:p>
          <a:p>
            <a:r>
              <a:rPr lang="en-US" dirty="0"/>
              <a:t>Higher employee engagement</a:t>
            </a:r>
          </a:p>
          <a:p>
            <a:r>
              <a:rPr lang="en-US" dirty="0"/>
              <a:t>Higher customer service</a:t>
            </a:r>
          </a:p>
          <a:p>
            <a:r>
              <a:rPr lang="en-US" dirty="0"/>
              <a:t>Lower turnover</a:t>
            </a:r>
          </a:p>
        </p:txBody>
      </p:sp>
      <p:sp>
        <p:nvSpPr>
          <p:cNvPr id="6" name="Rectangle 5"/>
          <p:cNvSpPr/>
          <p:nvPr/>
        </p:nvSpPr>
        <p:spPr>
          <a:xfrm>
            <a:off x="1943100" y="2219325"/>
            <a:ext cx="6096000" cy="4064000"/>
          </a:xfrm>
          <a:prstGeom prst="rect">
            <a:avLst/>
          </a:prstGeom>
        </p:spPr>
        <p:txBody>
          <a:bodyPr/>
          <a:lstStyle/>
          <a:p>
            <a:pPr lvl="0">
              <a:buChar char="•"/>
            </a:pPr>
            <a:endParaRPr lang="en-US" dirty="0"/>
          </a:p>
        </p:txBody>
      </p:sp>
    </p:spTree>
    <p:extLst>
      <p:ext uri="{BB962C8B-B14F-4D97-AF65-F5344CB8AC3E}">
        <p14:creationId xmlns:p14="http://schemas.microsoft.com/office/powerpoint/2010/main" val="3084557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Management: </a:t>
            </a:r>
            <a:br>
              <a:rPr lang="en-US" dirty="0"/>
            </a:br>
            <a:r>
              <a:rPr lang="en-US" dirty="0"/>
              <a:t>It’s Hard to Do Well</a:t>
            </a:r>
            <a:endParaRPr lang="en-US" sz="2000" dirty="0"/>
          </a:p>
        </p:txBody>
      </p:sp>
      <p:sp>
        <p:nvSpPr>
          <p:cNvPr id="3" name="Content Placeholder 2"/>
          <p:cNvSpPr>
            <a:spLocks noGrp="1"/>
          </p:cNvSpPr>
          <p:nvPr>
            <p:ph idx="1"/>
          </p:nvPr>
        </p:nvSpPr>
        <p:spPr>
          <a:xfrm>
            <a:off x="457200" y="1815737"/>
            <a:ext cx="8229600" cy="4737462"/>
          </a:xfrm>
        </p:spPr>
        <p:txBody>
          <a:bodyPr>
            <a:normAutofit/>
          </a:bodyPr>
          <a:lstStyle/>
          <a:p>
            <a:pPr marL="0" indent="0">
              <a:buNone/>
            </a:pPr>
            <a:r>
              <a:rPr lang="en-US" dirty="0"/>
              <a:t>Many organizations fail to effectively management employee performance. Why?</a:t>
            </a:r>
          </a:p>
          <a:p>
            <a:pPr marL="0" indent="0">
              <a:buNone/>
            </a:pPr>
            <a:endParaRPr lang="en-US" sz="1000" dirty="0"/>
          </a:p>
          <a:p>
            <a:pPr marL="919163" indent="-349250"/>
            <a:r>
              <a:rPr lang="en-US" sz="2400" dirty="0"/>
              <a:t>PM policies often fail to keep pace with organizational change leading to disconnects.</a:t>
            </a:r>
          </a:p>
          <a:p>
            <a:pPr marL="919163" indent="-349250"/>
            <a:r>
              <a:rPr lang="en-US" sz="2400" dirty="0"/>
              <a:t>Done well, PM can be time-consuming.</a:t>
            </a:r>
          </a:p>
          <a:p>
            <a:pPr marL="919163" indent="-349250"/>
            <a:r>
              <a:rPr lang="en-US" sz="2400" dirty="0"/>
              <a:t>Performance reviews are often too narrow and only measure a limited set of elements. </a:t>
            </a:r>
            <a:endParaRPr lang="en-US" sz="2000" dirty="0"/>
          </a:p>
        </p:txBody>
      </p:sp>
    </p:spTree>
    <p:extLst>
      <p:ext uri="{BB962C8B-B14F-4D97-AF65-F5344CB8AC3E}">
        <p14:creationId xmlns:p14="http://schemas.microsoft.com/office/powerpoint/2010/main" val="20642917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b="1" dirty="0">
                <a:solidFill>
                  <a:schemeClr val="accent1"/>
                </a:solidFill>
              </a:rPr>
              <a:t>Test Your OB Knowledge </a:t>
            </a:r>
            <a:r>
              <a:rPr lang="en-US" sz="2000" b="1" dirty="0">
                <a:solidFill>
                  <a:schemeClr val="accent1"/>
                </a:solidFill>
              </a:rPr>
              <a:t>(1 of 5)</a:t>
            </a:r>
            <a:br>
              <a:rPr lang="en-US" sz="2000" b="1" dirty="0">
                <a:solidFill>
                  <a:schemeClr val="accent1"/>
                </a:solidFill>
              </a:rPr>
            </a:br>
            <a:endParaRPr lang="en-US" sz="2000" b="1" dirty="0">
              <a:solidFill>
                <a:schemeClr val="accent1"/>
              </a:solidFill>
            </a:endParaRPr>
          </a:p>
        </p:txBody>
      </p:sp>
      <p:sp>
        <p:nvSpPr>
          <p:cNvPr id="5" name="Content Placeholder 2"/>
          <p:cNvSpPr>
            <a:spLocks noGrp="1"/>
          </p:cNvSpPr>
          <p:nvPr>
            <p:ph idx="1"/>
          </p:nvPr>
        </p:nvSpPr>
        <p:spPr>
          <a:xfrm>
            <a:off x="226142" y="1175656"/>
            <a:ext cx="8760542" cy="5377543"/>
          </a:xfrm>
        </p:spPr>
        <p:txBody>
          <a:bodyPr>
            <a:noAutofit/>
          </a:bodyPr>
          <a:lstStyle/>
          <a:p>
            <a:pPr marL="0" indent="0">
              <a:buNone/>
            </a:pPr>
            <a:r>
              <a:rPr lang="en-US" dirty="0"/>
              <a:t>Angela would like to improve the quality and effectiveness of her department’s performance evaluations. Angela should do all of the following EXCEPT</a:t>
            </a:r>
          </a:p>
          <a:p>
            <a:pPr marL="457200" indent="-457200">
              <a:buFont typeface="+mj-lt"/>
              <a:buAutoNum type="alphaUcPeriod"/>
            </a:pPr>
            <a:r>
              <a:rPr lang="en-US" dirty="0"/>
              <a:t>focus on the importance of filling out the performance management form correctly.</a:t>
            </a:r>
          </a:p>
          <a:p>
            <a:pPr marL="457200" indent="-457200">
              <a:buFont typeface="+mj-lt"/>
              <a:buAutoNum type="alphaUcPeriod"/>
            </a:pPr>
            <a:r>
              <a:rPr lang="en-US" dirty="0"/>
              <a:t>set clear expectations for her employees.</a:t>
            </a:r>
          </a:p>
          <a:p>
            <a:pPr marL="457200" indent="-457200">
              <a:buFont typeface="+mj-lt"/>
              <a:buAutoNum type="alphaUcPeriod"/>
            </a:pPr>
            <a:r>
              <a:rPr lang="en-US" dirty="0"/>
              <a:t>provide regular feedback to her employees.</a:t>
            </a:r>
          </a:p>
          <a:p>
            <a:pPr marL="457200" indent="-457200">
              <a:buFont typeface="+mj-lt"/>
              <a:buAutoNum type="alphaUcPeriod"/>
            </a:pPr>
            <a:r>
              <a:rPr lang="en-US" dirty="0"/>
              <a:t>find new opportunities for her employees to succeed and develop.</a:t>
            </a:r>
          </a:p>
          <a:p>
            <a:pPr marL="457200" indent="-457200">
              <a:buFont typeface="+mj-lt"/>
              <a:buAutoNum type="alphaUcPeriod"/>
            </a:pPr>
            <a:r>
              <a:rPr lang="en-US" dirty="0"/>
              <a:t>Angela should be doing ALL of the above.</a:t>
            </a:r>
          </a:p>
          <a:p>
            <a:pPr marL="457200" indent="-457200">
              <a:buFont typeface="+mj-lt"/>
              <a:buAutoNum type="alphaUcPeriod"/>
            </a:pPr>
            <a:endParaRPr lang="en-US" dirty="0"/>
          </a:p>
        </p:txBody>
      </p:sp>
    </p:spTree>
    <p:extLst>
      <p:ext uri="{BB962C8B-B14F-4D97-AF65-F5344CB8AC3E}">
        <p14:creationId xmlns:p14="http://schemas.microsoft.com/office/powerpoint/2010/main" val="17401278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  Define Performance: </a:t>
            </a:r>
            <a:br>
              <a:rPr lang="en-US" dirty="0"/>
            </a:br>
            <a:r>
              <a:rPr lang="en-US" dirty="0"/>
              <a:t>Expectations and Setting Goals</a:t>
            </a:r>
            <a:endParaRPr lang="en-US" sz="2000" dirty="0"/>
          </a:p>
        </p:txBody>
      </p:sp>
      <p:sp>
        <p:nvSpPr>
          <p:cNvPr id="4" name="Text Placeholder 3"/>
          <p:cNvSpPr>
            <a:spLocks noGrp="1"/>
          </p:cNvSpPr>
          <p:nvPr>
            <p:ph type="body" idx="1"/>
          </p:nvPr>
        </p:nvSpPr>
        <p:spPr>
          <a:xfrm>
            <a:off x="457201" y="1411106"/>
            <a:ext cx="4040188" cy="639762"/>
          </a:xfrm>
          <a:ln>
            <a:solidFill>
              <a:schemeClr val="accent1"/>
            </a:solidFill>
          </a:ln>
        </p:spPr>
        <p:txBody>
          <a:bodyPr/>
          <a:lstStyle/>
          <a:p>
            <a:pPr algn="ctr"/>
            <a:r>
              <a:rPr lang="en-US" dirty="0"/>
              <a:t>Why are goals important?</a:t>
            </a:r>
          </a:p>
        </p:txBody>
      </p:sp>
      <p:sp>
        <p:nvSpPr>
          <p:cNvPr id="3" name="Content Placeholder 2"/>
          <p:cNvSpPr>
            <a:spLocks noGrp="1"/>
          </p:cNvSpPr>
          <p:nvPr>
            <p:ph sz="half" idx="2"/>
          </p:nvPr>
        </p:nvSpPr>
        <p:spPr>
          <a:xfrm>
            <a:off x="457201" y="2050869"/>
            <a:ext cx="4040188" cy="4193178"/>
          </a:xfrm>
        </p:spPr>
        <p:txBody>
          <a:bodyPr/>
          <a:lstStyle/>
          <a:p>
            <a:r>
              <a:rPr lang="en-US" sz="2400" dirty="0"/>
              <a:t>Can lead to happier workers who achieve more</a:t>
            </a:r>
          </a:p>
          <a:p>
            <a:r>
              <a:rPr lang="en-US" sz="2400" dirty="0"/>
              <a:t>Provide focus</a:t>
            </a:r>
          </a:p>
          <a:p>
            <a:r>
              <a:rPr lang="en-US" sz="2400" dirty="0"/>
              <a:t>Enhance productivity</a:t>
            </a:r>
          </a:p>
          <a:p>
            <a:r>
              <a:rPr lang="en-US" sz="2400" dirty="0"/>
              <a:t>Bolster self-esteem</a:t>
            </a:r>
          </a:p>
          <a:p>
            <a:r>
              <a:rPr lang="en-US" sz="2400" dirty="0"/>
              <a:t>Increase commitment</a:t>
            </a:r>
          </a:p>
          <a:p>
            <a:pPr marL="0" indent="0">
              <a:buNone/>
            </a:pPr>
            <a:endParaRPr lang="en-US" dirty="0"/>
          </a:p>
        </p:txBody>
      </p:sp>
      <p:sp>
        <p:nvSpPr>
          <p:cNvPr id="7" name="Text Placeholder 6"/>
          <p:cNvSpPr>
            <a:spLocks noGrp="1"/>
          </p:cNvSpPr>
          <p:nvPr>
            <p:ph type="body" sz="quarter" idx="3"/>
          </p:nvPr>
        </p:nvSpPr>
        <p:spPr>
          <a:xfrm>
            <a:off x="4645025" y="1411106"/>
            <a:ext cx="4041775" cy="639762"/>
          </a:xfrm>
          <a:ln>
            <a:solidFill>
              <a:srgbClr val="D00000"/>
            </a:solidFill>
          </a:ln>
        </p:spPr>
        <p:txBody>
          <a:bodyPr/>
          <a:lstStyle/>
          <a:p>
            <a:pPr algn="ctr"/>
            <a:r>
              <a:rPr lang="en-US" dirty="0"/>
              <a:t>Two types of goals</a:t>
            </a:r>
          </a:p>
        </p:txBody>
      </p:sp>
      <p:sp>
        <p:nvSpPr>
          <p:cNvPr id="8" name="Content Placeholder 7"/>
          <p:cNvSpPr>
            <a:spLocks noGrp="1"/>
          </p:cNvSpPr>
          <p:nvPr>
            <p:ph sz="quarter" idx="4"/>
          </p:nvPr>
        </p:nvSpPr>
        <p:spPr>
          <a:xfrm>
            <a:off x="4645026" y="2312126"/>
            <a:ext cx="4041775" cy="4200275"/>
          </a:xfrm>
        </p:spPr>
        <p:txBody>
          <a:bodyPr/>
          <a:lstStyle/>
          <a:p>
            <a:pPr marL="457200" indent="-457200">
              <a:buFont typeface="+mj-lt"/>
              <a:buAutoNum type="arabicPeriod"/>
            </a:pPr>
            <a:r>
              <a:rPr lang="en-US" dirty="0"/>
              <a:t>Performance goals</a:t>
            </a:r>
          </a:p>
          <a:p>
            <a:pPr lvl="1">
              <a:buFont typeface="Arial" charset="0"/>
              <a:buChar char="•"/>
            </a:pPr>
            <a:r>
              <a:rPr lang="en-US" dirty="0"/>
              <a:t>Targets specific end results</a:t>
            </a:r>
          </a:p>
          <a:p>
            <a:endParaRPr lang="en-US" dirty="0"/>
          </a:p>
          <a:p>
            <a:pPr marL="457200" indent="-457200">
              <a:buFont typeface="+mj-lt"/>
              <a:buAutoNum type="arabicPeriod" startAt="2"/>
            </a:pPr>
            <a:r>
              <a:rPr lang="en-US" dirty="0"/>
              <a:t>Learning goals</a:t>
            </a:r>
          </a:p>
          <a:p>
            <a:pPr lvl="1">
              <a:buFont typeface="Arial" charset="0"/>
              <a:buChar char="•"/>
            </a:pPr>
            <a:r>
              <a:rPr lang="en-US" dirty="0"/>
              <a:t>Enhances skill and knowledge</a:t>
            </a:r>
          </a:p>
        </p:txBody>
      </p:sp>
    </p:spTree>
    <p:extLst>
      <p:ext uri="{BB962C8B-B14F-4D97-AF65-F5344CB8AC3E}">
        <p14:creationId xmlns:p14="http://schemas.microsoft.com/office/powerpoint/2010/main" val="2396543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the Goal-Setting Process</a:t>
            </a:r>
            <a:endParaRPr lang="en-US" sz="2000" dirty="0"/>
          </a:p>
        </p:txBody>
      </p:sp>
      <p:sp>
        <p:nvSpPr>
          <p:cNvPr id="8" name="Text Placeholder 7"/>
          <p:cNvSpPr>
            <a:spLocks noGrp="1"/>
          </p:cNvSpPr>
          <p:nvPr>
            <p:ph type="body" idx="1"/>
          </p:nvPr>
        </p:nvSpPr>
        <p:spPr>
          <a:xfrm>
            <a:off x="604838" y="1322977"/>
            <a:ext cx="4040188" cy="803206"/>
          </a:xfrm>
          <a:ln>
            <a:solidFill>
              <a:srgbClr val="638886"/>
            </a:solidFill>
          </a:ln>
        </p:spPr>
        <p:txBody>
          <a:bodyPr anchor="ctr"/>
          <a:lstStyle/>
          <a:p>
            <a:pPr algn="ctr"/>
            <a:r>
              <a:rPr lang="en-US" dirty="0"/>
              <a:t>Four-step process for </a:t>
            </a:r>
          </a:p>
          <a:p>
            <a:pPr algn="ctr"/>
            <a:r>
              <a:rPr lang="en-US" dirty="0"/>
              <a:t>goal implantation</a:t>
            </a:r>
          </a:p>
        </p:txBody>
      </p:sp>
      <p:sp>
        <p:nvSpPr>
          <p:cNvPr id="9" name="Content Placeholder 8"/>
          <p:cNvSpPr>
            <a:spLocks noGrp="1"/>
          </p:cNvSpPr>
          <p:nvPr>
            <p:ph sz="half" idx="2"/>
          </p:nvPr>
        </p:nvSpPr>
        <p:spPr>
          <a:xfrm>
            <a:off x="604838" y="2420257"/>
            <a:ext cx="4040188" cy="3922686"/>
          </a:xfrm>
        </p:spPr>
        <p:txBody>
          <a:bodyPr/>
          <a:lstStyle/>
          <a:p>
            <a:pPr marL="457200" indent="-457200">
              <a:buFont typeface="+mj-lt"/>
              <a:buAutoNum type="arabicPeriod"/>
            </a:pPr>
            <a:r>
              <a:rPr lang="en-US" dirty="0"/>
              <a:t>Set goals. </a:t>
            </a:r>
          </a:p>
          <a:p>
            <a:pPr marL="457200" indent="-457200">
              <a:buFont typeface="+mj-lt"/>
              <a:buAutoNum type="arabicPeriod"/>
            </a:pPr>
            <a:r>
              <a:rPr lang="en-US" dirty="0"/>
              <a:t>Promote goal attainment.</a:t>
            </a:r>
          </a:p>
          <a:p>
            <a:pPr marL="457200" indent="-457200">
              <a:buFont typeface="+mj-lt"/>
              <a:buAutoNum type="arabicPeriod"/>
            </a:pPr>
            <a:r>
              <a:rPr lang="en-US" dirty="0"/>
              <a:t>Provide support, feedback.</a:t>
            </a:r>
          </a:p>
          <a:p>
            <a:pPr marL="457200" indent="-457200">
              <a:buFont typeface="+mj-lt"/>
              <a:buAutoNum type="arabicPeriod"/>
            </a:pPr>
            <a:r>
              <a:rPr lang="en-US" dirty="0"/>
              <a:t>Create action plans.</a:t>
            </a:r>
          </a:p>
        </p:txBody>
      </p:sp>
      <p:sp>
        <p:nvSpPr>
          <p:cNvPr id="10" name="Text Placeholder 9"/>
          <p:cNvSpPr>
            <a:spLocks noGrp="1"/>
          </p:cNvSpPr>
          <p:nvPr>
            <p:ph type="body" sz="quarter" idx="3"/>
          </p:nvPr>
        </p:nvSpPr>
        <p:spPr>
          <a:xfrm>
            <a:off x="4645026" y="1322977"/>
            <a:ext cx="4041775" cy="803206"/>
          </a:xfrm>
          <a:ln>
            <a:solidFill>
              <a:srgbClr val="D00000"/>
            </a:solidFill>
          </a:ln>
        </p:spPr>
        <p:txBody>
          <a:bodyPr anchor="ctr"/>
          <a:lstStyle/>
          <a:p>
            <a:pPr algn="ctr"/>
            <a:r>
              <a:rPr lang="en-US" dirty="0"/>
              <a:t>Setting SMART goals</a:t>
            </a:r>
          </a:p>
        </p:txBody>
      </p:sp>
      <p:sp>
        <p:nvSpPr>
          <p:cNvPr id="11" name="Content Placeholder 10"/>
          <p:cNvSpPr>
            <a:spLocks noGrp="1"/>
          </p:cNvSpPr>
          <p:nvPr>
            <p:ph sz="quarter" idx="4"/>
          </p:nvPr>
        </p:nvSpPr>
        <p:spPr>
          <a:xfrm>
            <a:off x="4645026" y="2233748"/>
            <a:ext cx="4041775" cy="4278654"/>
          </a:xfrm>
        </p:spPr>
        <p:txBody>
          <a:bodyPr/>
          <a:lstStyle/>
          <a:p>
            <a:pPr marL="971550" indent="-52388">
              <a:buNone/>
            </a:pPr>
            <a:r>
              <a:rPr lang="en-US" sz="4000" dirty="0"/>
              <a:t>S</a:t>
            </a:r>
            <a:r>
              <a:rPr lang="en-US" dirty="0"/>
              <a:t>pecific</a:t>
            </a:r>
          </a:p>
          <a:p>
            <a:pPr marL="971550" indent="-52388">
              <a:buNone/>
            </a:pPr>
            <a:r>
              <a:rPr lang="en-US" sz="4000" dirty="0"/>
              <a:t>M</a:t>
            </a:r>
            <a:r>
              <a:rPr lang="en-US" dirty="0"/>
              <a:t>easurable</a:t>
            </a:r>
          </a:p>
          <a:p>
            <a:pPr marL="971550" indent="-52388">
              <a:buNone/>
            </a:pPr>
            <a:r>
              <a:rPr lang="en-US" sz="4000" dirty="0"/>
              <a:t>A</a:t>
            </a:r>
            <a:r>
              <a:rPr lang="en-US" dirty="0"/>
              <a:t>ttainable</a:t>
            </a:r>
          </a:p>
          <a:p>
            <a:pPr marL="971550" indent="-52388">
              <a:buNone/>
            </a:pPr>
            <a:r>
              <a:rPr lang="en-US" sz="4000" dirty="0"/>
              <a:t>R</a:t>
            </a:r>
            <a:r>
              <a:rPr lang="en-US" dirty="0"/>
              <a:t>esults orientated</a:t>
            </a:r>
          </a:p>
          <a:p>
            <a:pPr marL="971550" indent="-52388">
              <a:buNone/>
            </a:pPr>
            <a:r>
              <a:rPr lang="en-US" sz="4000" dirty="0"/>
              <a:t>T</a:t>
            </a:r>
            <a:r>
              <a:rPr lang="en-US" dirty="0"/>
              <a:t>ime bound</a:t>
            </a:r>
          </a:p>
        </p:txBody>
      </p:sp>
    </p:spTree>
    <p:extLst>
      <p:ext uri="{BB962C8B-B14F-4D97-AF65-F5344CB8AC3E}">
        <p14:creationId xmlns:p14="http://schemas.microsoft.com/office/powerpoint/2010/main" val="32625765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Contingency Approach to Defining Performance</a:t>
            </a:r>
            <a:endParaRPr lang="en-US" sz="2000" dirty="0"/>
          </a:p>
        </p:txBody>
      </p:sp>
      <p:sp>
        <p:nvSpPr>
          <p:cNvPr id="3" name="Content Placeholder 2"/>
          <p:cNvSpPr>
            <a:spLocks noGrp="1"/>
          </p:cNvSpPr>
          <p:nvPr>
            <p:ph idx="1"/>
          </p:nvPr>
        </p:nvSpPr>
        <p:spPr>
          <a:xfrm>
            <a:off x="457200" y="1424068"/>
            <a:ext cx="8229600" cy="4859311"/>
          </a:xfrm>
        </p:spPr>
        <p:txBody>
          <a:bodyPr>
            <a:normAutofit/>
          </a:bodyPr>
          <a:lstStyle/>
          <a:p>
            <a:pPr marL="0" indent="0">
              <a:buNone/>
            </a:pPr>
            <a:r>
              <a:rPr lang="en-US" sz="2400" dirty="0"/>
              <a:t>Do </a:t>
            </a:r>
            <a:r>
              <a:rPr lang="en-US" sz="2400" b="1" dirty="0"/>
              <a:t>what the situation requires</a:t>
            </a:r>
            <a:r>
              <a:rPr lang="en-US" sz="2400" dirty="0"/>
              <a:t>, rather than a one-size-fits-all approach</a:t>
            </a:r>
          </a:p>
          <a:p>
            <a:pPr marL="0" indent="0">
              <a:buNone/>
            </a:pP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498255802"/>
              </p:ext>
            </p:extLst>
          </p:nvPr>
        </p:nvGraphicFramePr>
        <p:xfrm>
          <a:off x="273570" y="2416628"/>
          <a:ext cx="8596860" cy="3697885"/>
        </p:xfrm>
        <a:graphic>
          <a:graphicData uri="http://schemas.openxmlformats.org/drawingml/2006/table">
            <a:tbl>
              <a:tblPr firstRow="1" bandRow="1">
                <a:tableStyleId>{5C22544A-7EE6-4342-B048-85BDC9FD1C3A}</a:tableStyleId>
              </a:tblPr>
              <a:tblGrid>
                <a:gridCol w="2865620">
                  <a:extLst>
                    <a:ext uri="{9D8B030D-6E8A-4147-A177-3AD203B41FA5}">
                      <a16:colId xmlns:a16="http://schemas.microsoft.com/office/drawing/2014/main" xmlns="" val="3648484812"/>
                    </a:ext>
                  </a:extLst>
                </a:gridCol>
                <a:gridCol w="2865620">
                  <a:extLst>
                    <a:ext uri="{9D8B030D-6E8A-4147-A177-3AD203B41FA5}">
                      <a16:colId xmlns:a16="http://schemas.microsoft.com/office/drawing/2014/main" xmlns="" val="2352067748"/>
                    </a:ext>
                  </a:extLst>
                </a:gridCol>
                <a:gridCol w="2865620">
                  <a:extLst>
                    <a:ext uri="{9D8B030D-6E8A-4147-A177-3AD203B41FA5}">
                      <a16:colId xmlns:a16="http://schemas.microsoft.com/office/drawing/2014/main" xmlns="" val="2311612618"/>
                    </a:ext>
                  </a:extLst>
                </a:gridCol>
              </a:tblGrid>
              <a:tr h="440368">
                <a:tc>
                  <a:txBody>
                    <a:bodyPr/>
                    <a:lstStyle/>
                    <a:p>
                      <a:r>
                        <a:rPr lang="en-US" dirty="0"/>
                        <a:t>BEHAVIORIAL GOALS</a:t>
                      </a:r>
                    </a:p>
                  </a:txBody>
                  <a:tcPr/>
                </a:tc>
                <a:tc>
                  <a:txBody>
                    <a:bodyPr/>
                    <a:lstStyle/>
                    <a:p>
                      <a:r>
                        <a:rPr lang="en-US" dirty="0"/>
                        <a:t>OBJECTIVE GOALS</a:t>
                      </a:r>
                    </a:p>
                  </a:txBody>
                  <a:tcPr/>
                </a:tc>
                <a:tc>
                  <a:txBody>
                    <a:bodyPr/>
                    <a:lstStyle/>
                    <a:p>
                      <a:r>
                        <a:rPr lang="en-US" dirty="0"/>
                        <a:t>TASK OR PROJECT GOALS</a:t>
                      </a:r>
                    </a:p>
                  </a:txBody>
                  <a:tcPr/>
                </a:tc>
                <a:extLst>
                  <a:ext uri="{0D108BD9-81ED-4DB2-BD59-A6C34878D82A}">
                    <a16:rowId xmlns:a16="http://schemas.microsoft.com/office/drawing/2014/main" xmlns="" val="3620929400"/>
                  </a:ext>
                </a:extLst>
              </a:tr>
              <a:tr h="1411591">
                <a:tc>
                  <a:txBody>
                    <a:bodyPr/>
                    <a:lstStyle/>
                    <a:p>
                      <a:r>
                        <a:rPr lang="en-US" dirty="0"/>
                        <a:t>Can</a:t>
                      </a:r>
                      <a:r>
                        <a:rPr lang="en-US" baseline="0" dirty="0"/>
                        <a:t> be used in most jobs.</a:t>
                      </a:r>
                      <a:endParaRPr lang="en-US" dirty="0"/>
                    </a:p>
                  </a:txBody>
                  <a:tcPr/>
                </a:tc>
                <a:tc>
                  <a:txBody>
                    <a:bodyPr/>
                    <a:lstStyle/>
                    <a:p>
                      <a:r>
                        <a:rPr lang="en-US" dirty="0"/>
                        <a:t>Best for</a:t>
                      </a:r>
                      <a:r>
                        <a:rPr lang="en-US" baseline="0" dirty="0"/>
                        <a:t> jobs with clear and readily measured outcomes.</a:t>
                      </a:r>
                      <a:endParaRPr lang="en-US" dirty="0"/>
                    </a:p>
                  </a:txBody>
                  <a:tcPr/>
                </a:tc>
                <a:tc>
                  <a:txBody>
                    <a:bodyPr/>
                    <a:lstStyle/>
                    <a:p>
                      <a:r>
                        <a:rPr lang="en-US" dirty="0"/>
                        <a:t>Best for jobs that are dynamic,</a:t>
                      </a:r>
                      <a:r>
                        <a:rPr lang="en-US" baseline="0" dirty="0"/>
                        <a:t> but in which nearer-term activities and milestones can be defined.</a:t>
                      </a:r>
                      <a:endParaRPr lang="en-US" dirty="0"/>
                    </a:p>
                  </a:txBody>
                  <a:tcPr/>
                </a:tc>
                <a:extLst>
                  <a:ext uri="{0D108BD9-81ED-4DB2-BD59-A6C34878D82A}">
                    <a16:rowId xmlns:a16="http://schemas.microsoft.com/office/drawing/2014/main" xmlns="" val="3919876950"/>
                  </a:ext>
                </a:extLst>
              </a:tr>
              <a:tr h="760087">
                <a:tc>
                  <a:txBody>
                    <a:bodyPr/>
                    <a:lstStyle/>
                    <a:p>
                      <a:r>
                        <a:rPr lang="en-US" dirty="0"/>
                        <a:t>Most relevant for knowledge work.</a:t>
                      </a:r>
                    </a:p>
                  </a:txBody>
                  <a:tcPr/>
                </a:tc>
                <a:tc>
                  <a:txBody>
                    <a:bodyPr/>
                    <a:lstStyle/>
                    <a:p>
                      <a:r>
                        <a:rPr lang="en-US" dirty="0"/>
                        <a:t>Measure what matters, not just what can be measured.</a:t>
                      </a:r>
                    </a:p>
                  </a:txBody>
                  <a:tcPr/>
                </a:tc>
                <a:tc>
                  <a:txBody>
                    <a:bodyPr/>
                    <a:lstStyle/>
                    <a:p>
                      <a:r>
                        <a:rPr lang="en-US" dirty="0"/>
                        <a:t>Similar to SMART goals.</a:t>
                      </a:r>
                    </a:p>
                  </a:txBody>
                  <a:tcPr/>
                </a:tc>
                <a:extLst>
                  <a:ext uri="{0D108BD9-81ED-4DB2-BD59-A6C34878D82A}">
                    <a16:rowId xmlns:a16="http://schemas.microsoft.com/office/drawing/2014/main" xmlns="" val="925159572"/>
                  </a:ext>
                </a:extLst>
              </a:tr>
              <a:tr h="1085839">
                <a:tc>
                  <a:txBody>
                    <a:bodyPr/>
                    <a:lstStyle/>
                    <a:p>
                      <a:r>
                        <a:rPr lang="en-US" dirty="0"/>
                        <a:t>Example: Treat</a:t>
                      </a:r>
                      <a:r>
                        <a:rPr lang="en-US" baseline="0" dirty="0"/>
                        <a:t> others with professionalism and respect; communicate clearly.</a:t>
                      </a:r>
                      <a:endParaRPr lang="en-US" dirty="0"/>
                    </a:p>
                  </a:txBody>
                  <a:tcPr/>
                </a:tc>
                <a:tc>
                  <a:txBody>
                    <a:bodyPr/>
                    <a:lstStyle/>
                    <a:p>
                      <a:r>
                        <a:rPr lang="en-US" dirty="0"/>
                        <a:t>Examples: sales quotes,</a:t>
                      </a:r>
                      <a:r>
                        <a:rPr lang="en-US" baseline="0" dirty="0"/>
                        <a:t> production rates, error rates.</a:t>
                      </a:r>
                      <a:endParaRPr lang="en-US" dirty="0"/>
                    </a:p>
                  </a:txBody>
                  <a:tcPr/>
                </a:tc>
                <a:tc>
                  <a:txBody>
                    <a:bodyPr/>
                    <a:lstStyle/>
                    <a:p>
                      <a:r>
                        <a:rPr lang="en-US" dirty="0"/>
                        <a:t>Example: Complete your portion of team</a:t>
                      </a:r>
                      <a:r>
                        <a:rPr lang="en-US" baseline="0" dirty="0"/>
                        <a:t> project by Tuesday.</a:t>
                      </a:r>
                      <a:endParaRPr lang="en-US" dirty="0"/>
                    </a:p>
                  </a:txBody>
                  <a:tcPr/>
                </a:tc>
                <a:extLst>
                  <a:ext uri="{0D108BD9-81ED-4DB2-BD59-A6C34878D82A}">
                    <a16:rowId xmlns:a16="http://schemas.microsoft.com/office/drawing/2014/main" xmlns="" val="3625436723"/>
                  </a:ext>
                </a:extLst>
              </a:tr>
            </a:tbl>
          </a:graphicData>
        </a:graphic>
      </p:graphicFrame>
    </p:spTree>
    <p:extLst>
      <p:ext uri="{BB962C8B-B14F-4D97-AF65-F5344CB8AC3E}">
        <p14:creationId xmlns:p14="http://schemas.microsoft.com/office/powerpoint/2010/main" val="3863898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Kinicki O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11796</TotalTime>
  <Words>3404</Words>
  <Application>Microsoft Office PowerPoint</Application>
  <PresentationFormat>On-screen Show (4:3)</PresentationFormat>
  <Paragraphs>480</Paragraphs>
  <Slides>34</Slides>
  <Notes>32</Notes>
  <HiddenSlides>4</HiddenSlides>
  <MMClips>0</MMClips>
  <ScaleCrop>false</ScaleCrop>
  <HeadingPairs>
    <vt:vector size="4" baseType="variant">
      <vt:variant>
        <vt:lpstr>Theme</vt:lpstr>
      </vt:variant>
      <vt:variant>
        <vt:i4>7</vt:i4>
      </vt:variant>
      <vt:variant>
        <vt:lpstr>Slide Titles</vt:lpstr>
      </vt:variant>
      <vt:variant>
        <vt:i4>34</vt:i4>
      </vt:variant>
    </vt:vector>
  </HeadingPairs>
  <TitlesOfParts>
    <vt:vector size="41" baseType="lpstr">
      <vt:lpstr>1_FIRST, BREAK, LAST slides </vt:lpstr>
      <vt:lpstr>1_Custom Design</vt:lpstr>
      <vt:lpstr>Custom Design</vt:lpstr>
      <vt:lpstr>Kinicki OB</vt:lpstr>
      <vt:lpstr>FIRST, BREAK, LAST slides </vt:lpstr>
      <vt:lpstr>Red bar footer BODY/MAIN CONTENT</vt:lpstr>
      <vt:lpstr>Red Bar Footer_APPENDIX</vt:lpstr>
      <vt:lpstr>CHAPTER 6</vt:lpstr>
      <vt:lpstr>Major Questions You Should  Be Able to Answer</vt:lpstr>
      <vt:lpstr>Performance Management Systems</vt:lpstr>
      <vt:lpstr>Performance Management</vt:lpstr>
      <vt:lpstr>Performance Management:  It’s Hard to Do Well</vt:lpstr>
      <vt:lpstr>Test Your OB Knowledge (1 of 5) </vt:lpstr>
      <vt:lpstr>Step 1:  Define Performance:  Expectations and Setting Goals</vt:lpstr>
      <vt:lpstr>Managing the Goal-Setting Process</vt:lpstr>
      <vt:lpstr>A Contingency Approach to Defining Performance</vt:lpstr>
      <vt:lpstr>Test Your OB Knowledge (2 of 5) </vt:lpstr>
      <vt:lpstr>Step 2:  Monitor and Evaluate Performance</vt:lpstr>
      <vt:lpstr>Common Perceptional Errors</vt:lpstr>
      <vt:lpstr>Test Your OB Knowledge (3 of 5) </vt:lpstr>
      <vt:lpstr>Step 3:  Reviewing Performance and the Importance of Feedback and Coaching</vt:lpstr>
      <vt:lpstr>Sources of Feedback</vt:lpstr>
      <vt:lpstr>Role of Managers and Leaders</vt:lpstr>
      <vt:lpstr>Role of Exit and Stay Interviews</vt:lpstr>
      <vt:lpstr>Factors Affecting Perceptions of Feedback</vt:lpstr>
      <vt:lpstr>Do’s and Don’ts When Giving Feedback</vt:lpstr>
      <vt:lpstr>Coaching</vt:lpstr>
      <vt:lpstr>Test Your OB Knowledge (4 of 5) </vt:lpstr>
      <vt:lpstr>Step 4: Rewards and Consequences</vt:lpstr>
      <vt:lpstr>Rewards and Consequences</vt:lpstr>
      <vt:lpstr>Pay for Performance</vt:lpstr>
      <vt:lpstr>When Rewards May Fail</vt:lpstr>
      <vt:lpstr>Reinforcement and Consequences</vt:lpstr>
      <vt:lpstr>Controlling Behavior Through Contingent Consequences</vt:lpstr>
      <vt:lpstr>Reinforcement Consequences: The Power of Reinforcement Schedules</vt:lpstr>
      <vt:lpstr>Test Your OB Knowledge (5 of 5) </vt:lpstr>
      <vt:lpstr>Performance Management: Putting It All in Context</vt:lpstr>
      <vt:lpstr>Appendix 1 Performance Management Systems</vt:lpstr>
      <vt:lpstr>Appendix 2 Step 4: Rewards and Consequences</vt:lpstr>
      <vt:lpstr>Appendix 3 Controlling Behavior Through Contingent Consequences</vt:lpstr>
      <vt:lpstr>Appendix 4 Performance Management: Putting It All in Context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675</cp:revision>
  <cp:lastPrinted>2016-12-12T02:07:38Z</cp:lastPrinted>
  <dcterms:created xsi:type="dcterms:W3CDTF">2014-09-02T15:08:31Z</dcterms:created>
  <dcterms:modified xsi:type="dcterms:W3CDTF">2017-10-23T14:18:29Z</dcterms:modified>
</cp:coreProperties>
</file>