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69" r:id="rId1"/>
    <p:sldMasterId id="2147483934" r:id="rId2"/>
    <p:sldMasterId id="2147483955" r:id="rId3"/>
    <p:sldMasterId id="2147483965" r:id="rId4"/>
  </p:sldMasterIdLst>
  <p:notesMasterIdLst>
    <p:notesMasterId r:id="rId35"/>
  </p:notesMasterIdLst>
  <p:sldIdLst>
    <p:sldId id="256" r:id="rId5"/>
    <p:sldId id="384" r:id="rId6"/>
    <p:sldId id="385" r:id="rId7"/>
    <p:sldId id="386" r:id="rId8"/>
    <p:sldId id="387" r:id="rId9"/>
    <p:sldId id="388" r:id="rId10"/>
    <p:sldId id="389" r:id="rId11"/>
    <p:sldId id="390" r:id="rId12"/>
    <p:sldId id="391" r:id="rId13"/>
    <p:sldId id="392" r:id="rId14"/>
    <p:sldId id="393" r:id="rId15"/>
    <p:sldId id="394" r:id="rId16"/>
    <p:sldId id="395" r:id="rId17"/>
    <p:sldId id="396" r:id="rId18"/>
    <p:sldId id="410" r:id="rId19"/>
    <p:sldId id="398" r:id="rId20"/>
    <p:sldId id="399" r:id="rId21"/>
    <p:sldId id="400" r:id="rId22"/>
    <p:sldId id="401" r:id="rId23"/>
    <p:sldId id="402" r:id="rId24"/>
    <p:sldId id="403" r:id="rId25"/>
    <p:sldId id="404" r:id="rId26"/>
    <p:sldId id="405" r:id="rId27"/>
    <p:sldId id="406" r:id="rId28"/>
    <p:sldId id="407" r:id="rId29"/>
    <p:sldId id="408" r:id="rId30"/>
    <p:sldId id="409" r:id="rId31"/>
    <p:sldId id="411" r:id="rId32"/>
    <p:sldId id="412" r:id="rId33"/>
    <p:sldId id="383" r:id="rId3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eresaward" initials="t" lastIdx="1" clrIdx="0">
    <p:extLst/>
  </p:cmAuthor>
  <p:cmAuthor id="2" name="Pam" initials="P" lastIdx="7"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0000"/>
    <a:srgbClr val="638886"/>
    <a:srgbClr val="F4AA12"/>
    <a:srgbClr val="F4B81E"/>
    <a:srgbClr val="6CD37B"/>
    <a:srgbClr val="56BB43"/>
    <a:srgbClr val="2C18FF"/>
    <a:srgbClr val="CCFF66"/>
    <a:srgbClr val="666666"/>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6679" autoAdjust="0"/>
    <p:restoredTop sz="94675" autoAdjust="0"/>
  </p:normalViewPr>
  <p:slideViewPr>
    <p:cSldViewPr snapToGrid="0" snapToObjects="1">
      <p:cViewPr varScale="1">
        <p:scale>
          <a:sx n="110" d="100"/>
          <a:sy n="110" d="100"/>
        </p:scale>
        <p:origin x="1236" y="30"/>
      </p:cViewPr>
      <p:guideLst>
        <p:guide orient="horz" pos="2160"/>
        <p:guide pos="2880"/>
      </p:guideLst>
    </p:cSldViewPr>
  </p:slideViewPr>
  <p:outlineViewPr>
    <p:cViewPr>
      <p:scale>
        <a:sx n="33" d="100"/>
        <a:sy n="33" d="100"/>
      </p:scale>
      <p:origin x="0" y="-2308"/>
    </p:cViewPr>
  </p:outlin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varScale="1">
        <p:scale>
          <a:sx n="56" d="100"/>
          <a:sy n="56" d="100"/>
        </p:scale>
        <p:origin x="-2472"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FDBB8-06F3-4583-9595-7E2782F49ABF}" type="datetimeFigureOut">
              <a:rPr lang="en-US" smtClean="0"/>
              <a:t>10/23/2017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Proactive personality: </a:t>
            </a:r>
            <a:r>
              <a:rPr lang="en-US" sz="1200" kern="1200" dirty="0">
                <a:solidFill>
                  <a:schemeClr val="tx1"/>
                </a:solidFill>
                <a:effectLst/>
                <a:latin typeface="+mn-lt"/>
                <a:ea typeface="+mn-ea"/>
                <a:cs typeface="+mn-cs"/>
              </a:rPr>
              <a:t>someone who is relatively unconstrained by situational forces and who affects environmental change.</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People with proactive personalities are “hardwired” to change the status quo.</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Many argue that today’s hyper-competitive and fast-changing workplace requires employees who take initiative and are adaptable.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ideal scenario is for both you and your manager to be proactive, as this will increase your level of job performance, job satisfaction, and affective commitment.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Proactivity is a highly valued characteristic in the eyes of employers, and being proactive has direct and indirect benefits for your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Successful entrepreneurs often exemplify the proactive personality.</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9545828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Your personality characteristics are likely to have the greatest influence and effect on performance when you are working in situations that are unstructured and with few rules.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Conscientiousness has the strongest (most positive) effects on job performance and training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Extraversion was associated with success for managers and salespeople, and extraversion was a stronger predictor of job performance than agreeableness, across all professions.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Introverts have been shown to score their extroverted and disagreeable coworkers more harshly than their similarly introverted coworkers.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Agreeable employees are more likely to stay with their jobs.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Openness seems to lead to higher turnover.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Emotional stability, along with conscientiousness and agreeableness, is associated with a greater focus on and practice of workplace safety.</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1204309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Despite their widespread use, a panel of industrial-organizational psychologists concluded that the typical personality test is not a valid predictor of job performance.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One reason might be that many test-takers don’t describe themselves accurately but instead try to guess what answers the employer is looking for.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Another reason for the dismal results is that such tests are typically bought off the shelf and often given indiscriminately by people who aren’t trained or qualified.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While rigorous research shows that personality actually is related to performance, the effects are small. Moreover, and more importantly perhaps, the fact is that personality tests are designed to measure personality, not what individual differences are needed to perform at a high level in a particular job.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means that managers need different and better ways to measure personality if they want to select employees based on performance-conducive personality traits.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7302831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C, conscientiousness. Those scoring high on conscientiousness have</a:t>
            </a:r>
            <a:r>
              <a:rPr lang="en-US" baseline="0" dirty="0"/>
              <a:t> a strong sense of purpose, obligation, and persistence and generally perform better.</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1288809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narrow concepts perspective enables you to more precisely describe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individuals.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People with high core self-evaluations see themselves as capable and effective.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Core self-evaluations (CSEs) represent a broad personality trait comprised of the following four narrower and positive individual traits: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Generalized self-efficacy</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Self-esteem</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Locus of control</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Emotional stability</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CSEs have desirable effects on outcomes such as increased job performance, job and life satisfaction, motivation, organizational citizenship behaviors, and better adjustment to international assignments.</a:t>
            </a:r>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8851237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Self-efficacy:</a:t>
            </a:r>
            <a:r>
              <a:rPr lang="en-US" sz="1200" kern="1200" dirty="0">
                <a:solidFill>
                  <a:schemeClr val="tx1"/>
                </a:solidFill>
                <a:effectLst/>
                <a:latin typeface="+mn-lt"/>
                <a:ea typeface="+mn-ea"/>
                <a:cs typeface="+mn-cs"/>
              </a:rPr>
              <a:t> a person’s belief about his or her chances of successfully accomplishing a specific task.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3.3 presents the sources of self-efficacy beliefs: prior experience, behavior models, persuasion from others, and assessment of physical/emotional state.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Because prior experience is the most potent source of self-efficacy beliefs, in Figure 3-3 it is listed first and is connected to self-efficacy beliefs with a solid line.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cognitive evaluation of these four sources of self-efficacy beliefs would lead to a self-efficacy belief which could range from high to low expectations for success.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An individual acts out high or low self-efficacy beliefs through behavior patterns.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Positive or negative results become feedback for one’s base of personal experience and influence future self-efficacy beliefs.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There is a positive correlation between self-efficacy and job performance and job satisfaction.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Job design, training and development, self-management, goal setting, creativity, coaching, and leadership can enhance self-efficacy.</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30102340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Self-esteem is your general belief about your own self-worth.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Personal achievements and praise tend to bolster one’s self-esteem, while prolonged unemployment and destructive feedback tend to erode it.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Self-esteem is measured by having people indicate their agreement or disagreement with both positive and negative statements about themselves.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Those who agree with the positive statements and disagree with the negative statements have high self-esteem. They see themselves as worthwhile, capable, and accepted. People with low self-esteem view themselves in negative terms. They do not feel good about themselves and are hampered by self-doubts.</a:t>
            </a:r>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2894446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Locus of control:</a:t>
            </a:r>
            <a:r>
              <a:rPr lang="en-US" sz="1200" kern="1200" dirty="0">
                <a:solidFill>
                  <a:schemeClr val="tx1"/>
                </a:solidFill>
                <a:effectLst/>
                <a:latin typeface="+mn-lt"/>
                <a:ea typeface="+mn-ea"/>
                <a:cs typeface="+mn-cs"/>
              </a:rPr>
              <a:t> a relatively stable personality characteristic that describes how much personal responsibility you take for your behavior and its consequences.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People tend to attribute the causes of their behavior primarily to either themselves or environmental factors.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Internal locus of control:</a:t>
            </a:r>
            <a:r>
              <a:rPr lang="en-US" sz="1200" kern="1200" dirty="0">
                <a:solidFill>
                  <a:schemeClr val="tx1"/>
                </a:solidFill>
                <a:effectLst/>
                <a:latin typeface="+mn-lt"/>
                <a:ea typeface="+mn-ea"/>
                <a:cs typeface="+mn-cs"/>
              </a:rPr>
              <a:t> possessed by people who believe they control the events and consequences that affect their lives.</a:t>
            </a:r>
          </a:p>
          <a:p>
            <a:pPr lvl="0"/>
            <a:r>
              <a:rPr lang="en-US" sz="1200" kern="1200" dirty="0">
                <a:solidFill>
                  <a:schemeClr val="tx1"/>
                </a:solidFill>
                <a:effectLst/>
                <a:latin typeface="+mn-lt"/>
                <a:ea typeface="+mn-ea"/>
                <a:cs typeface="+mn-cs"/>
              </a:rPr>
              <a:t>A person with an internal locus of control tends to attribute positive outcomes to her or his own abilities and blame negative events on personal shortcomings.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External locus of control:</a:t>
            </a:r>
            <a:r>
              <a:rPr lang="en-US" sz="1200" kern="1200" dirty="0">
                <a:solidFill>
                  <a:schemeClr val="tx1"/>
                </a:solidFill>
                <a:effectLst/>
                <a:latin typeface="+mn-lt"/>
                <a:ea typeface="+mn-ea"/>
                <a:cs typeface="+mn-cs"/>
              </a:rPr>
              <a:t> possessed by people who believe their performance is the product of circumstances beyond their immediate control.</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9021946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Locus of control is a relatively stable personality characteristic that describes how much personal responsibility you take for your behavior and its consequences.</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People tend to attribute the causes of their behavior primarily to either themselves or environmental factors.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person with an external locus of control tends to attribute outcomes to environmental causes, such as luck or fate.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An internal will display greater work motivation, have stronger expectations that effort leads to performance, exhibit higher performance, and derive more job satisfaction from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Externals demonstrate less motivation for performance when offered valued rewards, earn lower salaries and smaller salary increases, and tend to be more anxious.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15763259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Individuals with high levels of emotional stability tend to be relaxed, secure, unworried, and less likely to experience negative emotions under pressure.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contrast, if you have low levels of emotional stability you are prone to anxiety and tend to view the world negatively.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How is this knowledge useful at work? </a:t>
            </a:r>
          </a:p>
          <a:p>
            <a:pPr lvl="1"/>
            <a:r>
              <a:rPr lang="en-US" sz="1200" kern="1200" dirty="0">
                <a:solidFill>
                  <a:schemeClr val="tx1"/>
                </a:solidFill>
                <a:effectLst/>
                <a:latin typeface="+mn-lt"/>
                <a:ea typeface="+mn-ea"/>
                <a:cs typeface="+mn-cs"/>
              </a:rPr>
              <a:t>Employees with high levels of emotional stability have been found to </a:t>
            </a:r>
          </a:p>
          <a:p>
            <a:pPr marL="1085850" lvl="2" indent="-171450">
              <a:buFont typeface="Arial" panose="020B0604020202020204" pitchFamily="34" charset="0"/>
              <a:buChar char="•"/>
            </a:pPr>
            <a:r>
              <a:rPr lang="en-US" sz="1200" kern="1200" dirty="0">
                <a:solidFill>
                  <a:schemeClr val="tx1"/>
                </a:solidFill>
                <a:effectLst/>
                <a:latin typeface="+mn-lt"/>
                <a:ea typeface="+mn-ea"/>
                <a:cs typeface="+mn-cs"/>
              </a:rPr>
              <a:t>Have higher job performance, perform more organizational citizenship behaviors: OCBs—going above and beyond one’s job responsibilities.</a:t>
            </a:r>
          </a:p>
          <a:p>
            <a:pPr marL="1085850" lvl="2" indent="-171450">
              <a:buFont typeface="Arial" panose="020B0604020202020204" pitchFamily="34" charset="0"/>
              <a:buChar char="•"/>
            </a:pPr>
            <a:r>
              <a:rPr lang="en-US" sz="1200" kern="1200" dirty="0">
                <a:solidFill>
                  <a:schemeClr val="tx1"/>
                </a:solidFill>
                <a:effectLst/>
                <a:latin typeface="+mn-lt"/>
                <a:ea typeface="+mn-ea"/>
                <a:cs typeface="+mn-cs"/>
              </a:rPr>
              <a:t>Exhibit fewer counterproductive work behaviors: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CWBs—undermining your own or others’ work.</a:t>
            </a:r>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1442755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538863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a:t>
            </a:r>
            <a:r>
              <a:rPr lang="en-US" baseline="0" dirty="0"/>
              <a:t> An external locus of control.</a:t>
            </a:r>
            <a:r>
              <a:rPr lang="en-US" dirty="0"/>
              <a:t>  Joe</a:t>
            </a:r>
            <a:r>
              <a:rPr lang="en-US" baseline="0" dirty="0"/>
              <a:t> is blaming his termination on his boss instead of himself.</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a:p>
        </p:txBody>
      </p:sp>
    </p:spTree>
    <p:extLst>
      <p:ext uri="{BB962C8B-B14F-4D97-AF65-F5344CB8AC3E}">
        <p14:creationId xmlns:p14="http://schemas.microsoft.com/office/powerpoint/2010/main" val="17051134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Emotional intelligence (EI):</a:t>
            </a:r>
            <a:r>
              <a:rPr lang="en-US" sz="1200" kern="1200" dirty="0">
                <a:solidFill>
                  <a:schemeClr val="tx1"/>
                </a:solidFill>
                <a:effectLst/>
                <a:latin typeface="+mn-lt"/>
                <a:ea typeface="+mn-ea"/>
                <a:cs typeface="+mn-cs"/>
              </a:rPr>
              <a:t> the ability to monitor your own emotions and those of others, to discriminate among them, and to use this information to guide your thinking and actions.</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a:p>
        </p:txBody>
      </p:sp>
    </p:spTree>
    <p:extLst>
      <p:ext uri="{BB962C8B-B14F-4D97-AF65-F5344CB8AC3E}">
        <p14:creationId xmlns:p14="http://schemas.microsoft.com/office/powerpoint/2010/main" val="9217458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Referred to by some as EI (used in this book) and others as EQ, emotional intelligence is a mixture of personality and emotions and has four key components</a:t>
            </a:r>
          </a:p>
          <a:p>
            <a:pPr lvl="1"/>
            <a:r>
              <a:rPr lang="en-US" sz="1200" kern="1200" dirty="0">
                <a:solidFill>
                  <a:schemeClr val="tx1"/>
                </a:solidFill>
                <a:effectLst/>
                <a:latin typeface="+mn-lt"/>
                <a:ea typeface="+mn-ea"/>
                <a:cs typeface="+mn-cs"/>
              </a:rPr>
              <a:t>1. Self-awareness</a:t>
            </a:r>
          </a:p>
          <a:p>
            <a:pPr lvl="1"/>
            <a:r>
              <a:rPr lang="en-US" sz="1200" kern="1200" dirty="0">
                <a:solidFill>
                  <a:schemeClr val="tx1"/>
                </a:solidFill>
                <a:effectLst/>
                <a:latin typeface="+mn-lt"/>
                <a:ea typeface="+mn-ea"/>
                <a:cs typeface="+mn-cs"/>
              </a:rPr>
              <a:t>2. Self-management</a:t>
            </a:r>
          </a:p>
          <a:p>
            <a:pPr lvl="1"/>
            <a:r>
              <a:rPr lang="en-US" sz="1200" kern="1200" dirty="0">
                <a:solidFill>
                  <a:schemeClr val="tx1"/>
                </a:solidFill>
                <a:effectLst/>
                <a:latin typeface="+mn-lt"/>
                <a:ea typeface="+mn-ea"/>
                <a:cs typeface="+mn-cs"/>
              </a:rPr>
              <a:t>3. Social awareness</a:t>
            </a:r>
          </a:p>
          <a:p>
            <a:pPr lvl="1"/>
            <a:r>
              <a:rPr lang="en-US" sz="1200" kern="1200" dirty="0">
                <a:solidFill>
                  <a:schemeClr val="tx1"/>
                </a:solidFill>
                <a:effectLst/>
                <a:latin typeface="+mn-lt"/>
                <a:ea typeface="+mn-ea"/>
                <a:cs typeface="+mn-cs"/>
              </a:rPr>
              <a:t>4. Relationship management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first two constitute personal competence and the second two feed into social competence.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EI has been linked to better social relationships, well-being, and satisfaction across ages and contexts, including work.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Considered together, the results of EI research are mixed. To date, the research just isn’t clear.</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a:p>
        </p:txBody>
      </p:sp>
    </p:spTree>
    <p:extLst>
      <p:ext uri="{BB962C8B-B14F-4D97-AF65-F5344CB8AC3E}">
        <p14:creationId xmlns:p14="http://schemas.microsoft.com/office/powerpoint/2010/main" val="13510924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Emotions are complex, relatively brief responses aimed at a particular target, such as a person, information, experience, event, or nonevent. They also can change psychological and physiological states.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Importantly, researchers draw a distinction between felt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displayed emotions.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 example, if your boss screams at you when she’s angry you might feel threatened or fearful (felt emotion). You might keep your feelings to yourself or begin to cry (either response is the displayed emotion). The boss might feel alarmed (felt emotion) by your tears but could react constructively (displayed emotion) by asking if you’d like to talk about the situation when you feel calmer.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Emotions also motivate your behavior and are an important means for communicating with others. </a:t>
            </a:r>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a:p>
        </p:txBody>
      </p:sp>
    </p:spTree>
    <p:extLst>
      <p:ext uri="{BB962C8B-B14F-4D97-AF65-F5344CB8AC3E}">
        <p14:creationId xmlns:p14="http://schemas.microsoft.com/office/powerpoint/2010/main" val="15890094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Anger is a “backward looking” or retrospective emotion, while fear is a “forward-looking” or prospective emotion.</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a:p>
        </p:txBody>
      </p:sp>
    </p:spTree>
    <p:extLst>
      <p:ext uri="{BB962C8B-B14F-4D97-AF65-F5344CB8AC3E}">
        <p14:creationId xmlns:p14="http://schemas.microsoft.com/office/powerpoint/2010/main" val="10110881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A.</a:t>
            </a:r>
            <a:r>
              <a:rPr lang="en-US" baseline="0" dirty="0"/>
              <a:t> The emotions are congruent with his goal. </a:t>
            </a:r>
            <a:r>
              <a:rPr lang="en-US" dirty="0"/>
              <a:t>The emotions are positive if they are congruent (or consistent) with his goal.</a:t>
            </a:r>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a:p>
        </p:txBody>
      </p:sp>
    </p:spTree>
    <p:extLst>
      <p:ext uri="{BB962C8B-B14F-4D97-AF65-F5344CB8AC3E}">
        <p14:creationId xmlns:p14="http://schemas.microsoft.com/office/powerpoint/2010/main" val="14163871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E.</a:t>
            </a:r>
            <a:r>
              <a:rPr lang="en-US" baseline="0" dirty="0"/>
              <a:t> Only practice as long as it remains fun. De</a:t>
            </a:r>
            <a:r>
              <a:rPr lang="en-US" sz="1200" kern="1200" dirty="0">
                <a:solidFill>
                  <a:schemeClr val="tx1"/>
                </a:solidFill>
                <a:effectLst/>
                <a:latin typeface="+mn-lt"/>
                <a:ea typeface="+mn-ea"/>
                <a:cs typeface="+mn-cs"/>
              </a:rPr>
              <a:t>liberate practice requires us to focus on things we are not good at doing.  It would be more fun to repeat behaviors or activities at which we excel. </a:t>
            </a:r>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a:p>
        </p:txBody>
      </p:sp>
    </p:spTree>
    <p:extLst>
      <p:ext uri="{BB962C8B-B14F-4D97-AF65-F5344CB8AC3E}">
        <p14:creationId xmlns:p14="http://schemas.microsoft.com/office/powerpoint/2010/main" val="15181250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a:p>
        </p:txBody>
      </p:sp>
    </p:spTree>
    <p:extLst>
      <p:ext uri="{BB962C8B-B14F-4D97-AF65-F5344CB8AC3E}">
        <p14:creationId xmlns:p14="http://schemas.microsoft.com/office/powerpoint/2010/main" val="13384840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28</a:t>
            </a:fld>
            <a:endParaRPr lang="en-US" dirty="0"/>
          </a:p>
        </p:txBody>
      </p:sp>
    </p:spTree>
    <p:extLst>
      <p:ext uri="{BB962C8B-B14F-4D97-AF65-F5344CB8AC3E}">
        <p14:creationId xmlns:p14="http://schemas.microsoft.com/office/powerpoint/2010/main" val="3800776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Individual differences (IDs):</a:t>
            </a:r>
            <a:r>
              <a:rPr lang="en-US" sz="1200" kern="1200" dirty="0">
                <a:solidFill>
                  <a:schemeClr val="tx1"/>
                </a:solidFill>
                <a:effectLst/>
                <a:latin typeface="+mn-lt"/>
                <a:ea typeface="+mn-ea"/>
                <a:cs typeface="+mn-cs"/>
              </a:rPr>
              <a:t> the many attributes, such as traits and behaviors that describe each of us as a person.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As shown in Figure 3.2, individual differences can be arranged on a continuum of their relative stability.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At one extreme are relatively fixed traits (like intelligence), and at the other extreme are more flexible states (like emotions).</a:t>
            </a:r>
          </a:p>
          <a:p>
            <a:pPr lvl="1"/>
            <a:r>
              <a:rPr lang="en-US" sz="1200" kern="1200" dirty="0">
                <a:solidFill>
                  <a:schemeClr val="tx1"/>
                </a:solidFill>
                <a:effectLst/>
                <a:latin typeface="+mn-lt"/>
                <a:ea typeface="+mn-ea"/>
                <a:cs typeface="+mn-cs"/>
              </a:rPr>
              <a:t>Relatively fixed differences are stable over time and across situations and are difficult to change.</a:t>
            </a:r>
          </a:p>
          <a:p>
            <a:pPr lvl="1"/>
            <a:r>
              <a:rPr lang="en-US" sz="1200" kern="1200" dirty="0">
                <a:solidFill>
                  <a:schemeClr val="tx1"/>
                </a:solidFill>
                <a:effectLst/>
                <a:latin typeface="+mn-lt"/>
                <a:ea typeface="+mn-ea"/>
                <a:cs typeface="+mn-cs"/>
              </a:rPr>
              <a:t>Relatively flexible differences, such as emotions, change over time, from situation to situation, and can be altered more easily.</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2856878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1056989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 Emotions and attitudes, as these are relatively flexible.</a:t>
            </a:r>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3096267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Howard Gardner, a professor at Harvard’s Graduate School of Education, investigated this issue for years and summarized his findings in his 1983 book </a:t>
            </a:r>
            <a:r>
              <a:rPr lang="en-US" sz="1200" i="1" kern="1200" dirty="0">
                <a:solidFill>
                  <a:schemeClr val="tx1"/>
                </a:solidFill>
                <a:effectLst/>
                <a:latin typeface="+mn-lt"/>
                <a:ea typeface="+mn-ea"/>
                <a:cs typeface="+mn-cs"/>
              </a:rPr>
              <a:t>Frames of Mind: The Theory of Multiple Intelligences.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eight different intelligences he identified include not only mental abilities, but social and physical abilities and skills as well.</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18111727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Practical intelligence is the ability to solve everyday problems by utilizing knowledge gained from experience in order to purposefully adapt to, shape, and select environments.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It involves changing oneself to suit the environment (adaptation), changing the environment to suit one’s needs or desires, (shaping), or finding a new environment within which to work (selection). One uses these skills to: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Manage oneself</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Manage others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Manage tasks</a:t>
            </a:r>
          </a:p>
          <a:p>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3505420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a:t>
            </a:r>
            <a:r>
              <a:rPr lang="en-US" baseline="0" dirty="0"/>
              <a:t> Multiple intelligences,</a:t>
            </a:r>
            <a:r>
              <a:rPr lang="en-US" dirty="0"/>
              <a:t> as multiple intelligences addresses interpersonal and intrapersonal intelligence.</a:t>
            </a:r>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12151753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Big Five personality dimensions:</a:t>
            </a:r>
            <a:r>
              <a:rPr lang="en-US" sz="1200" kern="1200" dirty="0">
                <a:solidFill>
                  <a:schemeClr val="tx1"/>
                </a:solidFill>
                <a:effectLst/>
                <a:latin typeface="+mn-lt"/>
                <a:ea typeface="+mn-ea"/>
                <a:cs typeface="+mn-cs"/>
              </a:rPr>
              <a:t> five basic dimensions that simplify more complex models of personality: extraversion, agreeableness, conscientiousness, emotional stability, and openness to experience.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3-2 describes the Big Five personality dimensions as:</a:t>
            </a:r>
          </a:p>
          <a:p>
            <a:pPr lvl="1"/>
            <a:r>
              <a:rPr lang="en-US" sz="1200" kern="1200" dirty="0">
                <a:solidFill>
                  <a:schemeClr val="tx1"/>
                </a:solidFill>
                <a:effectLst/>
                <a:latin typeface="+mn-lt"/>
                <a:ea typeface="+mn-ea"/>
                <a:cs typeface="+mn-cs"/>
              </a:rPr>
              <a:t>Extraversion: outgoing, talkative, sociable, assertive.</a:t>
            </a:r>
          </a:p>
          <a:p>
            <a:pPr lvl="1"/>
            <a:r>
              <a:rPr lang="en-US" sz="1200" kern="1200" dirty="0">
                <a:solidFill>
                  <a:schemeClr val="tx1"/>
                </a:solidFill>
                <a:effectLst/>
                <a:latin typeface="+mn-lt"/>
                <a:ea typeface="+mn-ea"/>
                <a:cs typeface="+mn-cs"/>
              </a:rPr>
              <a:t>Agreeableness: trusting, good natured, cooperative, softhearted.</a:t>
            </a:r>
          </a:p>
          <a:p>
            <a:pPr lvl="1"/>
            <a:r>
              <a:rPr lang="en-US" sz="1200" kern="1200" dirty="0">
                <a:solidFill>
                  <a:schemeClr val="tx1"/>
                </a:solidFill>
                <a:effectLst/>
                <a:latin typeface="+mn-lt"/>
                <a:ea typeface="+mn-ea"/>
                <a:cs typeface="+mn-cs"/>
              </a:rPr>
              <a:t>Conscientiousness: dependable, responsible, achievement oriented, persistent.</a:t>
            </a:r>
          </a:p>
          <a:p>
            <a:pPr lvl="1"/>
            <a:r>
              <a:rPr lang="en-US" sz="1200" kern="1200" dirty="0">
                <a:solidFill>
                  <a:schemeClr val="tx1"/>
                </a:solidFill>
                <a:effectLst/>
                <a:latin typeface="+mn-lt"/>
                <a:ea typeface="+mn-ea"/>
                <a:cs typeface="+mn-cs"/>
              </a:rPr>
              <a:t>Emotional stability: relaxed, secure, unworried.</a:t>
            </a:r>
          </a:p>
          <a:p>
            <a:pPr lvl="1"/>
            <a:r>
              <a:rPr lang="en-US" sz="1200" kern="1200" dirty="0">
                <a:solidFill>
                  <a:schemeClr val="tx1"/>
                </a:solidFill>
                <a:effectLst/>
                <a:latin typeface="+mn-lt"/>
                <a:ea typeface="+mn-ea"/>
                <a:cs typeface="+mn-cs"/>
              </a:rPr>
              <a:t>Openness to experience: intellectual, imaginative, curious, broad-minded.</a:t>
            </a:r>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5135378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417022"/>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12779064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8830110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9406862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5993793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194663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1146777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3858087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492013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5695028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txBody>
          <a:bodyPr>
            <a:normAutofit/>
          </a:bodyPr>
          <a:lstStyle>
            <a:lvl1pPr>
              <a:defRPr sz="3200">
                <a:solidFill>
                  <a:schemeClr val="bg1"/>
                </a:solidFill>
                <a:latin typeface="+mj-lt"/>
              </a:defRPr>
            </a:lvl1pPr>
          </a:lstStyle>
          <a:p>
            <a:r>
              <a:rPr lang="en-US" dirty="0"/>
              <a:t>Click to edit Master title style</a:t>
            </a:r>
          </a:p>
        </p:txBody>
      </p:sp>
      <p:sp>
        <p:nvSpPr>
          <p:cNvPr id="3" name="Content Placeholder 2"/>
          <p:cNvSpPr>
            <a:spLocks noGrp="1"/>
          </p:cNvSpPr>
          <p:nvPr>
            <p:ph idx="1"/>
          </p:nvPr>
        </p:nvSpPr>
        <p:spPr/>
        <p:txBody>
          <a:bodyPr/>
          <a:lstStyle>
            <a:lvl1pPr>
              <a:defRPr sz="2800"/>
            </a:lvl1pPr>
            <a:lvl2pPr>
              <a:defRPr sz="2400"/>
            </a:lvl2pPr>
            <a:lvl3pPr>
              <a:defRPr sz="20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p:cNvSpPr>
            <a:spLocks noGrp="1"/>
          </p:cNvSpPr>
          <p:nvPr>
            <p:ph type="sldNum" sz="quarter" idx="12"/>
          </p:nvPr>
        </p:nvSpPr>
        <p:spPr>
          <a:xfrm>
            <a:off x="7286625" y="6492875"/>
            <a:ext cx="1476375" cy="365125"/>
          </a:xfrm>
          <a:prstGeom prst="rect">
            <a:avLst/>
          </a:prstGeom>
        </p:spPr>
        <p:txBody>
          <a:bodyPr/>
          <a:lstStyle>
            <a:lvl1pPr>
              <a:defRPr sz="1200"/>
            </a:lvl1p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39864069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44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843649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7124332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44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71410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586902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614203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40769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91064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6978955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0469957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47383375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687884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753358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9079574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8574235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25892848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845676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081580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931692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889190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44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75435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465909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2.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image" Target="../media/image1.png"/><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theme" Target="../theme/theme3.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slideLayout" Target="../slideLayouts/slideLayout30.xml"/><Relationship Id="rId1" Type="http://schemas.openxmlformats.org/officeDocument/2006/relationships/slideLayout" Target="../slideLayouts/slideLayout29.xml"/><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pic>
        <p:nvPicPr>
          <p:cNvPr id="12" name="MH Tagline" descr="Tagline: Because learning changes everythin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2342578543"/>
      </p:ext>
    </p:extLst>
  </p:cSld>
  <p:clrMap bg1="lt1" tx1="dk1" bg2="lt2" tx2="dk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6" r:id="rId7"/>
    <p:sldLayoutId id="2147483977" r:id="rId8"/>
    <p:sldLayoutId id="2147483978" r:id="rId9"/>
    <p:sldLayoutId id="2147483979" r:id="rId1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3675225507"/>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 id="2147483942" r:id="rId8"/>
    <p:sldLayoutId id="2147483954"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524291043"/>
      </p:ext>
    </p:extLst>
  </p:cSld>
  <p:clrMap bg1="lt1" tx1="dk1" bg2="lt2" tx2="dk2" accent1="accent1" accent2="accent2" accent3="accent3" accent4="accent4" accent5="accent5" accent6="accent6" hlink="hlink" folHlink="folHlink"/>
  <p:sldLayoutIdLst>
    <p:sldLayoutId id="2147483956" r:id="rId1"/>
    <p:sldLayoutId id="2147483957" r:id="rId2"/>
    <p:sldLayoutId id="2147483958" r:id="rId3"/>
    <p:sldLayoutId id="2147483959" r:id="rId4"/>
    <p:sldLayoutId id="2147483960" r:id="rId5"/>
    <p:sldLayoutId id="2147483961" r:id="rId6"/>
    <p:sldLayoutId id="2147483962" r:id="rId7"/>
    <p:sldLayoutId id="2147483963" r:id="rId8"/>
    <p:sldLayoutId id="2147483964"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182362784"/>
      </p:ext>
    </p:extLst>
  </p:cSld>
  <p:clrMap bg1="lt1" tx1="dk1" bg2="lt2" tx2="dk2" accent1="accent1" accent2="accent2" accent3="accent3" accent4="accent4" accent5="accent5" accent6="accent6" hlink="hlink" folHlink="folHlink"/>
  <p:sldLayoutIdLst>
    <p:sldLayoutId id="2147483966" r:id="rId1"/>
    <p:sldLayoutId id="2147483967" r:id="rId2"/>
    <p:sldLayoutId id="2147483968"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2.xml"/><Relationship Id="rId4" Type="http://schemas.openxmlformats.org/officeDocument/2006/relationships/slide" Target="slide2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20.xml"/><Relationship Id="rId4" Type="http://schemas.openxmlformats.org/officeDocument/2006/relationships/slide" Target="slide30.xml"/></Relationships>
</file>

<file path=ppt/slides/_rels/slide2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8.xml"/><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4.xml"/><Relationship Id="rId1" Type="http://schemas.openxmlformats.org/officeDocument/2006/relationships/slideLayout" Target="../slideLayouts/slideLayout20.xml"/><Relationship Id="rId4" Type="http://schemas.openxmlformats.org/officeDocument/2006/relationships/slide" Target="slide2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3</a:t>
            </a:r>
          </a:p>
        </p:txBody>
      </p:sp>
      <p:sp>
        <p:nvSpPr>
          <p:cNvPr id="5" name="Text Placeholder 4"/>
          <p:cNvSpPr>
            <a:spLocks noGrp="1"/>
          </p:cNvSpPr>
          <p:nvPr>
            <p:ph type="body" sz="quarter" idx="10"/>
          </p:nvPr>
        </p:nvSpPr>
        <p:spPr>
          <a:xfrm>
            <a:off x="31533" y="3383019"/>
            <a:ext cx="4129908" cy="685800"/>
          </a:xfrm>
        </p:spPr>
        <p:txBody>
          <a:bodyPr/>
          <a:lstStyle/>
          <a:p>
            <a:r>
              <a:rPr lang="en-US" sz="3600" dirty="0"/>
              <a:t>Individual Differences and Emotions</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Does It Mean to Have a </a:t>
            </a:r>
            <a:br>
              <a:rPr lang="en-US" dirty="0"/>
            </a:br>
            <a:r>
              <a:rPr lang="en-US" dirty="0"/>
              <a:t>Proactive Personality?</a:t>
            </a:r>
          </a:p>
        </p:txBody>
      </p:sp>
      <p:sp>
        <p:nvSpPr>
          <p:cNvPr id="3" name="Content Placeholder 2"/>
          <p:cNvSpPr>
            <a:spLocks noGrp="1"/>
          </p:cNvSpPr>
          <p:nvPr>
            <p:ph idx="1"/>
          </p:nvPr>
        </p:nvSpPr>
        <p:spPr>
          <a:xfrm>
            <a:off x="457200" y="1676400"/>
            <a:ext cx="8229600" cy="4876800"/>
          </a:xfrm>
        </p:spPr>
        <p:txBody>
          <a:bodyPr/>
          <a:lstStyle/>
          <a:p>
            <a:pPr algn="l"/>
            <a:r>
              <a:rPr lang="en-US" sz="2400" dirty="0"/>
              <a:t>You’re someone who is relatively unconstrained by situational forces and who affects environmental change.</a:t>
            </a:r>
          </a:p>
          <a:p>
            <a:pPr algn="l"/>
            <a:r>
              <a:rPr lang="en-US" dirty="0"/>
              <a:t>You’re someone who identifies opportunities and acts on them.</a:t>
            </a:r>
          </a:p>
          <a:p>
            <a:pPr algn="l"/>
            <a:endParaRPr lang="en-US" sz="2400" dirty="0"/>
          </a:p>
          <a:p>
            <a:pPr algn="l"/>
            <a:r>
              <a:rPr lang="en-US" sz="2400" dirty="0"/>
              <a:t>The many benefits</a:t>
            </a:r>
          </a:p>
          <a:p>
            <a:pPr lvl="1"/>
            <a:r>
              <a:rPr lang="en-US" dirty="0"/>
              <a:t>Increased job performance</a:t>
            </a:r>
          </a:p>
          <a:p>
            <a:pPr lvl="1"/>
            <a:r>
              <a:rPr lang="en-US" dirty="0"/>
              <a:t>Higher job satisfaction</a:t>
            </a:r>
          </a:p>
          <a:p>
            <a:pPr lvl="1"/>
            <a:r>
              <a:rPr lang="en-US" sz="2000" dirty="0"/>
              <a:t>Higher affective commitment</a:t>
            </a:r>
          </a:p>
          <a:p>
            <a:pPr lvl="1"/>
            <a:r>
              <a:rPr lang="en-US" dirty="0"/>
              <a:t>Entrepreneurial</a:t>
            </a:r>
            <a:endParaRPr lang="en-US" sz="2000" dirty="0"/>
          </a:p>
          <a:p>
            <a:pPr algn="l"/>
            <a:endParaRPr lang="en-US" sz="2400" dirty="0"/>
          </a:p>
          <a:p>
            <a:pPr algn="l"/>
            <a:endParaRPr lang="en-US" sz="2400" dirty="0"/>
          </a:p>
          <a:p>
            <a:pPr marL="0" indent="0" algn="l">
              <a:buNone/>
            </a:pPr>
            <a:endParaRPr lang="en-US" dirty="0"/>
          </a:p>
          <a:p>
            <a:pPr marL="0" indent="0" algn="l">
              <a:buNone/>
            </a:pPr>
            <a:endParaRPr lang="en-US" dirty="0"/>
          </a:p>
        </p:txBody>
      </p:sp>
    </p:spTree>
    <p:extLst>
      <p:ext uri="{BB962C8B-B14F-4D97-AF65-F5344CB8AC3E}">
        <p14:creationId xmlns:p14="http://schemas.microsoft.com/office/powerpoint/2010/main" val="2932962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Personality and Performance </a:t>
            </a:r>
            <a:r>
              <a:rPr lang="en-US" sz="2200" dirty="0"/>
              <a:t>(1 of 2)</a:t>
            </a:r>
            <a:endParaRPr lang="en-US" dirty="0"/>
          </a:p>
        </p:txBody>
      </p:sp>
      <p:sp>
        <p:nvSpPr>
          <p:cNvPr id="3" name="Content Placeholder 2"/>
          <p:cNvSpPr>
            <a:spLocks noGrp="1"/>
          </p:cNvSpPr>
          <p:nvPr>
            <p:ph idx="1"/>
          </p:nvPr>
        </p:nvSpPr>
        <p:spPr/>
        <p:txBody>
          <a:bodyPr/>
          <a:lstStyle/>
          <a:p>
            <a:pPr marL="342900" indent="-342900" algn="l">
              <a:buFont typeface="Arial" charset="0"/>
              <a:buChar char="•"/>
            </a:pPr>
            <a:r>
              <a:rPr lang="en-US" dirty="0"/>
              <a:t>The strongest effects result when when both you and your manager have </a:t>
            </a:r>
            <a:r>
              <a:rPr lang="en-US" b="1" dirty="0"/>
              <a:t>proactive personalities</a:t>
            </a:r>
            <a:r>
              <a:rPr lang="en-US" dirty="0"/>
              <a:t>.</a:t>
            </a:r>
            <a:endParaRPr lang="en-US" b="1" dirty="0"/>
          </a:p>
          <a:p>
            <a:pPr marL="171450" indent="-171450" algn="l">
              <a:buFont typeface="Arial" charset="0"/>
              <a:buChar char="•"/>
            </a:pPr>
            <a:endParaRPr lang="en-US" sz="1000" dirty="0"/>
          </a:p>
          <a:p>
            <a:pPr marL="342900" indent="-342900" algn="l">
              <a:buFont typeface="Arial" charset="0"/>
              <a:buChar char="•"/>
            </a:pPr>
            <a:r>
              <a:rPr lang="en-US" b="1" dirty="0"/>
              <a:t>Conscientiousness</a:t>
            </a:r>
            <a:r>
              <a:rPr lang="en-US" dirty="0"/>
              <a:t> has the overall strongest effect on job performance.</a:t>
            </a:r>
          </a:p>
          <a:p>
            <a:pPr marL="171450" indent="-171450" algn="l">
              <a:buFont typeface="Arial" charset="0"/>
              <a:buChar char="•"/>
            </a:pPr>
            <a:endParaRPr lang="en-US" sz="1000" dirty="0"/>
          </a:p>
          <a:p>
            <a:pPr marL="342900" indent="-342900" algn="l">
              <a:buFont typeface="Arial" charset="0"/>
              <a:buChar char="•"/>
            </a:pPr>
            <a:r>
              <a:rPr lang="en-US" b="1" dirty="0"/>
              <a:t>Extroversion</a:t>
            </a:r>
            <a:r>
              <a:rPr lang="en-US" dirty="0"/>
              <a:t> has a smaller positive effect on job performance.</a:t>
            </a:r>
          </a:p>
          <a:p>
            <a:pPr marL="171450" indent="-171450" algn="l">
              <a:buFont typeface="Arial" charset="0"/>
              <a:buChar char="•"/>
            </a:pPr>
            <a:endParaRPr lang="en-US" sz="1000" dirty="0"/>
          </a:p>
          <a:p>
            <a:pPr marL="342900" indent="-342900" algn="l">
              <a:buFont typeface="Arial" charset="0"/>
              <a:buChar char="•"/>
            </a:pPr>
            <a:r>
              <a:rPr lang="en-US" dirty="0"/>
              <a:t>Those higher on </a:t>
            </a:r>
            <a:r>
              <a:rPr lang="en-US" b="1" dirty="0"/>
              <a:t>agreeableness</a:t>
            </a:r>
            <a:r>
              <a:rPr lang="en-US" dirty="0"/>
              <a:t> are more likely to seek new opportunities.</a:t>
            </a:r>
          </a:p>
        </p:txBody>
      </p:sp>
    </p:spTree>
    <p:extLst>
      <p:ext uri="{BB962C8B-B14F-4D97-AF65-F5344CB8AC3E}">
        <p14:creationId xmlns:p14="http://schemas.microsoft.com/office/powerpoint/2010/main" val="19714193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Personality and Performance </a:t>
            </a:r>
            <a:r>
              <a:rPr lang="en-US" sz="2200" dirty="0"/>
              <a:t>(2 of 2)</a:t>
            </a:r>
            <a:endParaRPr lang="en-US" dirty="0"/>
          </a:p>
        </p:txBody>
      </p:sp>
      <p:sp>
        <p:nvSpPr>
          <p:cNvPr id="3" name="Content Placeholder 2"/>
          <p:cNvSpPr>
            <a:spLocks noGrp="1"/>
          </p:cNvSpPr>
          <p:nvPr>
            <p:ph idx="1"/>
          </p:nvPr>
        </p:nvSpPr>
        <p:spPr/>
        <p:txBody>
          <a:bodyPr/>
          <a:lstStyle/>
          <a:p>
            <a:pPr marL="0" indent="0" algn="l">
              <a:buNone/>
            </a:pPr>
            <a:r>
              <a:rPr lang="en-US" sz="2800" dirty="0"/>
              <a:t>The problem with workplace personality tests</a:t>
            </a:r>
          </a:p>
          <a:p>
            <a:pPr marL="579438" indent="-284163" algn="l">
              <a:buFont typeface="Arial" panose="020B0604020202020204" pitchFamily="34" charset="0"/>
              <a:buChar char="•"/>
            </a:pPr>
            <a:r>
              <a:rPr lang="en-US" dirty="0"/>
              <a:t>Pre- and post-hire personality testing is fairly common</a:t>
            </a:r>
          </a:p>
          <a:p>
            <a:pPr marL="579438" indent="-284163" algn="l">
              <a:buFont typeface="Arial" panose="020B0604020202020204" pitchFamily="34" charset="0"/>
              <a:buChar char="•"/>
            </a:pPr>
            <a:r>
              <a:rPr lang="en-US" dirty="0"/>
              <a:t>However, most personality test are </a:t>
            </a:r>
            <a:r>
              <a:rPr lang="en-US" b="1" dirty="0"/>
              <a:t>not valid predictors </a:t>
            </a:r>
            <a:r>
              <a:rPr lang="en-US" dirty="0"/>
              <a:t>of job performance, and here</a:t>
            </a:r>
            <a:r>
              <a:rPr lang="mr-IN" dirty="0"/>
              <a:t>’</a:t>
            </a:r>
            <a:r>
              <a:rPr lang="en-US" dirty="0"/>
              <a:t>s why</a:t>
            </a:r>
          </a:p>
          <a:p>
            <a:pPr marL="1035050" lvl="1" indent="-333375">
              <a:buFont typeface="Calibri" panose="020F0502020204030204" pitchFamily="34" charset="0"/>
              <a:buChar char="―"/>
            </a:pPr>
            <a:r>
              <a:rPr lang="en-US" dirty="0"/>
              <a:t>Test takers do not describe themselves accurately (faking).</a:t>
            </a:r>
          </a:p>
          <a:p>
            <a:pPr marL="1035050" lvl="1" indent="-333375">
              <a:buFont typeface="Calibri" panose="020F0502020204030204" pitchFamily="34" charset="0"/>
              <a:buChar char="―"/>
            </a:pPr>
            <a:r>
              <a:rPr lang="en-US" dirty="0"/>
              <a:t>Tests are bought off the shelf and given by untrained employees.</a:t>
            </a:r>
          </a:p>
          <a:p>
            <a:pPr marL="1035050" lvl="1" indent="-333375">
              <a:buFont typeface="Calibri" panose="020F0502020204030204" pitchFamily="34" charset="0"/>
              <a:buChar char="―"/>
            </a:pPr>
            <a:r>
              <a:rPr lang="en-US" dirty="0"/>
              <a:t>Personality tests are meant to measure personality, not what individual differences are needed to perform a particular job.</a:t>
            </a:r>
            <a:endParaRPr lang="en-US" sz="2400" dirty="0"/>
          </a:p>
          <a:p>
            <a:pPr marL="0" indent="0" algn="l">
              <a:buNone/>
            </a:pPr>
            <a:endParaRPr lang="en-US" sz="2000" dirty="0"/>
          </a:p>
          <a:p>
            <a:pPr marL="0" indent="0" algn="l">
              <a:buNone/>
            </a:pPr>
            <a:endParaRPr lang="en-US" sz="2000" dirty="0"/>
          </a:p>
        </p:txBody>
      </p:sp>
    </p:spTree>
    <p:extLst>
      <p:ext uri="{BB962C8B-B14F-4D97-AF65-F5344CB8AC3E}">
        <p14:creationId xmlns:p14="http://schemas.microsoft.com/office/powerpoint/2010/main" val="11531962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chemeClr val="accent1"/>
                </a:solidFill>
              </a:rPr>
              <a:t>Test Your OB Knowledge </a:t>
            </a:r>
            <a:r>
              <a:rPr lang="en-US" sz="2200" b="1" dirty="0">
                <a:solidFill>
                  <a:schemeClr val="accent1"/>
                </a:solidFill>
              </a:rPr>
              <a:t>(3 of 6)</a:t>
            </a:r>
            <a:br>
              <a:rPr lang="en-US" sz="2200" b="1" dirty="0">
                <a:solidFill>
                  <a:schemeClr val="accent1"/>
                </a:solidFill>
              </a:rPr>
            </a:br>
            <a:endParaRPr lang="en-US" sz="2200" b="1" dirty="0">
              <a:solidFill>
                <a:schemeClr val="accent1"/>
              </a:solidFill>
            </a:endParaRPr>
          </a:p>
        </p:txBody>
      </p:sp>
      <p:sp>
        <p:nvSpPr>
          <p:cNvPr id="3" name="Content Placeholder 2"/>
          <p:cNvSpPr>
            <a:spLocks noGrp="1"/>
          </p:cNvSpPr>
          <p:nvPr>
            <p:ph idx="1"/>
          </p:nvPr>
        </p:nvSpPr>
        <p:spPr/>
        <p:txBody>
          <a:bodyPr/>
          <a:lstStyle/>
          <a:p>
            <a:pPr marL="0" indent="0" algn="l">
              <a:buNone/>
            </a:pPr>
            <a:r>
              <a:rPr lang="en-US" sz="2800" dirty="0"/>
              <a:t>Martha would like to hire employees who will be strong performers in her organization.  Which of the Big Five personality dimensions should she try to make sure the new employees score high on?</a:t>
            </a:r>
          </a:p>
          <a:p>
            <a:pPr marL="457200" indent="-457200" algn="l">
              <a:buFont typeface="+mj-lt"/>
              <a:buAutoNum type="alphaUcPeriod"/>
            </a:pPr>
            <a:r>
              <a:rPr lang="en-US" sz="2800" dirty="0"/>
              <a:t>extraversion</a:t>
            </a:r>
          </a:p>
          <a:p>
            <a:pPr marL="457200" indent="-457200" algn="l">
              <a:buFont typeface="+mj-lt"/>
              <a:buAutoNum type="alphaUcPeriod"/>
            </a:pPr>
            <a:r>
              <a:rPr lang="en-US" sz="2800" dirty="0"/>
              <a:t>agreeableness</a:t>
            </a:r>
          </a:p>
          <a:p>
            <a:pPr marL="457200" indent="-457200" algn="l">
              <a:buFont typeface="+mj-lt"/>
              <a:buAutoNum type="alphaUcPeriod"/>
            </a:pPr>
            <a:r>
              <a:rPr lang="en-US" sz="2800" dirty="0"/>
              <a:t>conscientiousness</a:t>
            </a:r>
          </a:p>
          <a:p>
            <a:pPr marL="457200" indent="-457200" algn="l">
              <a:buFont typeface="+mj-lt"/>
              <a:buAutoNum type="alphaUcPeriod"/>
            </a:pPr>
            <a:r>
              <a:rPr lang="en-US" sz="2800" dirty="0"/>
              <a:t>emotional stability</a:t>
            </a:r>
          </a:p>
          <a:p>
            <a:pPr marL="457200" indent="-457200" algn="l">
              <a:buFont typeface="+mj-lt"/>
              <a:buAutoNum type="alphaUcPeriod"/>
            </a:pPr>
            <a:r>
              <a:rPr lang="en-US" sz="2800" dirty="0"/>
              <a:t>openness to experience</a:t>
            </a:r>
          </a:p>
          <a:p>
            <a:pPr marL="0" indent="0" algn="l">
              <a:buNone/>
            </a:pPr>
            <a:endParaRPr lang="en-US" sz="2800" dirty="0"/>
          </a:p>
        </p:txBody>
      </p:sp>
    </p:spTree>
    <p:extLst>
      <p:ext uri="{BB962C8B-B14F-4D97-AF65-F5344CB8AC3E}">
        <p14:creationId xmlns:p14="http://schemas.microsoft.com/office/powerpoint/2010/main" val="9993216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Core Self-Evaluations and Your Performance</a:t>
            </a:r>
          </a:p>
        </p:txBody>
      </p:sp>
      <p:sp>
        <p:nvSpPr>
          <p:cNvPr id="3" name="Content Placeholder 2"/>
          <p:cNvSpPr>
            <a:spLocks noGrp="1"/>
          </p:cNvSpPr>
          <p:nvPr>
            <p:ph sz="half" idx="1"/>
          </p:nvPr>
        </p:nvSpPr>
        <p:spPr>
          <a:xfrm>
            <a:off x="457200" y="1828800"/>
            <a:ext cx="4038600" cy="4701540"/>
          </a:xfrm>
        </p:spPr>
        <p:txBody>
          <a:bodyPr/>
          <a:lstStyle/>
          <a:p>
            <a:pPr marL="0" indent="0">
              <a:buNone/>
            </a:pPr>
            <a:r>
              <a:rPr lang="en-US" dirty="0"/>
              <a:t>Core self-evaluations (CSEs) </a:t>
            </a:r>
          </a:p>
          <a:p>
            <a:pPr marL="0" indent="0">
              <a:buNone/>
            </a:pPr>
            <a:endParaRPr lang="en-US" sz="2400" dirty="0"/>
          </a:p>
          <a:p>
            <a:pPr marL="0" indent="0">
              <a:buNone/>
            </a:pPr>
            <a:r>
              <a:rPr lang="en-US" sz="2400" dirty="0"/>
              <a:t>A broad personality trait comprised of four </a:t>
            </a:r>
            <a:r>
              <a:rPr lang="en-US" sz="2400" b="1" dirty="0"/>
              <a:t>narrow</a:t>
            </a:r>
            <a:r>
              <a:rPr lang="en-US" sz="2400" dirty="0"/>
              <a:t> and </a:t>
            </a:r>
            <a:r>
              <a:rPr lang="en-US" sz="2400" b="1" dirty="0"/>
              <a:t>positive</a:t>
            </a:r>
            <a:r>
              <a:rPr lang="en-US" sz="2400" dirty="0"/>
              <a:t> individual traits</a:t>
            </a:r>
            <a:endParaRPr lang="en-US" dirty="0"/>
          </a:p>
          <a:p>
            <a:pPr marL="0" indent="0" algn="l">
              <a:buNone/>
            </a:pPr>
            <a:endParaRPr lang="en-US" sz="2400" dirty="0"/>
          </a:p>
          <a:p>
            <a:pPr marL="0" indent="0" algn="l">
              <a:buNone/>
            </a:pPr>
            <a:endParaRPr lang="en-US" dirty="0"/>
          </a:p>
        </p:txBody>
      </p:sp>
      <p:sp>
        <p:nvSpPr>
          <p:cNvPr id="5" name="Content Placeholder 4"/>
          <p:cNvSpPr>
            <a:spLocks noGrp="1"/>
          </p:cNvSpPr>
          <p:nvPr>
            <p:ph sz="half" idx="2"/>
          </p:nvPr>
        </p:nvSpPr>
        <p:spPr>
          <a:xfrm>
            <a:off x="4648200" y="2653313"/>
            <a:ext cx="4038600" cy="2272683"/>
          </a:xfrm>
          <a:solidFill>
            <a:schemeClr val="accent1">
              <a:lumMod val="40000"/>
              <a:lumOff val="60000"/>
            </a:schemeClr>
          </a:solidFill>
        </p:spPr>
        <p:txBody>
          <a:bodyPr/>
          <a:lstStyle/>
          <a:p>
            <a:pPr marL="354013" lvl="1" indent="-342900">
              <a:buFont typeface="Arial" charset="0"/>
              <a:buChar char="•"/>
            </a:pPr>
            <a:r>
              <a:rPr lang="en-US" sz="2400" dirty="0"/>
              <a:t>Generalized self-efficacy</a:t>
            </a:r>
          </a:p>
          <a:p>
            <a:pPr marL="354013" lvl="1" indent="-342900">
              <a:buFont typeface="Arial" charset="0"/>
              <a:buChar char="•"/>
            </a:pPr>
            <a:r>
              <a:rPr lang="en-US" sz="2400" dirty="0"/>
              <a:t>Self esteem</a:t>
            </a:r>
          </a:p>
          <a:p>
            <a:pPr marL="354013" lvl="1" indent="-342900">
              <a:buFont typeface="Arial" charset="0"/>
              <a:buChar char="•"/>
            </a:pPr>
            <a:r>
              <a:rPr lang="en-US" sz="2400" dirty="0"/>
              <a:t>Locus of control</a:t>
            </a:r>
          </a:p>
          <a:p>
            <a:pPr marL="354013" lvl="1" indent="-342900">
              <a:buFont typeface="Arial" charset="0"/>
              <a:buChar char="•"/>
            </a:pPr>
            <a:r>
              <a:rPr lang="en-US" sz="2400" dirty="0"/>
              <a:t>Emotional stability</a:t>
            </a:r>
          </a:p>
          <a:p>
            <a:endParaRPr lang="en-US" dirty="0"/>
          </a:p>
        </p:txBody>
      </p:sp>
    </p:spTree>
    <p:extLst>
      <p:ext uri="{BB962C8B-B14F-4D97-AF65-F5344CB8AC3E}">
        <p14:creationId xmlns:p14="http://schemas.microsoft.com/office/powerpoint/2010/main" val="14387785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How Self-Efficacy Works</a:t>
            </a:r>
          </a:p>
        </p:txBody>
      </p:sp>
      <p:sp>
        <p:nvSpPr>
          <p:cNvPr id="4" name="Content Placeholder 3"/>
          <p:cNvSpPr>
            <a:spLocks noGrp="1"/>
          </p:cNvSpPr>
          <p:nvPr>
            <p:ph sz="half" idx="2"/>
          </p:nvPr>
        </p:nvSpPr>
        <p:spPr>
          <a:xfrm>
            <a:off x="297873" y="1102357"/>
            <a:ext cx="3193472" cy="5126499"/>
          </a:xfrm>
        </p:spPr>
        <p:txBody>
          <a:bodyPr/>
          <a:lstStyle/>
          <a:p>
            <a:pPr marL="0" indent="0">
              <a:buNone/>
            </a:pPr>
            <a:r>
              <a:rPr lang="en-US" dirty="0"/>
              <a:t>Self-efficacy is a belief about your chances of successfully accomplishing a specific task.</a:t>
            </a:r>
          </a:p>
          <a:p>
            <a:endParaRPr lang="en-US" dirty="0"/>
          </a:p>
        </p:txBody>
      </p:sp>
      <p:pic>
        <p:nvPicPr>
          <p:cNvPr id="3" name="Picture 2"/>
          <p:cNvPicPr>
            <a:picLocks noChangeAspect="1"/>
          </p:cNvPicPr>
          <p:nvPr/>
        </p:nvPicPr>
        <p:blipFill>
          <a:blip r:embed="rId3"/>
          <a:stretch>
            <a:fillRect/>
          </a:stretch>
        </p:blipFill>
        <p:spPr>
          <a:xfrm>
            <a:off x="3817620" y="1316472"/>
            <a:ext cx="5182721" cy="4477871"/>
          </a:xfrm>
          <a:prstGeom prst="rect">
            <a:avLst/>
          </a:prstGeom>
        </p:spPr>
      </p:pic>
      <p:sp>
        <p:nvSpPr>
          <p:cNvPr id="6" name="Text Placeholder 5"/>
          <p:cNvSpPr>
            <a:spLocks noGrp="1"/>
          </p:cNvSpPr>
          <p:nvPr>
            <p:ph type="body" sz="quarter" idx="12"/>
          </p:nvPr>
        </p:nvSpPr>
        <p:spPr/>
        <p:txBody>
          <a:bodyPr/>
          <a:lstStyle/>
          <a:p>
            <a:r>
              <a:rPr lang="en-US" dirty="0">
                <a:hlinkClick r:id="rId4" action="ppaction://hlinksldjump"/>
              </a:rPr>
              <a:t>Jump to Appendix 2 for description</a:t>
            </a:r>
            <a:endParaRPr lang="en-US" dirty="0"/>
          </a:p>
        </p:txBody>
      </p:sp>
    </p:spTree>
    <p:extLst>
      <p:ext uri="{BB962C8B-B14F-4D97-AF65-F5344CB8AC3E}">
        <p14:creationId xmlns:p14="http://schemas.microsoft.com/office/powerpoint/2010/main" val="18067719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Self-Esteem and Your Performance</a:t>
            </a:r>
          </a:p>
        </p:txBody>
      </p:sp>
      <p:sp>
        <p:nvSpPr>
          <p:cNvPr id="3" name="Content Placeholder 2"/>
          <p:cNvSpPr>
            <a:spLocks noGrp="1"/>
          </p:cNvSpPr>
          <p:nvPr>
            <p:ph idx="1"/>
          </p:nvPr>
        </p:nvSpPr>
        <p:spPr/>
        <p:txBody>
          <a:bodyPr>
            <a:normAutofit/>
          </a:bodyPr>
          <a:lstStyle/>
          <a:p>
            <a:pPr marL="0" indent="0" algn="l">
              <a:buNone/>
            </a:pPr>
            <a:r>
              <a:rPr lang="en-US" sz="2800" dirty="0"/>
              <a:t>Self-esteem is a g</a:t>
            </a:r>
            <a:r>
              <a:rPr lang="en-US" dirty="0"/>
              <a:t>eneral belief about your </a:t>
            </a:r>
            <a:r>
              <a:rPr lang="en-US" b="1" dirty="0"/>
              <a:t>self-worth</a:t>
            </a:r>
            <a:r>
              <a:rPr lang="en-US" dirty="0"/>
              <a:t>.</a:t>
            </a:r>
            <a:endParaRPr lang="en-US" b="1" dirty="0"/>
          </a:p>
          <a:p>
            <a:pPr algn="l"/>
            <a:endParaRPr lang="en-US" sz="1000" b="1" dirty="0"/>
          </a:p>
          <a:p>
            <a:pPr marL="344488" algn="l"/>
            <a:r>
              <a:rPr lang="en-US" dirty="0"/>
              <a:t>It is relatively stable across your lifetime but it can be improved.</a:t>
            </a:r>
          </a:p>
          <a:p>
            <a:pPr marL="579438" indent="-234950" algn="l"/>
            <a:endParaRPr lang="en-US" dirty="0"/>
          </a:p>
          <a:p>
            <a:pPr marL="344488" algn="l"/>
            <a:r>
              <a:rPr lang="en-US" dirty="0"/>
              <a:t>Best to apply yourself to areas or goals that are important to you. </a:t>
            </a:r>
          </a:p>
          <a:p>
            <a:pPr marL="976313" indent="0" algn="l">
              <a:buNone/>
            </a:pPr>
            <a:r>
              <a:rPr lang="en-US" dirty="0"/>
              <a:t>Why? In those areas your motivation will likely be highest and presumably you’ll work the hardest</a:t>
            </a:r>
          </a:p>
          <a:p>
            <a:pPr marL="579438" indent="-234950" algn="l">
              <a:buNone/>
            </a:pPr>
            <a:endParaRPr lang="en-US" sz="2000" dirty="0"/>
          </a:p>
          <a:p>
            <a:pPr marL="0" indent="0" algn="l">
              <a:buNone/>
            </a:pPr>
            <a:endParaRPr lang="en-US" sz="2000" dirty="0"/>
          </a:p>
        </p:txBody>
      </p:sp>
    </p:spTree>
    <p:extLst>
      <p:ext uri="{BB962C8B-B14F-4D97-AF65-F5344CB8AC3E}">
        <p14:creationId xmlns:p14="http://schemas.microsoft.com/office/powerpoint/2010/main" val="305550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Locus of Control and My Performance </a:t>
            </a:r>
            <a:r>
              <a:rPr lang="en-US" sz="2000" dirty="0"/>
              <a:t>(1 of 2)</a:t>
            </a:r>
          </a:p>
        </p:txBody>
      </p:sp>
      <p:sp>
        <p:nvSpPr>
          <p:cNvPr id="3" name="Content Placeholder 2"/>
          <p:cNvSpPr>
            <a:spLocks noGrp="1"/>
          </p:cNvSpPr>
          <p:nvPr>
            <p:ph sz="half" idx="2"/>
          </p:nvPr>
        </p:nvSpPr>
        <p:spPr>
          <a:xfrm>
            <a:off x="455612" y="1143000"/>
            <a:ext cx="7871642" cy="1752600"/>
          </a:xfrm>
        </p:spPr>
        <p:txBody>
          <a:bodyPr/>
          <a:lstStyle/>
          <a:p>
            <a:pPr marL="0" indent="0" algn="l">
              <a:buNone/>
            </a:pPr>
            <a:r>
              <a:rPr lang="en-US" sz="2800" dirty="0"/>
              <a:t>Locus of Control describes how much personal responsibility someone takes for their behavior and its consequences.</a:t>
            </a:r>
          </a:p>
          <a:p>
            <a:pPr marL="0" indent="0" algn="l">
              <a:buNone/>
            </a:pPr>
            <a:endParaRPr lang="en-US" dirty="0"/>
          </a:p>
          <a:p>
            <a:pPr marL="0" indent="0" algn="l">
              <a:buNone/>
            </a:pPr>
            <a:endParaRPr lang="en-US" dirty="0"/>
          </a:p>
        </p:txBody>
      </p:sp>
      <p:sp>
        <p:nvSpPr>
          <p:cNvPr id="11" name="Text Placeholder 10"/>
          <p:cNvSpPr>
            <a:spLocks noGrp="1"/>
          </p:cNvSpPr>
          <p:nvPr>
            <p:ph type="body" sz="quarter" idx="3"/>
          </p:nvPr>
        </p:nvSpPr>
        <p:spPr>
          <a:xfrm>
            <a:off x="4645026" y="2867657"/>
            <a:ext cx="4041775" cy="639762"/>
          </a:xfrm>
        </p:spPr>
        <p:txBody>
          <a:bodyPr anchor="ctr"/>
          <a:lstStyle/>
          <a:p>
            <a:pPr algn="ctr"/>
            <a:r>
              <a:rPr lang="en-US" dirty="0"/>
              <a:t>Internal Locus of Control</a:t>
            </a:r>
          </a:p>
        </p:txBody>
      </p:sp>
      <p:sp>
        <p:nvSpPr>
          <p:cNvPr id="12" name="Content Placeholder 11"/>
          <p:cNvSpPr>
            <a:spLocks noGrp="1"/>
          </p:cNvSpPr>
          <p:nvPr>
            <p:ph sz="quarter" idx="4"/>
          </p:nvPr>
        </p:nvSpPr>
        <p:spPr>
          <a:xfrm>
            <a:off x="4645026" y="3500760"/>
            <a:ext cx="4041775" cy="1752600"/>
          </a:xfrm>
          <a:prstGeom prst="rect">
            <a:avLst/>
          </a:prstGeom>
          <a:solidFill>
            <a:schemeClr val="accent1">
              <a:lumMod val="40000"/>
              <a:lumOff val="60000"/>
            </a:schemeClr>
          </a:solidFill>
        </p:spPr>
        <p:txBody>
          <a:bodyPr/>
          <a:lstStyle/>
          <a:p>
            <a:pPr marL="0" indent="0" algn="ctr">
              <a:buNone/>
            </a:pPr>
            <a:r>
              <a:rPr lang="en-US" dirty="0"/>
              <a:t>I make things happen.</a:t>
            </a:r>
          </a:p>
          <a:p>
            <a:pPr marL="0" indent="0" algn="ctr">
              <a:buNone/>
            </a:pPr>
            <a:r>
              <a:rPr lang="en-US" dirty="0"/>
              <a:t>I can determine my future.</a:t>
            </a:r>
          </a:p>
          <a:p>
            <a:pPr marL="0" indent="0" algn="ctr">
              <a:buNone/>
            </a:pPr>
            <a:r>
              <a:rPr lang="en-US" dirty="0"/>
              <a:t>I accept personal responsibility for failures.</a:t>
            </a:r>
          </a:p>
        </p:txBody>
      </p:sp>
      <p:sp>
        <p:nvSpPr>
          <p:cNvPr id="5" name="Text Placeholder 4"/>
          <p:cNvSpPr>
            <a:spLocks noGrp="1"/>
          </p:cNvSpPr>
          <p:nvPr>
            <p:ph type="body" sz="quarter" idx="12"/>
          </p:nvPr>
        </p:nvSpPr>
        <p:spPr>
          <a:xfrm>
            <a:off x="458788" y="2774811"/>
            <a:ext cx="4038600" cy="609600"/>
          </a:xfrm>
        </p:spPr>
        <p:txBody>
          <a:bodyPr/>
          <a:lstStyle/>
          <a:p>
            <a:pPr marL="0" indent="0" algn="ctr">
              <a:buNone/>
            </a:pPr>
            <a:r>
              <a:rPr lang="en-US" dirty="0"/>
              <a:t>External Locus of Control</a:t>
            </a:r>
          </a:p>
        </p:txBody>
      </p:sp>
      <p:sp>
        <p:nvSpPr>
          <p:cNvPr id="13" name="Content Placeholder 12"/>
          <p:cNvSpPr>
            <a:spLocks noGrp="1"/>
          </p:cNvSpPr>
          <p:nvPr>
            <p:ph sz="half" idx="14"/>
          </p:nvPr>
        </p:nvSpPr>
        <p:spPr>
          <a:xfrm>
            <a:off x="457200" y="3480785"/>
            <a:ext cx="4040188" cy="1752600"/>
          </a:xfrm>
          <a:prstGeom prst="rect">
            <a:avLst/>
          </a:prstGeom>
          <a:solidFill>
            <a:schemeClr val="accent4">
              <a:lumMod val="20000"/>
              <a:lumOff val="80000"/>
            </a:schemeClr>
          </a:solidFill>
        </p:spPr>
        <p:txBody>
          <a:bodyPr/>
          <a:lstStyle/>
          <a:p>
            <a:pPr marL="0" indent="0" algn="ctr">
              <a:buNone/>
            </a:pPr>
            <a:r>
              <a:rPr lang="en-US" dirty="0"/>
              <a:t>Things happen to me.</a:t>
            </a:r>
          </a:p>
          <a:p>
            <a:pPr marL="0" indent="0" algn="ctr">
              <a:buNone/>
            </a:pPr>
            <a:r>
              <a:rPr lang="en-US" dirty="0"/>
              <a:t>I blame others for failures.</a:t>
            </a:r>
          </a:p>
          <a:p>
            <a:pPr marL="0" indent="0" algn="ctr">
              <a:buNone/>
            </a:pPr>
            <a:r>
              <a:rPr lang="en-US" dirty="0"/>
              <a:t>I can’t control the future.</a:t>
            </a:r>
          </a:p>
        </p:txBody>
      </p:sp>
    </p:spTree>
    <p:extLst>
      <p:ext uri="{BB962C8B-B14F-4D97-AF65-F5344CB8AC3E}">
        <p14:creationId xmlns:p14="http://schemas.microsoft.com/office/powerpoint/2010/main" val="6454359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Locus of Control and My Performance </a:t>
            </a:r>
            <a:r>
              <a:rPr lang="en-US" sz="2000" dirty="0"/>
              <a:t>(2 of 2)</a:t>
            </a:r>
          </a:p>
        </p:txBody>
      </p:sp>
      <p:sp>
        <p:nvSpPr>
          <p:cNvPr id="3" name="Content Placeholder 2"/>
          <p:cNvSpPr>
            <a:spLocks noGrp="1"/>
          </p:cNvSpPr>
          <p:nvPr>
            <p:ph sz="half" idx="2"/>
          </p:nvPr>
        </p:nvSpPr>
        <p:spPr>
          <a:xfrm>
            <a:off x="457201" y="1402844"/>
            <a:ext cx="8109750" cy="975558"/>
          </a:xfrm>
        </p:spPr>
        <p:txBody>
          <a:bodyPr/>
          <a:lstStyle/>
          <a:p>
            <a:pPr marL="0" indent="0" algn="ctr">
              <a:buNone/>
            </a:pPr>
            <a:r>
              <a:rPr lang="en-US" sz="2800" dirty="0"/>
              <a:t>In the workplace</a:t>
            </a:r>
          </a:p>
        </p:txBody>
      </p:sp>
      <p:sp>
        <p:nvSpPr>
          <p:cNvPr id="11" name="Text Placeholder 10"/>
          <p:cNvSpPr>
            <a:spLocks noGrp="1"/>
          </p:cNvSpPr>
          <p:nvPr>
            <p:ph type="body" sz="quarter" idx="3"/>
          </p:nvPr>
        </p:nvSpPr>
        <p:spPr>
          <a:xfrm>
            <a:off x="4645026" y="2522909"/>
            <a:ext cx="4041775" cy="639762"/>
          </a:xfrm>
        </p:spPr>
        <p:txBody>
          <a:bodyPr anchor="ctr"/>
          <a:lstStyle/>
          <a:p>
            <a:pPr algn="ctr"/>
            <a:r>
              <a:rPr lang="en-US" dirty="0"/>
              <a:t>Internal Locus of Control</a:t>
            </a:r>
          </a:p>
        </p:txBody>
      </p:sp>
      <p:sp>
        <p:nvSpPr>
          <p:cNvPr id="12" name="Content Placeholder 11"/>
          <p:cNvSpPr>
            <a:spLocks noGrp="1"/>
          </p:cNvSpPr>
          <p:nvPr>
            <p:ph sz="quarter" idx="4"/>
          </p:nvPr>
        </p:nvSpPr>
        <p:spPr>
          <a:xfrm>
            <a:off x="4645026" y="3162671"/>
            <a:ext cx="4041775" cy="1752600"/>
          </a:xfrm>
          <a:prstGeom prst="rect">
            <a:avLst/>
          </a:prstGeom>
          <a:solidFill>
            <a:schemeClr val="accent1">
              <a:lumMod val="40000"/>
              <a:lumOff val="60000"/>
            </a:schemeClr>
          </a:solidFill>
        </p:spPr>
        <p:txBody>
          <a:bodyPr/>
          <a:lstStyle/>
          <a:p>
            <a:pPr marL="0" indent="0" algn="ctr">
              <a:buNone/>
            </a:pPr>
            <a:r>
              <a:rPr lang="en-US" dirty="0"/>
              <a:t>Higher motivation</a:t>
            </a:r>
          </a:p>
          <a:p>
            <a:pPr marL="0" indent="0" algn="ctr">
              <a:buNone/>
            </a:pPr>
            <a:r>
              <a:rPr lang="en-US" dirty="0"/>
              <a:t>Higher expectations </a:t>
            </a:r>
          </a:p>
          <a:p>
            <a:pPr marL="122238" indent="0" algn="ctr">
              <a:buNone/>
            </a:pPr>
            <a:r>
              <a:rPr lang="en-US" dirty="0"/>
              <a:t>Exert more effort when given difficult tasks</a:t>
            </a:r>
          </a:p>
          <a:p>
            <a:pPr marL="122238" indent="0" algn="ctr">
              <a:buNone/>
            </a:pPr>
            <a:endParaRPr lang="en-US" dirty="0"/>
          </a:p>
          <a:p>
            <a:pPr marL="0" indent="0" algn="ctr">
              <a:buNone/>
            </a:pPr>
            <a:endParaRPr lang="en-US" dirty="0"/>
          </a:p>
          <a:p>
            <a:pPr marL="0" indent="0" algn="ctr">
              <a:buNone/>
            </a:pPr>
            <a:endParaRPr lang="en-US" dirty="0"/>
          </a:p>
        </p:txBody>
      </p:sp>
      <p:sp>
        <p:nvSpPr>
          <p:cNvPr id="5" name="Text Placeholder 4"/>
          <p:cNvSpPr>
            <a:spLocks noGrp="1"/>
          </p:cNvSpPr>
          <p:nvPr>
            <p:ph type="body" sz="quarter" idx="12"/>
          </p:nvPr>
        </p:nvSpPr>
        <p:spPr>
          <a:xfrm>
            <a:off x="457200" y="2533835"/>
            <a:ext cx="4038600" cy="609600"/>
          </a:xfrm>
        </p:spPr>
        <p:txBody>
          <a:bodyPr/>
          <a:lstStyle/>
          <a:p>
            <a:pPr marL="0" indent="0" algn="ctr">
              <a:buNone/>
            </a:pPr>
            <a:r>
              <a:rPr lang="en-US" dirty="0"/>
              <a:t>External Locus of Control</a:t>
            </a:r>
          </a:p>
        </p:txBody>
      </p:sp>
      <p:sp>
        <p:nvSpPr>
          <p:cNvPr id="13" name="Content Placeholder 12"/>
          <p:cNvSpPr>
            <a:spLocks noGrp="1"/>
          </p:cNvSpPr>
          <p:nvPr>
            <p:ph sz="half" idx="14"/>
          </p:nvPr>
        </p:nvSpPr>
        <p:spPr>
          <a:xfrm>
            <a:off x="457200" y="3143435"/>
            <a:ext cx="4040188" cy="1752600"/>
          </a:xfrm>
          <a:prstGeom prst="rect">
            <a:avLst/>
          </a:prstGeom>
          <a:solidFill>
            <a:schemeClr val="accent4">
              <a:lumMod val="20000"/>
              <a:lumOff val="80000"/>
            </a:schemeClr>
          </a:solidFill>
        </p:spPr>
        <p:txBody>
          <a:bodyPr/>
          <a:lstStyle/>
          <a:p>
            <a:pPr marL="0" indent="0" algn="ctr">
              <a:buNone/>
            </a:pPr>
            <a:r>
              <a:rPr lang="en-US" dirty="0"/>
              <a:t>More anxious</a:t>
            </a:r>
          </a:p>
          <a:p>
            <a:pPr marL="0" indent="0" algn="ctr">
              <a:buNone/>
            </a:pPr>
            <a:r>
              <a:rPr lang="en-US" dirty="0"/>
              <a:t>Earn less, receive smaller raises</a:t>
            </a:r>
          </a:p>
          <a:p>
            <a:pPr marL="0" indent="0" algn="ctr">
              <a:buNone/>
            </a:pPr>
            <a:r>
              <a:rPr lang="en-US" dirty="0"/>
              <a:t>Less motivated by incentives</a:t>
            </a:r>
          </a:p>
        </p:txBody>
      </p:sp>
    </p:spTree>
    <p:extLst>
      <p:ext uri="{BB962C8B-B14F-4D97-AF65-F5344CB8AC3E}">
        <p14:creationId xmlns:p14="http://schemas.microsoft.com/office/powerpoint/2010/main" val="19515733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Emotional Stability and My Performance</a:t>
            </a:r>
          </a:p>
        </p:txBody>
      </p:sp>
      <p:sp>
        <p:nvSpPr>
          <p:cNvPr id="4" name="Text Placeholder 3"/>
          <p:cNvSpPr>
            <a:spLocks noGrp="1"/>
          </p:cNvSpPr>
          <p:nvPr>
            <p:ph type="body" idx="1"/>
          </p:nvPr>
        </p:nvSpPr>
        <p:spPr/>
        <p:txBody>
          <a:bodyPr anchor="ctr"/>
          <a:lstStyle/>
          <a:p>
            <a:pPr algn="l"/>
            <a:r>
              <a:rPr lang="en-US" dirty="0"/>
              <a:t>What Is Emotional Stability?</a:t>
            </a:r>
          </a:p>
        </p:txBody>
      </p:sp>
      <p:sp>
        <p:nvSpPr>
          <p:cNvPr id="12" name="Content Placeholder 11"/>
          <p:cNvSpPr>
            <a:spLocks noGrp="1"/>
          </p:cNvSpPr>
          <p:nvPr>
            <p:ph sz="half" idx="2"/>
          </p:nvPr>
        </p:nvSpPr>
        <p:spPr>
          <a:xfrm>
            <a:off x="377302" y="2789808"/>
            <a:ext cx="4040188" cy="1752600"/>
          </a:xfrm>
        </p:spPr>
        <p:txBody>
          <a:bodyPr/>
          <a:lstStyle/>
          <a:p>
            <a:pPr marL="0" indent="0" algn="ctr">
              <a:spcBef>
                <a:spcPts val="0"/>
              </a:spcBef>
              <a:spcAft>
                <a:spcPts val="600"/>
              </a:spcAft>
              <a:buNone/>
            </a:pPr>
            <a:r>
              <a:rPr lang="en-US" sz="2800" dirty="0"/>
              <a:t>Relaxed</a:t>
            </a:r>
          </a:p>
          <a:p>
            <a:pPr marL="0" indent="0" algn="ctr">
              <a:spcBef>
                <a:spcPts val="0"/>
              </a:spcBef>
              <a:spcAft>
                <a:spcPts val="600"/>
              </a:spcAft>
              <a:buNone/>
            </a:pPr>
            <a:r>
              <a:rPr lang="en-US" sz="2800" dirty="0"/>
              <a:t>Secure</a:t>
            </a:r>
          </a:p>
          <a:p>
            <a:pPr marL="0" indent="0" algn="ctr">
              <a:spcBef>
                <a:spcPts val="0"/>
              </a:spcBef>
              <a:spcAft>
                <a:spcPts val="600"/>
              </a:spcAft>
              <a:buNone/>
            </a:pPr>
            <a:r>
              <a:rPr lang="en-US" sz="2800" dirty="0"/>
              <a:t>Unworried</a:t>
            </a:r>
          </a:p>
          <a:p>
            <a:pPr marL="0" indent="0" algn="ctr">
              <a:spcBef>
                <a:spcPts val="0"/>
              </a:spcBef>
              <a:spcAft>
                <a:spcPts val="600"/>
              </a:spcAft>
              <a:buNone/>
            </a:pPr>
            <a:r>
              <a:rPr lang="en-US" sz="2800" dirty="0"/>
              <a:t>Less likely to experience negative emotions under pressure</a:t>
            </a:r>
          </a:p>
          <a:p>
            <a:pPr algn="ctr"/>
            <a:endParaRPr lang="en-US" dirty="0"/>
          </a:p>
        </p:txBody>
      </p:sp>
      <p:sp>
        <p:nvSpPr>
          <p:cNvPr id="10" name="Text Placeholder 9"/>
          <p:cNvSpPr>
            <a:spLocks noGrp="1"/>
          </p:cNvSpPr>
          <p:nvPr>
            <p:ph type="body" sz="quarter" idx="3"/>
          </p:nvPr>
        </p:nvSpPr>
        <p:spPr>
          <a:xfrm>
            <a:off x="756607" y="2027808"/>
            <a:ext cx="7304317" cy="639762"/>
          </a:xfrm>
        </p:spPr>
        <p:txBody>
          <a:bodyPr anchor="ctr"/>
          <a:lstStyle/>
          <a:p>
            <a:pPr marL="0" indent="0" algn="ctr">
              <a:buNone/>
            </a:pPr>
            <a:r>
              <a:rPr lang="en-US" dirty="0"/>
              <a:t>People High in Emotional Stability Tend To Be:</a:t>
            </a:r>
          </a:p>
        </p:txBody>
      </p:sp>
      <p:sp>
        <p:nvSpPr>
          <p:cNvPr id="13" name="Content Placeholder 12"/>
          <p:cNvSpPr>
            <a:spLocks noGrp="1"/>
          </p:cNvSpPr>
          <p:nvPr>
            <p:ph sz="quarter" idx="4"/>
          </p:nvPr>
        </p:nvSpPr>
        <p:spPr>
          <a:xfrm>
            <a:off x="4645026" y="2921825"/>
            <a:ext cx="4041775" cy="1752600"/>
          </a:xfrm>
          <a:prstGeom prst="rect">
            <a:avLst/>
          </a:prstGeom>
        </p:spPr>
        <p:txBody>
          <a:bodyPr/>
          <a:lstStyle/>
          <a:p>
            <a:pPr marL="0" indent="0" algn="ctr">
              <a:buNone/>
            </a:pPr>
            <a:r>
              <a:rPr lang="en-US" sz="2800" dirty="0"/>
              <a:t>Higher job performance</a:t>
            </a:r>
          </a:p>
          <a:p>
            <a:pPr marL="0" indent="0" algn="ctr">
              <a:buNone/>
            </a:pPr>
            <a:r>
              <a:rPr lang="en-US" sz="2800" dirty="0"/>
              <a:t>More organizational citizenship behaviors</a:t>
            </a:r>
          </a:p>
          <a:p>
            <a:pPr marL="0" indent="0" algn="ctr">
              <a:buNone/>
            </a:pPr>
            <a:r>
              <a:rPr lang="en-US" sz="2800" dirty="0"/>
              <a:t>Few counter-productive work behaviors</a:t>
            </a:r>
          </a:p>
        </p:txBody>
      </p:sp>
    </p:spTree>
    <p:extLst>
      <p:ext uri="{BB962C8B-B14F-4D97-AF65-F5344CB8AC3E}">
        <p14:creationId xmlns:p14="http://schemas.microsoft.com/office/powerpoint/2010/main" val="19518209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p:cNvSpPr txBox="1">
            <a:spLocks noGrp="1"/>
          </p:cNvSpPr>
          <p:nvPr>
            <p:ph type="title"/>
          </p:nvPr>
        </p:nvSpPr>
        <p:spPr>
          <a:xfrm>
            <a:off x="0" y="228600"/>
            <a:ext cx="9144000" cy="1323439"/>
          </a:xfrm>
          <a:prstGeom prst="rect">
            <a:avLst/>
          </a:prstGeom>
          <a:noFill/>
        </p:spPr>
        <p:txBody>
          <a:bodyPr wrap="square" rtlCol="0">
            <a:spAutoFit/>
          </a:bodyPr>
          <a:lstStyle/>
          <a:p>
            <a:r>
              <a:rPr lang="en-US" sz="4000" dirty="0">
                <a:cs typeface="Arial Black"/>
              </a:rPr>
              <a:t>Major Questions You Should </a:t>
            </a:r>
            <a:br>
              <a:rPr lang="en-US" sz="4000" dirty="0">
                <a:cs typeface="Arial Black"/>
              </a:rPr>
            </a:br>
            <a:r>
              <a:rPr lang="en-US" sz="4000" dirty="0">
                <a:cs typeface="Arial Black"/>
              </a:rPr>
              <a:t>Be Able to Answer</a:t>
            </a:r>
            <a:endParaRPr lang="en-US" sz="4000" dirty="0">
              <a:solidFill>
                <a:schemeClr val="bg1"/>
              </a:solidFill>
              <a:cs typeface="Arial Black"/>
            </a:endParaRPr>
          </a:p>
        </p:txBody>
      </p:sp>
      <p:sp>
        <p:nvSpPr>
          <p:cNvPr id="3" name="Content Placeholder 2"/>
          <p:cNvSpPr>
            <a:spLocks noGrp="1"/>
          </p:cNvSpPr>
          <p:nvPr>
            <p:ph idx="1"/>
          </p:nvPr>
        </p:nvSpPr>
        <p:spPr>
          <a:xfrm>
            <a:off x="457200" y="1857993"/>
            <a:ext cx="8578516" cy="4745182"/>
          </a:xfrm>
        </p:spPr>
        <p:txBody>
          <a:bodyPr/>
          <a:lstStyle/>
          <a:p>
            <a:pPr marL="577850" indent="-577850" algn="l">
              <a:spcBef>
                <a:spcPts val="0"/>
              </a:spcBef>
              <a:buNone/>
            </a:pPr>
            <a:r>
              <a:rPr lang="en-US" dirty="0">
                <a:cs typeface="Arial Black"/>
              </a:rPr>
              <a:t>3.1  	How does understanding the relative stability of individual differences benefit me?</a:t>
            </a:r>
          </a:p>
          <a:p>
            <a:pPr marL="577850" indent="-577850" algn="l">
              <a:lnSpc>
                <a:spcPct val="150000"/>
              </a:lnSpc>
              <a:spcBef>
                <a:spcPts val="0"/>
              </a:spcBef>
              <a:buNone/>
            </a:pPr>
            <a:r>
              <a:rPr lang="en-US" dirty="0">
                <a:cs typeface="Arial Black"/>
              </a:rPr>
              <a:t>3.2  	How do multiple intelligences affect my performance?</a:t>
            </a:r>
          </a:p>
          <a:p>
            <a:pPr marL="577850" indent="-577850" algn="l">
              <a:spcBef>
                <a:spcPts val="0"/>
              </a:spcBef>
              <a:buNone/>
            </a:pPr>
            <a:r>
              <a:rPr lang="en-US" dirty="0">
                <a:cs typeface="Arial Black"/>
              </a:rPr>
              <a:t>3.3  	How does my personality affect my performance at school and work?</a:t>
            </a:r>
          </a:p>
          <a:p>
            <a:pPr marL="577850" indent="-577850" algn="l">
              <a:spcBef>
                <a:spcPts val="0"/>
              </a:spcBef>
              <a:buNone/>
            </a:pPr>
            <a:r>
              <a:rPr lang="en-US" dirty="0">
                <a:cs typeface="Arial Black"/>
              </a:rPr>
              <a:t>3.4  	How do self-evaluations affect my performance at work?</a:t>
            </a:r>
          </a:p>
          <a:p>
            <a:pPr marL="577850" indent="-577850" algn="l">
              <a:spcBef>
                <a:spcPts val="0"/>
              </a:spcBef>
              <a:buNone/>
            </a:pPr>
            <a:r>
              <a:rPr lang="en-US" dirty="0">
                <a:cs typeface="Arial Black"/>
              </a:rPr>
              <a:t>3.5  	What is emotional intelligence and how does it help me?</a:t>
            </a:r>
          </a:p>
          <a:p>
            <a:pPr marL="577850" indent="-577850" algn="l">
              <a:spcBef>
                <a:spcPts val="0"/>
              </a:spcBef>
              <a:buNone/>
            </a:pPr>
            <a:r>
              <a:rPr lang="en-US" dirty="0">
                <a:cs typeface="Arial Black"/>
              </a:rPr>
              <a:t>3.6  	How can understanding emotions make me more effective at work?</a:t>
            </a:r>
          </a:p>
        </p:txBody>
      </p:sp>
    </p:spTree>
    <p:extLst>
      <p:ext uri="{BB962C8B-B14F-4D97-AF65-F5344CB8AC3E}">
        <p14:creationId xmlns:p14="http://schemas.microsoft.com/office/powerpoint/2010/main" val="2545562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chemeClr val="accent1"/>
                </a:solidFill>
              </a:rPr>
              <a:t>Test Your OB Knowledge </a:t>
            </a:r>
            <a:r>
              <a:rPr lang="en-US" sz="2200" b="1" dirty="0">
                <a:solidFill>
                  <a:schemeClr val="accent1"/>
                </a:solidFill>
              </a:rPr>
              <a:t>(4 of 6)</a:t>
            </a:r>
            <a:br>
              <a:rPr lang="en-US" sz="2200" b="1" dirty="0">
                <a:solidFill>
                  <a:schemeClr val="accent1"/>
                </a:solidFill>
              </a:rPr>
            </a:br>
            <a:endParaRPr lang="en-US" sz="2200" b="1" dirty="0">
              <a:solidFill>
                <a:schemeClr val="accent1"/>
              </a:solidFill>
            </a:endParaRPr>
          </a:p>
        </p:txBody>
      </p:sp>
      <p:sp>
        <p:nvSpPr>
          <p:cNvPr id="3" name="Content Placeholder 2"/>
          <p:cNvSpPr>
            <a:spLocks noGrp="1"/>
          </p:cNvSpPr>
          <p:nvPr>
            <p:ph idx="1"/>
          </p:nvPr>
        </p:nvSpPr>
        <p:spPr/>
        <p:txBody>
          <a:bodyPr/>
          <a:lstStyle/>
          <a:p>
            <a:pPr marL="0" indent="0" algn="l">
              <a:buNone/>
            </a:pPr>
            <a:r>
              <a:rPr lang="en-US" sz="2800" dirty="0"/>
              <a:t>Joe was terminated from his job and believed the reason was his boss did not like him and his hard work was not appreciated. Joe likely has</a:t>
            </a:r>
          </a:p>
          <a:p>
            <a:pPr marL="457200" indent="-457200" algn="l">
              <a:buFont typeface="+mj-lt"/>
              <a:buAutoNum type="alphaUcPeriod"/>
            </a:pPr>
            <a:r>
              <a:rPr lang="en-US" sz="2800" dirty="0"/>
              <a:t>high emotional stability.</a:t>
            </a:r>
          </a:p>
          <a:p>
            <a:pPr marL="457200" indent="-457200" algn="l">
              <a:buFont typeface="+mj-lt"/>
              <a:buAutoNum type="alphaUcPeriod"/>
            </a:pPr>
            <a:r>
              <a:rPr lang="en-US" sz="2800" dirty="0"/>
              <a:t>an internal locus of control.</a:t>
            </a:r>
          </a:p>
          <a:p>
            <a:pPr marL="457200" indent="-457200" algn="l">
              <a:buFont typeface="+mj-lt"/>
              <a:buAutoNum type="alphaUcPeriod"/>
            </a:pPr>
            <a:r>
              <a:rPr lang="en-US" sz="2800" dirty="0"/>
              <a:t>low self-efficacy.</a:t>
            </a:r>
          </a:p>
          <a:p>
            <a:pPr marL="457200" indent="-457200" algn="l">
              <a:buFont typeface="+mj-lt"/>
              <a:buAutoNum type="alphaUcPeriod"/>
            </a:pPr>
            <a:r>
              <a:rPr lang="en-US" sz="2800" dirty="0"/>
              <a:t>an external locus of control.</a:t>
            </a:r>
          </a:p>
          <a:p>
            <a:pPr marL="457200" indent="-457200" algn="l">
              <a:buFont typeface="+mj-lt"/>
              <a:buAutoNum type="alphaUcPeriod"/>
            </a:pPr>
            <a:r>
              <a:rPr lang="en-US" sz="2800" dirty="0"/>
              <a:t>low self-esteem.</a:t>
            </a:r>
          </a:p>
          <a:p>
            <a:pPr marL="0" indent="0" algn="l">
              <a:buNone/>
            </a:pPr>
            <a:endParaRPr lang="en-US" sz="2800" dirty="0"/>
          </a:p>
        </p:txBody>
      </p:sp>
    </p:spTree>
    <p:extLst>
      <p:ext uri="{BB962C8B-B14F-4D97-AF65-F5344CB8AC3E}">
        <p14:creationId xmlns:p14="http://schemas.microsoft.com/office/powerpoint/2010/main" val="1146099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The Value of Being Emotionally Intelligent</a:t>
            </a:r>
          </a:p>
        </p:txBody>
      </p:sp>
      <p:sp>
        <p:nvSpPr>
          <p:cNvPr id="3" name="Content Placeholder 2"/>
          <p:cNvSpPr>
            <a:spLocks noGrp="1"/>
          </p:cNvSpPr>
          <p:nvPr>
            <p:ph idx="1"/>
          </p:nvPr>
        </p:nvSpPr>
        <p:spPr/>
        <p:txBody>
          <a:bodyPr/>
          <a:lstStyle/>
          <a:p>
            <a:pPr marL="0" indent="0" algn="l">
              <a:buNone/>
            </a:pPr>
            <a:r>
              <a:rPr lang="en-US" sz="2800" dirty="0"/>
              <a:t>Emotional intelligence (EI)</a:t>
            </a:r>
          </a:p>
          <a:p>
            <a:pPr marL="0" indent="0" algn="l">
              <a:buNone/>
            </a:pPr>
            <a:r>
              <a:rPr lang="en-US" sz="2400" dirty="0"/>
              <a:t>The ability to monitor one’s own emotions and those of others, to discriminate among them, and to use this information to guide one’s thinking and actions</a:t>
            </a:r>
          </a:p>
          <a:p>
            <a:pPr marL="0" indent="0" algn="l">
              <a:buNone/>
            </a:pPr>
            <a:endParaRPr lang="en-US" dirty="0"/>
          </a:p>
          <a:p>
            <a:pPr marL="0" indent="0" algn="l">
              <a:buNone/>
            </a:pPr>
            <a:endParaRPr lang="en-US" dirty="0"/>
          </a:p>
        </p:txBody>
      </p:sp>
    </p:spTree>
    <p:extLst>
      <p:ext uri="{BB962C8B-B14F-4D97-AF65-F5344CB8AC3E}">
        <p14:creationId xmlns:p14="http://schemas.microsoft.com/office/powerpoint/2010/main" val="18204391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Key Components of Emotional Intelligence</a:t>
            </a:r>
            <a:endParaRPr lang="en-US" sz="4000" dirty="0">
              <a:solidFill>
                <a:schemeClr val="accent1"/>
              </a:solidFill>
            </a:endParaRPr>
          </a:p>
        </p:txBody>
      </p:sp>
      <p:sp>
        <p:nvSpPr>
          <p:cNvPr id="3" name="Content Placeholder 2"/>
          <p:cNvSpPr>
            <a:spLocks noGrp="1"/>
          </p:cNvSpPr>
          <p:nvPr>
            <p:ph sz="half" idx="1"/>
          </p:nvPr>
        </p:nvSpPr>
        <p:spPr>
          <a:xfrm>
            <a:off x="457200" y="914400"/>
            <a:ext cx="4038600" cy="2478916"/>
          </a:xfrm>
        </p:spPr>
        <p:txBody>
          <a:bodyPr/>
          <a:lstStyle/>
          <a:p>
            <a:pPr marL="0" indent="0" algn="ctr">
              <a:buNone/>
            </a:pPr>
            <a:r>
              <a:rPr lang="en-US" b="1" dirty="0"/>
              <a:t>Personal Competence</a:t>
            </a:r>
          </a:p>
          <a:p>
            <a:pPr marL="0" indent="0" algn="ctr">
              <a:buNone/>
            </a:pPr>
            <a:r>
              <a:rPr lang="en-US" dirty="0"/>
              <a:t>Self-awareness</a:t>
            </a:r>
          </a:p>
          <a:p>
            <a:pPr marL="0" indent="0" algn="ctr">
              <a:buNone/>
            </a:pPr>
            <a:r>
              <a:rPr lang="en-US" dirty="0"/>
              <a:t>Self-management</a:t>
            </a:r>
          </a:p>
        </p:txBody>
      </p:sp>
      <p:sp>
        <p:nvSpPr>
          <p:cNvPr id="11" name="Content Placeholder 10"/>
          <p:cNvSpPr>
            <a:spLocks noGrp="1"/>
          </p:cNvSpPr>
          <p:nvPr>
            <p:ph sz="half" idx="2"/>
          </p:nvPr>
        </p:nvSpPr>
        <p:spPr>
          <a:xfrm>
            <a:off x="4685365" y="914400"/>
            <a:ext cx="4038600" cy="2303656"/>
          </a:xfrm>
          <a:prstGeom prst="rect">
            <a:avLst/>
          </a:prstGeom>
        </p:spPr>
        <p:txBody>
          <a:bodyPr/>
          <a:lstStyle/>
          <a:p>
            <a:pPr marL="0" indent="0" algn="ctr">
              <a:buNone/>
            </a:pPr>
            <a:r>
              <a:rPr lang="en-US" b="1" dirty="0"/>
              <a:t>Social Competence</a:t>
            </a:r>
          </a:p>
          <a:p>
            <a:pPr marL="0" indent="0" algn="ctr">
              <a:buNone/>
            </a:pPr>
            <a:r>
              <a:rPr lang="en-US" dirty="0"/>
              <a:t>Social awareness</a:t>
            </a:r>
          </a:p>
          <a:p>
            <a:pPr marL="0" indent="0" algn="ctr">
              <a:buNone/>
            </a:pPr>
            <a:r>
              <a:rPr lang="en-US" dirty="0"/>
              <a:t>Relationship management</a:t>
            </a:r>
          </a:p>
        </p:txBody>
      </p:sp>
      <p:sp>
        <p:nvSpPr>
          <p:cNvPr id="15" name="Content Placeholder 14"/>
          <p:cNvSpPr>
            <a:spLocks noGrp="1"/>
          </p:cNvSpPr>
          <p:nvPr>
            <p:ph sz="half" idx="4294967295"/>
          </p:nvPr>
        </p:nvSpPr>
        <p:spPr>
          <a:xfrm>
            <a:off x="2126315" y="2832038"/>
            <a:ext cx="5118100" cy="2305050"/>
          </a:xfrm>
          <a:prstGeom prst="rect">
            <a:avLst/>
          </a:prstGeom>
        </p:spPr>
        <p:txBody>
          <a:bodyPr/>
          <a:lstStyle/>
          <a:p>
            <a:pPr marL="0" indent="0" algn="ctr">
              <a:buNone/>
            </a:pPr>
            <a:r>
              <a:rPr lang="en-US" sz="2800" b="1" dirty="0"/>
              <a:t>Benefits/Drawbacks of EI</a:t>
            </a:r>
          </a:p>
          <a:p>
            <a:pPr marL="0" indent="0" algn="ctr">
              <a:buNone/>
            </a:pPr>
            <a:r>
              <a:rPr lang="en-US" sz="2800" dirty="0"/>
              <a:t>Better social relationships</a:t>
            </a:r>
          </a:p>
          <a:p>
            <a:pPr marL="0" indent="0" algn="ctr">
              <a:buNone/>
            </a:pPr>
            <a:r>
              <a:rPr lang="en-US" sz="2800" dirty="0"/>
              <a:t>Greater well-being</a:t>
            </a:r>
          </a:p>
          <a:p>
            <a:pPr marL="0" indent="0" algn="ctr">
              <a:buNone/>
            </a:pPr>
            <a:r>
              <a:rPr lang="en-US" sz="2800" dirty="0"/>
              <a:t>Increased satisfaction</a:t>
            </a:r>
          </a:p>
          <a:p>
            <a:pPr marL="0" indent="0" algn="ctr">
              <a:buNone/>
            </a:pPr>
            <a:r>
              <a:rPr lang="en-US" sz="2800" dirty="0"/>
              <a:t>No clear link to improved job performance</a:t>
            </a:r>
          </a:p>
          <a:p>
            <a:pPr marL="0" indent="0" algn="ctr">
              <a:buNone/>
            </a:pPr>
            <a:r>
              <a:rPr lang="en-US" sz="2800" dirty="0"/>
              <a:t>Research remains unclear</a:t>
            </a:r>
          </a:p>
        </p:txBody>
      </p:sp>
    </p:spTree>
    <p:extLst>
      <p:ext uri="{BB962C8B-B14F-4D97-AF65-F5344CB8AC3E}">
        <p14:creationId xmlns:p14="http://schemas.microsoft.com/office/powerpoint/2010/main" val="19827366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Emotions and Performance</a:t>
            </a:r>
          </a:p>
        </p:txBody>
      </p:sp>
      <p:sp>
        <p:nvSpPr>
          <p:cNvPr id="3" name="Content Placeholder 2"/>
          <p:cNvSpPr>
            <a:spLocks noGrp="1"/>
          </p:cNvSpPr>
          <p:nvPr>
            <p:ph idx="1"/>
          </p:nvPr>
        </p:nvSpPr>
        <p:spPr/>
        <p:txBody>
          <a:bodyPr/>
          <a:lstStyle/>
          <a:p>
            <a:pPr marL="0" indent="0" algn="l">
              <a:buNone/>
            </a:pPr>
            <a:r>
              <a:rPr lang="en-US" sz="2800" dirty="0"/>
              <a:t>What are emotions?</a:t>
            </a:r>
          </a:p>
          <a:p>
            <a:pPr lvl="1"/>
            <a:endParaRPr lang="en-US" sz="500" dirty="0"/>
          </a:p>
          <a:p>
            <a:pPr lvl="1"/>
            <a:r>
              <a:rPr lang="en-US" sz="2400" dirty="0"/>
              <a:t>Emotions are complex, relatively brief responses aimed at a particular person, information, experience, or event.</a:t>
            </a:r>
          </a:p>
          <a:p>
            <a:pPr lvl="1"/>
            <a:r>
              <a:rPr lang="en-US" sz="2400" dirty="0"/>
              <a:t>Emotions can change our psychological and  physiological states.</a:t>
            </a:r>
          </a:p>
          <a:p>
            <a:pPr lvl="1"/>
            <a:r>
              <a:rPr lang="en-US" sz="2400" dirty="0"/>
              <a:t>There are both </a:t>
            </a:r>
            <a:r>
              <a:rPr lang="en-US" sz="2400" b="1" dirty="0"/>
              <a:t>positive</a:t>
            </a:r>
            <a:r>
              <a:rPr lang="en-US" sz="2400" dirty="0"/>
              <a:t> and </a:t>
            </a:r>
            <a:r>
              <a:rPr lang="en-US" sz="2400" b="1" dirty="0"/>
              <a:t>negative</a:t>
            </a:r>
            <a:r>
              <a:rPr lang="en-US" sz="2400" dirty="0"/>
              <a:t> emotions plus </a:t>
            </a:r>
            <a:r>
              <a:rPr lang="en-US" sz="2400" b="1" dirty="0"/>
              <a:t>past</a:t>
            </a:r>
            <a:r>
              <a:rPr lang="en-US" sz="2400" dirty="0"/>
              <a:t> versus </a:t>
            </a:r>
            <a:r>
              <a:rPr lang="en-US" sz="2400" b="1" dirty="0"/>
              <a:t>future</a:t>
            </a:r>
            <a:r>
              <a:rPr lang="en-US" sz="2400" dirty="0"/>
              <a:t> emotions.</a:t>
            </a:r>
          </a:p>
          <a:p>
            <a:pPr marL="0" indent="0" algn="l">
              <a:buNone/>
            </a:pPr>
            <a:endParaRPr lang="en-US" sz="2800" dirty="0"/>
          </a:p>
        </p:txBody>
      </p:sp>
    </p:spTree>
    <p:extLst>
      <p:ext uri="{BB962C8B-B14F-4D97-AF65-F5344CB8AC3E}">
        <p14:creationId xmlns:p14="http://schemas.microsoft.com/office/powerpoint/2010/main" val="3185052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Managing Emotions at Work</a:t>
            </a:r>
          </a:p>
        </p:txBody>
      </p:sp>
      <p:sp>
        <p:nvSpPr>
          <p:cNvPr id="4" name="Text Placeholder 3"/>
          <p:cNvSpPr>
            <a:spLocks noGrp="1"/>
          </p:cNvSpPr>
          <p:nvPr>
            <p:ph type="body" idx="1"/>
          </p:nvPr>
        </p:nvSpPr>
        <p:spPr>
          <a:solidFill>
            <a:schemeClr val="accent4">
              <a:lumMod val="20000"/>
              <a:lumOff val="80000"/>
            </a:schemeClr>
          </a:solidFill>
        </p:spPr>
        <p:txBody>
          <a:bodyPr anchor="ctr"/>
          <a:lstStyle/>
          <a:p>
            <a:pPr algn="ctr"/>
            <a:r>
              <a:rPr lang="en-US" sz="2800" dirty="0"/>
              <a:t>Anger</a:t>
            </a:r>
            <a:endParaRPr lang="en-US" dirty="0"/>
          </a:p>
        </p:txBody>
      </p:sp>
      <p:sp>
        <p:nvSpPr>
          <p:cNvPr id="8" name="Content Placeholder 7"/>
          <p:cNvSpPr>
            <a:spLocks noGrp="1"/>
          </p:cNvSpPr>
          <p:nvPr>
            <p:ph sz="half" idx="2"/>
          </p:nvPr>
        </p:nvSpPr>
        <p:spPr/>
        <p:txBody>
          <a:bodyPr/>
          <a:lstStyle/>
          <a:p>
            <a:pPr marL="0" lvl="0" indent="0" algn="ctr">
              <a:buNone/>
            </a:pPr>
            <a:r>
              <a:rPr lang="en-US" dirty="0"/>
              <a:t>People are angry about what happened or did not happen in </a:t>
            </a:r>
            <a:br>
              <a:rPr lang="en-US" dirty="0"/>
            </a:br>
            <a:r>
              <a:rPr lang="en-US" dirty="0"/>
              <a:t>the </a:t>
            </a:r>
            <a:r>
              <a:rPr lang="en-US" b="1" dirty="0"/>
              <a:t>past</a:t>
            </a:r>
            <a:r>
              <a:rPr lang="en-US" dirty="0"/>
              <a:t>.</a:t>
            </a:r>
            <a:endParaRPr lang="en-US" b="1" dirty="0"/>
          </a:p>
          <a:p>
            <a:pPr marL="0" lvl="0" indent="0" algn="ctr">
              <a:buNone/>
            </a:pPr>
            <a:r>
              <a:rPr lang="en-US" dirty="0"/>
              <a:t>Anger is a “backward-looking” or </a:t>
            </a:r>
            <a:r>
              <a:rPr lang="en-US" b="1" dirty="0"/>
              <a:t>retrospective</a:t>
            </a:r>
            <a:r>
              <a:rPr lang="en-US" dirty="0"/>
              <a:t> emotion.</a:t>
            </a:r>
          </a:p>
          <a:p>
            <a:endParaRPr lang="en-US" dirty="0"/>
          </a:p>
        </p:txBody>
      </p:sp>
      <p:sp>
        <p:nvSpPr>
          <p:cNvPr id="5" name="Text Placeholder 4"/>
          <p:cNvSpPr>
            <a:spLocks noGrp="1"/>
          </p:cNvSpPr>
          <p:nvPr>
            <p:ph type="body" sz="quarter" idx="3"/>
          </p:nvPr>
        </p:nvSpPr>
        <p:spPr>
          <a:solidFill>
            <a:schemeClr val="accent1">
              <a:lumMod val="40000"/>
              <a:lumOff val="60000"/>
            </a:schemeClr>
          </a:solidFill>
        </p:spPr>
        <p:txBody>
          <a:bodyPr anchor="ctr"/>
          <a:lstStyle/>
          <a:p>
            <a:pPr algn="ctr"/>
            <a:r>
              <a:rPr lang="en-US" sz="2800" dirty="0"/>
              <a:t>Fear</a:t>
            </a:r>
            <a:endParaRPr lang="en-US" dirty="0"/>
          </a:p>
        </p:txBody>
      </p:sp>
      <p:sp>
        <p:nvSpPr>
          <p:cNvPr id="11" name="Content Placeholder 10"/>
          <p:cNvSpPr>
            <a:spLocks noGrp="1"/>
          </p:cNvSpPr>
          <p:nvPr>
            <p:ph sz="quarter" idx="4"/>
          </p:nvPr>
        </p:nvSpPr>
        <p:spPr/>
        <p:txBody>
          <a:bodyPr/>
          <a:lstStyle/>
          <a:p>
            <a:pPr marL="0" lvl="0" indent="0" algn="ctr">
              <a:buNone/>
            </a:pPr>
            <a:r>
              <a:rPr lang="en-US" dirty="0"/>
              <a:t>People are afraid of things that might happen in the </a:t>
            </a:r>
            <a:r>
              <a:rPr lang="en-US" b="1" dirty="0"/>
              <a:t>future</a:t>
            </a:r>
            <a:r>
              <a:rPr lang="en-US" dirty="0"/>
              <a:t>.</a:t>
            </a:r>
            <a:endParaRPr lang="en-US" b="1" dirty="0"/>
          </a:p>
          <a:p>
            <a:pPr marL="0" lvl="0" indent="0" algn="ctr">
              <a:buNone/>
            </a:pPr>
            <a:r>
              <a:rPr lang="en-US" dirty="0"/>
              <a:t>Fear is a “forward-looking” or </a:t>
            </a:r>
            <a:r>
              <a:rPr lang="en-US" b="1" dirty="0"/>
              <a:t>prospective</a:t>
            </a:r>
            <a:r>
              <a:rPr lang="en-US" dirty="0"/>
              <a:t> emotion.</a:t>
            </a:r>
          </a:p>
        </p:txBody>
      </p:sp>
      <p:sp>
        <p:nvSpPr>
          <p:cNvPr id="15" name="Content Placeholder 14"/>
          <p:cNvSpPr>
            <a:spLocks noGrp="1"/>
          </p:cNvSpPr>
          <p:nvPr>
            <p:ph sz="half" idx="14"/>
          </p:nvPr>
        </p:nvSpPr>
        <p:spPr>
          <a:xfrm>
            <a:off x="717395" y="3663175"/>
            <a:ext cx="8062332" cy="1752600"/>
          </a:xfrm>
          <a:ln>
            <a:solidFill>
              <a:schemeClr val="accent1"/>
            </a:solidFill>
          </a:ln>
        </p:spPr>
        <p:txBody>
          <a:bodyPr/>
          <a:lstStyle/>
          <a:p>
            <a:pPr marL="0" indent="0">
              <a:buNone/>
            </a:pPr>
            <a:r>
              <a:rPr lang="en-US" dirty="0"/>
              <a:t>Knowing this, managers can guide their own actions as to how they communicate with employees knowing their reactions to events.</a:t>
            </a:r>
          </a:p>
          <a:p>
            <a:pPr marL="0" indent="0">
              <a:buNone/>
            </a:pPr>
            <a:endParaRPr lang="en-US" sz="1100" dirty="0"/>
          </a:p>
          <a:p>
            <a:pPr marL="0" indent="0">
              <a:buNone/>
            </a:pPr>
            <a:r>
              <a:rPr lang="en-US" dirty="0"/>
              <a:t>But, organizations have emotion </a:t>
            </a:r>
            <a:r>
              <a:rPr lang="en-US" b="1" dirty="0"/>
              <a:t>display norms</a:t>
            </a:r>
            <a:r>
              <a:rPr lang="en-US" dirty="0"/>
              <a:t>, or rules that dictate which types of emotions are expected and appropriate for their members to show.</a:t>
            </a:r>
          </a:p>
          <a:p>
            <a:endParaRPr lang="en-US" dirty="0"/>
          </a:p>
          <a:p>
            <a:endParaRPr lang="en-US" dirty="0"/>
          </a:p>
          <a:p>
            <a:endParaRPr lang="en-US" dirty="0"/>
          </a:p>
        </p:txBody>
      </p:sp>
    </p:spTree>
    <p:extLst>
      <p:ext uri="{BB962C8B-B14F-4D97-AF65-F5344CB8AC3E}">
        <p14:creationId xmlns:p14="http://schemas.microsoft.com/office/powerpoint/2010/main" val="3750744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chemeClr val="accent1"/>
                </a:solidFill>
              </a:rPr>
              <a:t>Test Your OB Knowledge </a:t>
            </a:r>
            <a:r>
              <a:rPr lang="en-US" sz="2200" b="1" dirty="0">
                <a:solidFill>
                  <a:schemeClr val="accent1"/>
                </a:solidFill>
              </a:rPr>
              <a:t>(5 of 6)</a:t>
            </a:r>
            <a:br>
              <a:rPr lang="en-US" sz="2200" b="1" dirty="0">
                <a:solidFill>
                  <a:schemeClr val="accent1"/>
                </a:solidFill>
              </a:rPr>
            </a:br>
            <a:endParaRPr lang="en-US" sz="2200" b="1" dirty="0">
              <a:solidFill>
                <a:schemeClr val="accent1"/>
              </a:solidFill>
            </a:endParaRPr>
          </a:p>
        </p:txBody>
      </p:sp>
      <p:sp>
        <p:nvSpPr>
          <p:cNvPr id="3" name="Content Placeholder 2"/>
          <p:cNvSpPr>
            <a:spLocks noGrp="1"/>
          </p:cNvSpPr>
          <p:nvPr>
            <p:ph idx="1"/>
          </p:nvPr>
        </p:nvSpPr>
        <p:spPr/>
        <p:txBody>
          <a:bodyPr/>
          <a:lstStyle/>
          <a:p>
            <a:pPr marL="0" indent="0" algn="l">
              <a:buNone/>
            </a:pPr>
            <a:r>
              <a:rPr lang="en-US" sz="2800" dirty="0"/>
              <a:t>Liu has a goal to work hard and eventually apply for a promotion at the Great Grain Company.  Liu is most likely to exhibit positive emotions if</a:t>
            </a:r>
          </a:p>
          <a:p>
            <a:pPr marL="457200" indent="-457200" algn="l">
              <a:buFont typeface="+mj-lt"/>
              <a:buAutoNum type="alphaUcPeriod"/>
            </a:pPr>
            <a:r>
              <a:rPr lang="en-US" sz="2800" dirty="0"/>
              <a:t>the emotions are congruent with his goal.</a:t>
            </a:r>
          </a:p>
          <a:p>
            <a:pPr marL="457200" indent="-457200" algn="l">
              <a:buFont typeface="+mj-lt"/>
              <a:buAutoNum type="alphaUcPeriod"/>
            </a:pPr>
            <a:r>
              <a:rPr lang="en-US" sz="2800" dirty="0"/>
              <a:t>he has emotional intelligence.</a:t>
            </a:r>
          </a:p>
          <a:p>
            <a:pPr marL="457200" indent="-457200" algn="l">
              <a:buFont typeface="+mj-lt"/>
              <a:buAutoNum type="alphaUcPeriod"/>
            </a:pPr>
            <a:r>
              <a:rPr lang="en-US" sz="2800" dirty="0"/>
              <a:t>the emotions are incongruent with his goal.</a:t>
            </a:r>
          </a:p>
          <a:p>
            <a:pPr marL="457200" indent="-457200" algn="l">
              <a:buFont typeface="+mj-lt"/>
              <a:buAutoNum type="alphaUcPeriod"/>
            </a:pPr>
            <a:r>
              <a:rPr lang="en-US" sz="2800" dirty="0"/>
              <a:t>he feels inadequate.</a:t>
            </a:r>
          </a:p>
          <a:p>
            <a:pPr marL="457200" indent="-457200" algn="l">
              <a:buFont typeface="+mj-lt"/>
              <a:buAutoNum type="alphaUcPeriod"/>
            </a:pPr>
            <a:r>
              <a:rPr lang="en-US" sz="2800" dirty="0"/>
              <a:t>he had a bad experience being promoted at his former company.</a:t>
            </a:r>
          </a:p>
          <a:p>
            <a:pPr marL="0" indent="0" algn="l">
              <a:buNone/>
            </a:pPr>
            <a:endParaRPr lang="en-US" sz="2800" dirty="0"/>
          </a:p>
        </p:txBody>
      </p:sp>
    </p:spTree>
    <p:extLst>
      <p:ext uri="{BB962C8B-B14F-4D97-AF65-F5344CB8AC3E}">
        <p14:creationId xmlns:p14="http://schemas.microsoft.com/office/powerpoint/2010/main" val="3199005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chemeClr val="accent1"/>
                </a:solidFill>
              </a:rPr>
              <a:t>Test Your OB Knowledge </a:t>
            </a:r>
            <a:r>
              <a:rPr lang="en-US" sz="2200" b="1" dirty="0">
                <a:solidFill>
                  <a:schemeClr val="accent1"/>
                </a:solidFill>
              </a:rPr>
              <a:t>(6 of 6)</a:t>
            </a:r>
            <a:br>
              <a:rPr lang="en-US" sz="2200" b="1" dirty="0">
                <a:solidFill>
                  <a:schemeClr val="accent1"/>
                </a:solidFill>
              </a:rPr>
            </a:br>
            <a:endParaRPr lang="en-US" sz="2200" b="1" dirty="0">
              <a:solidFill>
                <a:schemeClr val="accent1"/>
              </a:solidFill>
            </a:endParaRPr>
          </a:p>
        </p:txBody>
      </p:sp>
      <p:sp>
        <p:nvSpPr>
          <p:cNvPr id="3" name="Content Placeholder 2"/>
          <p:cNvSpPr>
            <a:spLocks noGrp="1"/>
          </p:cNvSpPr>
          <p:nvPr>
            <p:ph idx="1"/>
          </p:nvPr>
        </p:nvSpPr>
        <p:spPr/>
        <p:txBody>
          <a:bodyPr/>
          <a:lstStyle/>
          <a:p>
            <a:pPr marL="0" indent="0" algn="l">
              <a:buNone/>
            </a:pPr>
            <a:r>
              <a:rPr lang="en-US" sz="2800" dirty="0"/>
              <a:t>Jessica would like to be a best-selling author.  She studied OB and knows this will take at least 10,000 hours of deliberate practice.  Jessica should do all of the following EXCEPT</a:t>
            </a:r>
          </a:p>
          <a:p>
            <a:pPr marL="457200" indent="-457200" algn="l">
              <a:buFont typeface="+mj-lt"/>
              <a:buAutoNum type="alphaUcPeriod"/>
            </a:pPr>
            <a:r>
              <a:rPr lang="en-US" sz="2800" dirty="0"/>
              <a:t>identify aspects of performance that need improvement.</a:t>
            </a:r>
          </a:p>
          <a:p>
            <a:pPr marL="457200" indent="-457200" algn="l">
              <a:buFont typeface="+mj-lt"/>
              <a:buAutoNum type="alphaUcPeriod"/>
            </a:pPr>
            <a:r>
              <a:rPr lang="en-US" sz="2800" dirty="0"/>
              <a:t>get a coach to receive feedback.</a:t>
            </a:r>
          </a:p>
          <a:p>
            <a:pPr marL="457200" indent="-457200" algn="l">
              <a:buFont typeface="+mj-lt"/>
              <a:buAutoNum type="alphaUcPeriod"/>
            </a:pPr>
            <a:r>
              <a:rPr lang="en-US" sz="2800" dirty="0"/>
              <a:t>study other writers and their works.</a:t>
            </a:r>
          </a:p>
          <a:p>
            <a:pPr marL="457200" indent="-457200" algn="l">
              <a:buFont typeface="+mj-lt"/>
              <a:buAutoNum type="alphaUcPeriod"/>
            </a:pPr>
            <a:r>
              <a:rPr lang="en-US" sz="2800" dirty="0"/>
              <a:t>take breaks to maintain concentration.</a:t>
            </a:r>
          </a:p>
          <a:p>
            <a:pPr marL="457200" indent="-457200" algn="l">
              <a:buFont typeface="+mj-lt"/>
              <a:buAutoNum type="alphaUcPeriod"/>
            </a:pPr>
            <a:r>
              <a:rPr lang="en-US" sz="2800" dirty="0"/>
              <a:t>only practice as long as it remains fun.</a:t>
            </a:r>
          </a:p>
          <a:p>
            <a:pPr marL="0" indent="0" algn="l">
              <a:buNone/>
            </a:pPr>
            <a:endParaRPr lang="en-US" sz="2800" dirty="0"/>
          </a:p>
        </p:txBody>
      </p:sp>
    </p:spTree>
    <p:extLst>
      <p:ext uri="{BB962C8B-B14F-4D97-AF65-F5344CB8AC3E}">
        <p14:creationId xmlns:p14="http://schemas.microsoft.com/office/powerpoint/2010/main" val="3628383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Individual Differences: Putting </a:t>
            </a:r>
            <a:br>
              <a:rPr lang="en-US" dirty="0"/>
            </a:br>
            <a:r>
              <a:rPr lang="en-US" dirty="0"/>
              <a:t>It All in Context</a:t>
            </a:r>
          </a:p>
        </p:txBody>
      </p:sp>
      <p:pic>
        <p:nvPicPr>
          <p:cNvPr id="4" name="Picture 3" descr="The inputs, processes, and outcomes of organizing framework for understanding and applying organizational behavior."/>
          <p:cNvPicPr>
            <a:picLocks noChangeAspect="1"/>
          </p:cNvPicPr>
          <p:nvPr/>
        </p:nvPicPr>
        <p:blipFill>
          <a:blip r:embed="rId3"/>
          <a:stretch>
            <a:fillRect/>
          </a:stretch>
        </p:blipFill>
        <p:spPr>
          <a:xfrm>
            <a:off x="950495" y="2454718"/>
            <a:ext cx="7832558" cy="3814456"/>
          </a:xfrm>
          <a:prstGeom prst="rect">
            <a:avLst/>
          </a:prstGeom>
        </p:spPr>
      </p:pic>
      <p:sp>
        <p:nvSpPr>
          <p:cNvPr id="7" name="Content Placeholder 6"/>
          <p:cNvSpPr>
            <a:spLocks noGrp="1"/>
          </p:cNvSpPr>
          <p:nvPr>
            <p:ph idx="1"/>
          </p:nvPr>
        </p:nvSpPr>
        <p:spPr>
          <a:xfrm>
            <a:off x="950494" y="2009274"/>
            <a:ext cx="7736305" cy="4543926"/>
          </a:xfrm>
        </p:spPr>
        <p:txBody>
          <a:bodyPr/>
          <a:lstStyle/>
          <a:p>
            <a:pPr marL="0" indent="0">
              <a:buNone/>
            </a:pPr>
            <a:r>
              <a:rPr lang="en-US" sz="1800" dirty="0"/>
              <a:t>Figure 3.6 Organizing Framework for Understanding and Applying OB</a:t>
            </a:r>
          </a:p>
        </p:txBody>
      </p:sp>
      <p:sp>
        <p:nvSpPr>
          <p:cNvPr id="8" name="Text Placeholder 7"/>
          <p:cNvSpPr>
            <a:spLocks noGrp="1"/>
          </p:cNvSpPr>
          <p:nvPr>
            <p:ph type="body" sz="quarter" idx="16"/>
          </p:nvPr>
        </p:nvSpPr>
        <p:spPr>
          <a:xfrm>
            <a:off x="3886200" y="6553200"/>
            <a:ext cx="1783080" cy="99950"/>
          </a:xfrm>
        </p:spPr>
        <p:txBody>
          <a:bodyPr/>
          <a:lstStyle/>
          <a:p>
            <a:r>
              <a:rPr lang="en-US" dirty="0">
                <a:hlinkClick r:id="rId4" action="ppaction://hlinksldjump"/>
              </a:rPr>
              <a:t>Jump to Appendix 3 for description </a:t>
            </a:r>
            <a:endParaRPr lang="en-US" dirty="0"/>
          </a:p>
        </p:txBody>
      </p:sp>
      <p:sp>
        <p:nvSpPr>
          <p:cNvPr id="6" name="Text Placeholder 5"/>
          <p:cNvSpPr>
            <a:spLocks noGrp="1"/>
          </p:cNvSpPr>
          <p:nvPr>
            <p:ph type="body" sz="quarter" idx="11"/>
          </p:nvPr>
        </p:nvSpPr>
        <p:spPr/>
        <p:txBody>
          <a:bodyPr/>
          <a:lstStyle/>
          <a:p>
            <a:r>
              <a:rPr lang="en-US" dirty="0"/>
              <a:t>Copyright 2014 Angelo </a:t>
            </a:r>
            <a:r>
              <a:rPr lang="en-US" dirty="0" err="1"/>
              <a:t>Kinicki</a:t>
            </a:r>
            <a:r>
              <a:rPr lang="en-US" dirty="0"/>
              <a:t> and Mel Fugate. All rights reserved. Reproduction prohibited without permission of the authors.</a:t>
            </a:r>
          </a:p>
        </p:txBody>
      </p:sp>
    </p:spTree>
    <p:extLst>
      <p:ext uri="{BB962C8B-B14F-4D97-AF65-F5344CB8AC3E}">
        <p14:creationId xmlns:p14="http://schemas.microsoft.com/office/powerpoint/2010/main" val="8743036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1 The Differences Matter</a:t>
            </a:r>
          </a:p>
        </p:txBody>
      </p:sp>
      <p:sp>
        <p:nvSpPr>
          <p:cNvPr id="11" name="Text Placeholder 10"/>
          <p:cNvSpPr>
            <a:spLocks noGrp="1"/>
          </p:cNvSpPr>
          <p:nvPr>
            <p:ph type="body" sz="quarter" idx="11"/>
          </p:nvPr>
        </p:nvSpPr>
        <p:spPr>
          <a:xfrm>
            <a:off x="3467100" y="6477000"/>
            <a:ext cx="2209800" cy="152400"/>
          </a:xfrm>
        </p:spPr>
        <p:txBody>
          <a:bodyPr/>
          <a:lstStyle/>
          <a:p>
            <a:r>
              <a:rPr lang="en-US" dirty="0">
                <a:hlinkClick r:id="rId3" action="ppaction://hlinksldjump"/>
              </a:rPr>
              <a:t>Return to slide</a:t>
            </a:r>
            <a:endParaRPr lang="en-US" dirty="0"/>
          </a:p>
        </p:txBody>
      </p:sp>
      <p:sp>
        <p:nvSpPr>
          <p:cNvPr id="12" name="Text Placeholder 11"/>
          <p:cNvSpPr>
            <a:spLocks noGrp="1"/>
          </p:cNvSpPr>
          <p:nvPr>
            <p:ph type="body" sz="quarter" idx="12"/>
          </p:nvPr>
        </p:nvSpPr>
        <p:spPr>
          <a:xfrm>
            <a:off x="457200" y="862361"/>
            <a:ext cx="8229600" cy="5410200"/>
          </a:xfrm>
        </p:spPr>
        <p:txBody>
          <a:bodyPr/>
          <a:lstStyle/>
          <a:p>
            <a:r>
              <a:rPr lang="en-US" sz="2000" dirty="0"/>
              <a:t>Organizational, Internal Context</a:t>
            </a:r>
          </a:p>
          <a:p>
            <a:r>
              <a:rPr lang="en-US" sz="2000" dirty="0"/>
              <a:t>Important individual differences at work, moving from relatively fixed to relatively flexible:</a:t>
            </a:r>
          </a:p>
          <a:p>
            <a:pPr marL="800100" lvl="1" indent="-342900">
              <a:buFont typeface="Arial" panose="020B0604020202020204" pitchFamily="34" charset="0"/>
              <a:buChar char="•"/>
            </a:pPr>
            <a:r>
              <a:rPr lang="en-US" sz="2000" dirty="0"/>
              <a:t>Intelligence</a:t>
            </a:r>
          </a:p>
          <a:p>
            <a:pPr marL="800100" lvl="1" indent="-342900">
              <a:buFont typeface="Arial" panose="020B0604020202020204" pitchFamily="34" charset="0"/>
              <a:buChar char="•"/>
            </a:pPr>
            <a:r>
              <a:rPr lang="en-US" sz="2000" dirty="0"/>
              <a:t>Cognitive abilities</a:t>
            </a:r>
          </a:p>
          <a:p>
            <a:pPr marL="800100" lvl="1" indent="-342900">
              <a:buFont typeface="Arial" panose="020B0604020202020204" pitchFamily="34" charset="0"/>
              <a:buChar char="•"/>
            </a:pPr>
            <a:r>
              <a:rPr lang="en-US" sz="2000" dirty="0"/>
              <a:t>Personality</a:t>
            </a:r>
          </a:p>
          <a:p>
            <a:pPr marL="800100" lvl="1" indent="-342900">
              <a:buFont typeface="Arial" panose="020B0604020202020204" pitchFamily="34" charset="0"/>
              <a:buChar char="•"/>
            </a:pPr>
            <a:r>
              <a:rPr lang="en-US" sz="2000" dirty="0"/>
              <a:t>Core self-evaluations</a:t>
            </a:r>
          </a:p>
          <a:p>
            <a:pPr marL="1257300" lvl="2" indent="-342900">
              <a:buFont typeface="Arial" panose="020B0604020202020204" pitchFamily="34" charset="0"/>
              <a:buChar char="•"/>
            </a:pPr>
            <a:r>
              <a:rPr lang="en-US" sz="1600" dirty="0"/>
              <a:t>Self-efficacy</a:t>
            </a:r>
          </a:p>
          <a:p>
            <a:pPr marL="1257300" lvl="2" indent="-342900">
              <a:buFont typeface="Arial" panose="020B0604020202020204" pitchFamily="34" charset="0"/>
              <a:buChar char="•"/>
            </a:pPr>
            <a:r>
              <a:rPr lang="en-US" sz="1600" dirty="0"/>
              <a:t>Self-esteem</a:t>
            </a:r>
          </a:p>
          <a:p>
            <a:pPr marL="1257300" lvl="2" indent="-342900">
              <a:buFont typeface="Arial" panose="020B0604020202020204" pitchFamily="34" charset="0"/>
              <a:buChar char="•"/>
            </a:pPr>
            <a:r>
              <a:rPr lang="en-US" sz="1600" dirty="0"/>
              <a:t>Locus of control</a:t>
            </a:r>
          </a:p>
          <a:p>
            <a:pPr marL="1257300" lvl="2" indent="-342900">
              <a:buFont typeface="Arial" panose="020B0604020202020204" pitchFamily="34" charset="0"/>
              <a:buChar char="•"/>
            </a:pPr>
            <a:r>
              <a:rPr lang="en-US" sz="1600" dirty="0"/>
              <a:t>Emotional stability</a:t>
            </a:r>
          </a:p>
          <a:p>
            <a:pPr marL="800100" lvl="1" indent="-342900">
              <a:buFont typeface="Arial" panose="020B0604020202020204" pitchFamily="34" charset="0"/>
              <a:buChar char="•"/>
            </a:pPr>
            <a:r>
              <a:rPr lang="en-US" sz="2000" dirty="0"/>
              <a:t>Attitudes</a:t>
            </a:r>
          </a:p>
          <a:p>
            <a:pPr marL="800100" lvl="1" indent="-342900">
              <a:buFont typeface="Arial" panose="020B0604020202020204" pitchFamily="34" charset="0"/>
              <a:buChar char="•"/>
            </a:pPr>
            <a:r>
              <a:rPr lang="en-US" sz="2000" dirty="0"/>
              <a:t>Emotions</a:t>
            </a:r>
          </a:p>
          <a:p>
            <a:r>
              <a:rPr lang="en-US" sz="2000" dirty="0"/>
              <a:t>Individual level work outcomes would be job performance, job satisfaction, turnover, organizational citizenship behaviors, and counterproductive work behaviors.</a:t>
            </a:r>
          </a:p>
        </p:txBody>
      </p:sp>
    </p:spTree>
    <p:extLst>
      <p:ext uri="{BB962C8B-B14F-4D97-AF65-F5344CB8AC3E}">
        <p14:creationId xmlns:p14="http://schemas.microsoft.com/office/powerpoint/2010/main" val="41225978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2 How Self-Efficacy Works</a:t>
            </a:r>
          </a:p>
        </p:txBody>
      </p:sp>
      <p:sp>
        <p:nvSpPr>
          <p:cNvPr id="11" name="Text Placeholder 10"/>
          <p:cNvSpPr>
            <a:spLocks noGrp="1"/>
          </p:cNvSpPr>
          <p:nvPr>
            <p:ph type="body" sz="quarter" idx="11"/>
          </p:nvPr>
        </p:nvSpPr>
        <p:spPr/>
        <p:txBody>
          <a:bodyPr/>
          <a:lstStyle/>
          <a:p>
            <a:r>
              <a:rPr lang="en-US" dirty="0">
                <a:hlinkClick r:id="rId2" action="ppaction://hlinksldjump"/>
              </a:rPr>
              <a:t>Return to slide</a:t>
            </a:r>
            <a:endParaRPr lang="en-US" dirty="0"/>
          </a:p>
        </p:txBody>
      </p:sp>
      <p:sp>
        <p:nvSpPr>
          <p:cNvPr id="12" name="Text Placeholder 11"/>
          <p:cNvSpPr>
            <a:spLocks noGrp="1"/>
          </p:cNvSpPr>
          <p:nvPr>
            <p:ph type="body" sz="quarter" idx="12"/>
          </p:nvPr>
        </p:nvSpPr>
        <p:spPr/>
        <p:txBody>
          <a:bodyPr/>
          <a:lstStyle/>
          <a:p>
            <a:r>
              <a:rPr lang="en-US" sz="1400" dirty="0"/>
              <a:t>The graphic outlines how self-efficacy works:</a:t>
            </a:r>
          </a:p>
          <a:p>
            <a:r>
              <a:rPr lang="en-US" sz="1400" dirty="0"/>
              <a:t>Sources of self-efficacy beliefs</a:t>
            </a:r>
          </a:p>
          <a:p>
            <a:r>
              <a:rPr lang="en-US" sz="1400" dirty="0"/>
              <a:t>	Prior experience</a:t>
            </a:r>
          </a:p>
          <a:p>
            <a:r>
              <a:rPr lang="en-US" sz="1400" dirty="0"/>
              <a:t>	Behavior models</a:t>
            </a:r>
          </a:p>
          <a:p>
            <a:r>
              <a:rPr lang="en-US" sz="1400" dirty="0"/>
              <a:t>	Persuasion from others</a:t>
            </a:r>
          </a:p>
          <a:p>
            <a:r>
              <a:rPr lang="en-US" sz="1400" dirty="0"/>
              <a:t>	Assessment of physical and emotional state</a:t>
            </a:r>
          </a:p>
          <a:p>
            <a:r>
              <a:rPr lang="en-US" sz="1400" dirty="0"/>
              <a:t>Feedback, self-efficacy beliefs</a:t>
            </a:r>
          </a:p>
          <a:p>
            <a:r>
              <a:rPr lang="en-US" sz="1400" dirty="0"/>
              <a:t>	High: “I know I can do this job.”</a:t>
            </a:r>
          </a:p>
          <a:p>
            <a:r>
              <a:rPr lang="en-US" sz="1400" dirty="0"/>
              <a:t>	Low: “I don’t think I can get the job done.”</a:t>
            </a:r>
          </a:p>
          <a:p>
            <a:r>
              <a:rPr lang="en-US" sz="1400" dirty="0"/>
              <a:t>Behavioral patterns under the high feedback: Be active, select best opportunities. Manage the situation, avoid or neutralize obstacles. Set goals, establish standards. Plan, prepare, practice. Try hard, preserve. Creatively solve problems. Learn from setbacks. Visualize success. Limit stress. This behavior can lead to success.</a:t>
            </a:r>
          </a:p>
          <a:p>
            <a:r>
              <a:rPr lang="en-US" sz="1400" dirty="0"/>
              <a:t>Behavioral patterns under the low self-efficacy: Be passive. Avoid difficult tasks. Develop weak aspirations and low commitment. Focus on personal deficiencies. Don’t even try, make a weak effort. Quit or become discouraged because of setbacks. Blame setbacks on lack of ability or bad luck. Worry, experience stress, become depressed. Think of excuses for failing. This behavior leads to failure.</a:t>
            </a:r>
          </a:p>
          <a:p>
            <a:endParaRPr lang="en-US" sz="1400" dirty="0"/>
          </a:p>
        </p:txBody>
      </p:sp>
    </p:spTree>
    <p:extLst>
      <p:ext uri="{BB962C8B-B14F-4D97-AF65-F5344CB8AC3E}">
        <p14:creationId xmlns:p14="http://schemas.microsoft.com/office/powerpoint/2010/main" val="1156635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cs typeface="Arial Black"/>
              </a:rPr>
              <a:t>How Does Who I Am Affect My Performance?</a:t>
            </a:r>
            <a:endParaRPr lang="en-US" dirty="0"/>
          </a:p>
        </p:txBody>
      </p:sp>
      <p:sp>
        <p:nvSpPr>
          <p:cNvPr id="11" name="Content Placeholder 10"/>
          <p:cNvSpPr>
            <a:spLocks noGrp="1"/>
          </p:cNvSpPr>
          <p:nvPr>
            <p:ph idx="1"/>
          </p:nvPr>
        </p:nvSpPr>
        <p:spPr>
          <a:xfrm>
            <a:off x="457200" y="2022764"/>
            <a:ext cx="8229600" cy="4530436"/>
          </a:xfrm>
        </p:spPr>
        <p:txBody>
          <a:bodyPr anchor="ctr"/>
          <a:lstStyle/>
          <a:p>
            <a:pPr marL="0" indent="0" algn="ctr">
              <a:buNone/>
            </a:pPr>
            <a:r>
              <a:rPr lang="en-US" dirty="0"/>
              <a:t>We all differ along a vast number of personal attributes.</a:t>
            </a:r>
          </a:p>
          <a:p>
            <a:pPr marL="0" indent="0">
              <a:buNone/>
            </a:pPr>
            <a:r>
              <a:rPr lang="en-US" dirty="0"/>
              <a:t>How we differ has been shown to influence how we approach each of the following:</a:t>
            </a:r>
          </a:p>
          <a:p>
            <a:pPr marL="0" indent="0" algn="ctr">
              <a:buNone/>
            </a:pPr>
            <a:r>
              <a:rPr lang="en-US" dirty="0"/>
              <a:t>Work</a:t>
            </a:r>
          </a:p>
          <a:p>
            <a:pPr marL="0" indent="0" algn="ctr">
              <a:buNone/>
            </a:pPr>
            <a:r>
              <a:rPr lang="en-US" dirty="0"/>
              <a:t>Solving problems</a:t>
            </a:r>
          </a:p>
          <a:p>
            <a:pPr marL="0" indent="0" algn="ctr">
              <a:buNone/>
            </a:pPr>
            <a:r>
              <a:rPr lang="en-US" dirty="0"/>
              <a:t>Conflict</a:t>
            </a:r>
          </a:p>
          <a:p>
            <a:pPr marL="0" indent="0" algn="ctr">
              <a:buNone/>
            </a:pPr>
            <a:r>
              <a:rPr lang="en-US" dirty="0"/>
              <a:t>Interactions with co-workers</a:t>
            </a:r>
          </a:p>
          <a:p>
            <a:endParaRPr lang="en-US" dirty="0"/>
          </a:p>
          <a:p>
            <a:pPr marL="0" indent="0" algn="ctr">
              <a:buNone/>
            </a:pPr>
            <a:endParaRPr lang="en-US" dirty="0"/>
          </a:p>
          <a:p>
            <a:pPr marL="0" indent="0" algn="ctr">
              <a:buNone/>
            </a:pPr>
            <a:endParaRPr lang="en-US" dirty="0"/>
          </a:p>
        </p:txBody>
      </p:sp>
    </p:spTree>
    <p:extLst>
      <p:ext uri="{BB962C8B-B14F-4D97-AF65-F5344CB8AC3E}">
        <p14:creationId xmlns:p14="http://schemas.microsoft.com/office/powerpoint/2010/main" val="2066262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3 Organizing Framework for Understanding and Applying OB </a:t>
            </a:r>
          </a:p>
        </p:txBody>
      </p:sp>
      <p:sp>
        <p:nvSpPr>
          <p:cNvPr id="3" name="Text Placeholder 2"/>
          <p:cNvSpPr>
            <a:spLocks noGrp="1"/>
          </p:cNvSpPr>
          <p:nvPr>
            <p:ph type="body" sz="quarter" idx="11"/>
          </p:nvPr>
        </p:nvSpPr>
        <p:spPr/>
        <p:txBody>
          <a:bodyPr/>
          <a:lstStyle/>
          <a:p>
            <a:r>
              <a:rPr lang="en-US" dirty="0">
                <a:hlinkClick r:id="rId2" action="ppaction://hlinksldjump"/>
              </a:rPr>
              <a:t>Return to slide</a:t>
            </a:r>
            <a:endParaRPr lang="en-US" dirty="0"/>
          </a:p>
        </p:txBody>
      </p:sp>
      <p:sp>
        <p:nvSpPr>
          <p:cNvPr id="4" name="Text Placeholder 3"/>
          <p:cNvSpPr>
            <a:spLocks noGrp="1"/>
          </p:cNvSpPr>
          <p:nvPr>
            <p:ph type="body" sz="quarter" idx="12"/>
          </p:nvPr>
        </p:nvSpPr>
        <p:spPr>
          <a:xfrm>
            <a:off x="457200" y="1510144"/>
            <a:ext cx="8229600" cy="4890655"/>
          </a:xfrm>
        </p:spPr>
        <p:txBody>
          <a:bodyPr/>
          <a:lstStyle/>
          <a:p>
            <a:pPr>
              <a:spcBef>
                <a:spcPts val="0"/>
              </a:spcBef>
              <a:spcAft>
                <a:spcPts val="0"/>
              </a:spcAft>
            </a:pPr>
            <a:r>
              <a:rPr lang="en-US" sz="900" dirty="0"/>
              <a:t>The graphic shows the relationship between the three categories Inputs, Process, and Outcomes.</a:t>
            </a:r>
          </a:p>
          <a:p>
            <a:pPr>
              <a:spcBef>
                <a:spcPts val="0"/>
              </a:spcBef>
              <a:spcAft>
                <a:spcPts val="0"/>
              </a:spcAft>
            </a:pPr>
            <a:r>
              <a:rPr lang="en-US" sz="900" dirty="0"/>
              <a:t>Inputs</a:t>
            </a:r>
          </a:p>
          <a:p>
            <a:pPr marL="285750" indent="-285750">
              <a:spcBef>
                <a:spcPts val="0"/>
              </a:spcBef>
              <a:spcAft>
                <a:spcPts val="0"/>
              </a:spcAft>
              <a:buFont typeface="Arial" panose="020B0604020202020204" pitchFamily="34" charset="0"/>
              <a:buChar char="•"/>
            </a:pPr>
            <a:r>
              <a:rPr lang="en-US" sz="900" dirty="0"/>
              <a:t>Person Factors</a:t>
            </a:r>
          </a:p>
          <a:p>
            <a:pPr marL="742950" lvl="1" indent="-285750">
              <a:spcBef>
                <a:spcPts val="0"/>
              </a:spcBef>
              <a:buFont typeface="Arial" panose="020B0604020202020204" pitchFamily="34" charset="0"/>
              <a:buChar char="•"/>
            </a:pPr>
            <a:r>
              <a:rPr lang="en-US" sz="900" dirty="0"/>
              <a:t>Intelligences</a:t>
            </a:r>
          </a:p>
          <a:p>
            <a:pPr marL="742950" lvl="1" indent="-285750">
              <a:spcBef>
                <a:spcPts val="0"/>
              </a:spcBef>
              <a:buFont typeface="Arial" panose="020B0604020202020204" pitchFamily="34" charset="0"/>
              <a:buChar char="•"/>
            </a:pPr>
            <a:r>
              <a:rPr lang="en-US" sz="900" dirty="0"/>
              <a:t>Personality </a:t>
            </a:r>
          </a:p>
          <a:p>
            <a:pPr marL="742950" lvl="1" indent="-285750">
              <a:spcBef>
                <a:spcPts val="0"/>
              </a:spcBef>
              <a:buFont typeface="Arial" panose="020B0604020202020204" pitchFamily="34" charset="0"/>
              <a:buChar char="•"/>
            </a:pPr>
            <a:r>
              <a:rPr lang="en-US" sz="900" dirty="0"/>
              <a:t>Proactive personality</a:t>
            </a:r>
          </a:p>
          <a:p>
            <a:pPr marL="742950" lvl="1" indent="-285750">
              <a:spcBef>
                <a:spcPts val="0"/>
              </a:spcBef>
              <a:buFont typeface="Arial" panose="020B0604020202020204" pitchFamily="34" charset="0"/>
              <a:buChar char="•"/>
            </a:pPr>
            <a:r>
              <a:rPr lang="en-US" sz="900" dirty="0"/>
              <a:t>Core self-evaluation</a:t>
            </a:r>
          </a:p>
          <a:p>
            <a:pPr marL="742950" lvl="1" indent="-285750">
              <a:spcBef>
                <a:spcPts val="0"/>
              </a:spcBef>
              <a:buFont typeface="Arial" panose="020B0604020202020204" pitchFamily="34" charset="0"/>
              <a:buChar char="•"/>
            </a:pPr>
            <a:r>
              <a:rPr lang="en-US" sz="900" dirty="0"/>
              <a:t>Self-efficacy </a:t>
            </a:r>
          </a:p>
          <a:p>
            <a:pPr marL="742950" lvl="1" indent="-285750">
              <a:spcBef>
                <a:spcPts val="0"/>
              </a:spcBef>
              <a:buFont typeface="Arial" panose="020B0604020202020204" pitchFamily="34" charset="0"/>
              <a:buChar char="•"/>
            </a:pPr>
            <a:r>
              <a:rPr lang="en-US" sz="900" dirty="0"/>
              <a:t>Locus of control</a:t>
            </a:r>
          </a:p>
          <a:p>
            <a:pPr marL="742950" lvl="1" indent="-285750">
              <a:spcBef>
                <a:spcPts val="0"/>
              </a:spcBef>
              <a:buFont typeface="Arial" panose="020B0604020202020204" pitchFamily="34" charset="0"/>
              <a:buChar char="•"/>
            </a:pPr>
            <a:r>
              <a:rPr lang="en-US" sz="900" dirty="0"/>
              <a:t>Self-esteem</a:t>
            </a:r>
          </a:p>
          <a:p>
            <a:pPr marL="742950" lvl="1" indent="-285750">
              <a:spcBef>
                <a:spcPts val="0"/>
              </a:spcBef>
              <a:buFont typeface="Arial" panose="020B0604020202020204" pitchFamily="34" charset="0"/>
              <a:buChar char="•"/>
            </a:pPr>
            <a:r>
              <a:rPr lang="en-US" sz="900" dirty="0"/>
              <a:t>Emotional intelligence</a:t>
            </a:r>
          </a:p>
          <a:p>
            <a:pPr marL="171450" indent="-171450">
              <a:spcBef>
                <a:spcPts val="0"/>
              </a:spcBef>
              <a:spcAft>
                <a:spcPts val="0"/>
              </a:spcAft>
              <a:buFont typeface="Arial" panose="020B0604020202020204" pitchFamily="34" charset="0"/>
              <a:buChar char="•"/>
            </a:pPr>
            <a:r>
              <a:rPr lang="en-US" sz="900" dirty="0"/>
              <a:t>Situation Factors</a:t>
            </a:r>
          </a:p>
          <a:p>
            <a:pPr>
              <a:spcBef>
                <a:spcPts val="0"/>
              </a:spcBef>
              <a:spcAft>
                <a:spcPts val="0"/>
              </a:spcAft>
            </a:pPr>
            <a:r>
              <a:rPr lang="en-US" sz="900" dirty="0"/>
              <a:t>Leads to</a:t>
            </a:r>
          </a:p>
          <a:p>
            <a:pPr>
              <a:spcBef>
                <a:spcPts val="0"/>
              </a:spcBef>
              <a:spcAft>
                <a:spcPts val="0"/>
              </a:spcAft>
            </a:pPr>
            <a:r>
              <a:rPr lang="en-US" sz="900" dirty="0"/>
              <a:t>Processes</a:t>
            </a:r>
          </a:p>
          <a:p>
            <a:pPr>
              <a:spcBef>
                <a:spcPts val="0"/>
              </a:spcBef>
              <a:spcAft>
                <a:spcPts val="0"/>
              </a:spcAft>
            </a:pPr>
            <a:r>
              <a:rPr lang="en-US" sz="900" dirty="0"/>
              <a:t>Individual Level</a:t>
            </a:r>
          </a:p>
          <a:p>
            <a:pPr marL="285750" indent="-285750">
              <a:spcBef>
                <a:spcPts val="0"/>
              </a:spcBef>
              <a:spcAft>
                <a:spcPts val="0"/>
              </a:spcAft>
              <a:buFont typeface="Arial" panose="020B0604020202020204" pitchFamily="34" charset="0"/>
              <a:buChar char="•"/>
            </a:pPr>
            <a:r>
              <a:rPr lang="en-US" sz="900" dirty="0"/>
              <a:t>Emotions</a:t>
            </a:r>
          </a:p>
          <a:p>
            <a:pPr>
              <a:spcBef>
                <a:spcPts val="0"/>
              </a:spcBef>
              <a:spcAft>
                <a:spcPts val="0"/>
              </a:spcAft>
            </a:pPr>
            <a:r>
              <a:rPr lang="en-US" sz="900" dirty="0"/>
              <a:t>Group/Team Level</a:t>
            </a:r>
          </a:p>
          <a:p>
            <a:pPr marL="171450" indent="-171450">
              <a:spcBef>
                <a:spcPts val="0"/>
              </a:spcBef>
              <a:spcAft>
                <a:spcPts val="0"/>
              </a:spcAft>
              <a:buFont typeface="Arial" panose="020B0604020202020204" pitchFamily="34" charset="0"/>
              <a:buChar char="•"/>
            </a:pPr>
            <a:r>
              <a:rPr lang="en-US" sz="900" dirty="0"/>
              <a:t>Group/team dynamics</a:t>
            </a:r>
          </a:p>
          <a:p>
            <a:pPr>
              <a:spcBef>
                <a:spcPts val="0"/>
              </a:spcBef>
              <a:spcAft>
                <a:spcPts val="0"/>
              </a:spcAft>
            </a:pPr>
            <a:r>
              <a:rPr lang="en-US" sz="900" dirty="0"/>
              <a:t>Organizational Level</a:t>
            </a:r>
          </a:p>
          <a:p>
            <a:pPr>
              <a:spcBef>
                <a:spcPts val="0"/>
              </a:spcBef>
              <a:spcAft>
                <a:spcPts val="0"/>
              </a:spcAft>
            </a:pPr>
            <a:r>
              <a:rPr lang="en-US" sz="900" dirty="0"/>
              <a:t>Leads to</a:t>
            </a:r>
          </a:p>
          <a:p>
            <a:pPr>
              <a:spcBef>
                <a:spcPts val="0"/>
              </a:spcBef>
              <a:spcAft>
                <a:spcPts val="0"/>
              </a:spcAft>
            </a:pPr>
            <a:r>
              <a:rPr lang="en-US" sz="900" dirty="0"/>
              <a:t>Outcomes</a:t>
            </a:r>
          </a:p>
          <a:p>
            <a:pPr>
              <a:spcBef>
                <a:spcPts val="0"/>
              </a:spcBef>
              <a:spcAft>
                <a:spcPts val="0"/>
              </a:spcAft>
            </a:pPr>
            <a:r>
              <a:rPr lang="en-US" sz="900" dirty="0"/>
              <a:t>Individual Level</a:t>
            </a:r>
          </a:p>
          <a:p>
            <a:pPr marL="285750" indent="-285750">
              <a:spcBef>
                <a:spcPts val="0"/>
              </a:spcBef>
              <a:spcAft>
                <a:spcPts val="0"/>
              </a:spcAft>
              <a:buFont typeface="Arial" panose="020B0604020202020204" pitchFamily="34" charset="0"/>
              <a:buChar char="•"/>
            </a:pPr>
            <a:r>
              <a:rPr lang="en-US" sz="900" dirty="0"/>
              <a:t>Task performance</a:t>
            </a:r>
          </a:p>
          <a:p>
            <a:pPr marL="285750" indent="-285750">
              <a:spcBef>
                <a:spcPts val="0"/>
              </a:spcBef>
              <a:spcAft>
                <a:spcPts val="0"/>
              </a:spcAft>
              <a:buFont typeface="Arial" panose="020B0604020202020204" pitchFamily="34" charset="0"/>
              <a:buChar char="•"/>
            </a:pPr>
            <a:r>
              <a:rPr lang="en-US" sz="900" dirty="0"/>
              <a:t>Work attitudes</a:t>
            </a:r>
          </a:p>
          <a:p>
            <a:pPr marL="285750" indent="-285750">
              <a:spcBef>
                <a:spcPts val="0"/>
              </a:spcBef>
              <a:spcAft>
                <a:spcPts val="0"/>
              </a:spcAft>
              <a:buFont typeface="Arial" panose="020B0604020202020204" pitchFamily="34" charset="0"/>
              <a:buChar char="•"/>
            </a:pPr>
            <a:r>
              <a:rPr lang="en-US" sz="900" dirty="0"/>
              <a:t>Well-being/flourishing</a:t>
            </a:r>
          </a:p>
          <a:p>
            <a:pPr marL="285750" indent="-285750">
              <a:spcBef>
                <a:spcPts val="0"/>
              </a:spcBef>
              <a:spcAft>
                <a:spcPts val="0"/>
              </a:spcAft>
              <a:buFont typeface="Arial" panose="020B0604020202020204" pitchFamily="34" charset="0"/>
              <a:buChar char="•"/>
            </a:pPr>
            <a:r>
              <a:rPr lang="en-US" sz="900" dirty="0"/>
              <a:t>Turnover</a:t>
            </a:r>
          </a:p>
          <a:p>
            <a:pPr marL="285750" indent="-285750">
              <a:spcBef>
                <a:spcPts val="0"/>
              </a:spcBef>
              <a:spcAft>
                <a:spcPts val="0"/>
              </a:spcAft>
              <a:buFont typeface="Arial" panose="020B0604020202020204" pitchFamily="34" charset="0"/>
              <a:buChar char="•"/>
            </a:pPr>
            <a:r>
              <a:rPr lang="en-US" sz="900" dirty="0"/>
              <a:t>Career outcomes</a:t>
            </a:r>
          </a:p>
          <a:p>
            <a:pPr>
              <a:spcBef>
                <a:spcPts val="0"/>
              </a:spcBef>
              <a:spcAft>
                <a:spcPts val="0"/>
              </a:spcAft>
            </a:pPr>
            <a:r>
              <a:rPr lang="en-US" sz="900" dirty="0"/>
              <a:t>Group/Team Level</a:t>
            </a:r>
          </a:p>
          <a:p>
            <a:pPr marL="171450" indent="-171450">
              <a:spcBef>
                <a:spcPts val="0"/>
              </a:spcBef>
              <a:spcAft>
                <a:spcPts val="0"/>
              </a:spcAft>
              <a:buFont typeface="Arial" panose="020B0604020202020204" pitchFamily="34" charset="0"/>
              <a:buChar char="•"/>
            </a:pPr>
            <a:r>
              <a:rPr lang="en-US" sz="900" dirty="0"/>
              <a:t>Group/team performance</a:t>
            </a:r>
          </a:p>
          <a:p>
            <a:pPr marL="171450" indent="-171450">
              <a:spcBef>
                <a:spcPts val="0"/>
              </a:spcBef>
              <a:spcAft>
                <a:spcPts val="0"/>
              </a:spcAft>
              <a:buFont typeface="Arial" panose="020B0604020202020204" pitchFamily="34" charset="0"/>
              <a:buChar char="•"/>
            </a:pPr>
            <a:r>
              <a:rPr lang="en-US" sz="900" dirty="0"/>
              <a:t>Group satisfaction</a:t>
            </a:r>
          </a:p>
          <a:p>
            <a:pPr>
              <a:spcBef>
                <a:spcPts val="0"/>
              </a:spcBef>
              <a:spcAft>
                <a:spcPts val="0"/>
              </a:spcAft>
            </a:pPr>
            <a:r>
              <a:rPr lang="en-US" sz="900" dirty="0"/>
              <a:t>Organizational Level</a:t>
            </a:r>
          </a:p>
          <a:p>
            <a:pPr marL="171450" indent="-171450">
              <a:spcBef>
                <a:spcPts val="0"/>
              </a:spcBef>
              <a:spcAft>
                <a:spcPts val="0"/>
              </a:spcAft>
              <a:buFont typeface="Arial" panose="020B0604020202020204" pitchFamily="34" charset="0"/>
              <a:buChar char="•"/>
            </a:pPr>
            <a:r>
              <a:rPr lang="en-US" sz="900" dirty="0"/>
              <a:t>Financial performance</a:t>
            </a:r>
          </a:p>
          <a:p>
            <a:pPr marL="171450" indent="-171450">
              <a:spcBef>
                <a:spcPts val="0"/>
              </a:spcBef>
              <a:spcAft>
                <a:spcPts val="0"/>
              </a:spcAft>
              <a:buFont typeface="Arial" panose="020B0604020202020204" pitchFamily="34" charset="0"/>
              <a:buChar char="•"/>
            </a:pPr>
            <a:r>
              <a:rPr lang="en-US" sz="900" dirty="0"/>
              <a:t>Survival </a:t>
            </a:r>
          </a:p>
          <a:p>
            <a:pPr marL="171450" indent="-171450">
              <a:spcBef>
                <a:spcPts val="0"/>
              </a:spcBef>
              <a:spcAft>
                <a:spcPts val="0"/>
              </a:spcAft>
              <a:buFont typeface="Arial" panose="020B0604020202020204" pitchFamily="34" charset="0"/>
              <a:buChar char="•"/>
            </a:pPr>
            <a:r>
              <a:rPr lang="en-US" sz="900" dirty="0"/>
              <a:t>Reputation</a:t>
            </a:r>
          </a:p>
        </p:txBody>
      </p:sp>
    </p:spTree>
    <p:extLst>
      <p:ext uri="{BB962C8B-B14F-4D97-AF65-F5344CB8AC3E}">
        <p14:creationId xmlns:p14="http://schemas.microsoft.com/office/powerpoint/2010/main" val="35997901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algn="ctr"/>
            <a:r>
              <a:rPr lang="en-US" dirty="0"/>
              <a:t>The Differences Matter</a:t>
            </a:r>
          </a:p>
        </p:txBody>
      </p:sp>
      <p:sp>
        <p:nvSpPr>
          <p:cNvPr id="9" name="Content Placeholder 8"/>
          <p:cNvSpPr>
            <a:spLocks noGrp="1"/>
          </p:cNvSpPr>
          <p:nvPr>
            <p:ph idx="1"/>
          </p:nvPr>
        </p:nvSpPr>
        <p:spPr>
          <a:xfrm>
            <a:off x="457200" y="990600"/>
            <a:ext cx="8229600" cy="5254083"/>
          </a:xfrm>
        </p:spPr>
        <p:txBody>
          <a:bodyPr/>
          <a:lstStyle/>
          <a:p>
            <a:pPr marL="0" indent="0" algn="ctr">
              <a:buNone/>
            </a:pPr>
            <a:r>
              <a:rPr lang="en-US" dirty="0"/>
              <a:t>Which individual differences do you think managers can influence? </a:t>
            </a:r>
          </a:p>
        </p:txBody>
      </p:sp>
      <p:pic>
        <p:nvPicPr>
          <p:cNvPr id="6" name="Picture 5" descr="The graphic lists important individual differences at work and the individual level work outcomes."/>
          <p:cNvPicPr>
            <a:picLocks noChangeAspect="1"/>
          </p:cNvPicPr>
          <p:nvPr/>
        </p:nvPicPr>
        <p:blipFill>
          <a:blip r:embed="rId3"/>
          <a:stretch>
            <a:fillRect/>
          </a:stretch>
        </p:blipFill>
        <p:spPr>
          <a:xfrm>
            <a:off x="1269669" y="2119477"/>
            <a:ext cx="6923313" cy="3904749"/>
          </a:xfrm>
          <a:prstGeom prst="rect">
            <a:avLst/>
          </a:prstGeom>
          <a:ln>
            <a:solidFill>
              <a:schemeClr val="tx1"/>
            </a:solidFill>
          </a:ln>
        </p:spPr>
      </p:pic>
      <p:sp>
        <p:nvSpPr>
          <p:cNvPr id="7" name="Text Placeholder 6"/>
          <p:cNvSpPr>
            <a:spLocks noGrp="1"/>
          </p:cNvSpPr>
          <p:nvPr>
            <p:ph type="body" sz="quarter" idx="16"/>
          </p:nvPr>
        </p:nvSpPr>
        <p:spPr>
          <a:xfrm>
            <a:off x="3886200" y="6397083"/>
            <a:ext cx="1371600" cy="99950"/>
          </a:xfrm>
        </p:spPr>
        <p:txBody>
          <a:bodyPr/>
          <a:lstStyle/>
          <a:p>
            <a:r>
              <a:rPr lang="en-US" dirty="0">
                <a:hlinkClick r:id="rId4" action="ppaction://hlinksldjump"/>
              </a:rPr>
              <a:t>Jump to Appendix 1 for description</a:t>
            </a:r>
            <a:endParaRPr lang="en-US" dirty="0"/>
          </a:p>
        </p:txBody>
      </p:sp>
    </p:spTree>
    <p:extLst>
      <p:ext uri="{BB962C8B-B14F-4D97-AF65-F5344CB8AC3E}">
        <p14:creationId xmlns:p14="http://schemas.microsoft.com/office/powerpoint/2010/main" val="19303321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chemeClr val="accent1"/>
                </a:solidFill>
              </a:rPr>
              <a:t>Test Your OB Knowledge </a:t>
            </a:r>
            <a:r>
              <a:rPr lang="en-US" sz="2200" b="1" dirty="0">
                <a:solidFill>
                  <a:schemeClr val="accent1"/>
                </a:solidFill>
              </a:rPr>
              <a:t>(1 of 6)</a:t>
            </a:r>
          </a:p>
        </p:txBody>
      </p:sp>
      <p:sp>
        <p:nvSpPr>
          <p:cNvPr id="3" name="Content Placeholder 2"/>
          <p:cNvSpPr>
            <a:spLocks noGrp="1"/>
          </p:cNvSpPr>
          <p:nvPr>
            <p:ph idx="1"/>
          </p:nvPr>
        </p:nvSpPr>
        <p:spPr/>
        <p:txBody>
          <a:bodyPr/>
          <a:lstStyle/>
          <a:p>
            <a:pPr marL="0" indent="0" algn="l">
              <a:buNone/>
            </a:pPr>
            <a:r>
              <a:rPr lang="en-US" sz="2800" dirty="0"/>
              <a:t>Maria is a manager for Greens and Grits.  Maria would like to improve job satisfaction for her employees. She can accomplish this by implementing different policies dealing with</a:t>
            </a:r>
          </a:p>
          <a:p>
            <a:pPr marL="457200" indent="-457200" algn="l">
              <a:buFont typeface="+mj-lt"/>
              <a:buAutoNum type="alphaUcPeriod"/>
            </a:pPr>
            <a:r>
              <a:rPr lang="en-US" sz="2800" dirty="0"/>
              <a:t>personality.</a:t>
            </a:r>
          </a:p>
          <a:p>
            <a:pPr marL="457200" indent="-457200" algn="l">
              <a:buFont typeface="+mj-lt"/>
              <a:buAutoNum type="alphaUcPeriod"/>
            </a:pPr>
            <a:r>
              <a:rPr lang="en-US" sz="2800" dirty="0"/>
              <a:t>intelligence.</a:t>
            </a:r>
          </a:p>
          <a:p>
            <a:pPr marL="457200" indent="-457200" algn="l">
              <a:buFont typeface="+mj-lt"/>
              <a:buAutoNum type="alphaUcPeriod"/>
            </a:pPr>
            <a:r>
              <a:rPr lang="en-US" sz="2800" dirty="0"/>
              <a:t>cognitive ability.</a:t>
            </a:r>
          </a:p>
          <a:p>
            <a:pPr marL="457200" indent="-457200" algn="l">
              <a:buFont typeface="+mj-lt"/>
              <a:buAutoNum type="alphaUcPeriod"/>
            </a:pPr>
            <a:r>
              <a:rPr lang="en-US" sz="2800" dirty="0"/>
              <a:t>emotions and attitudes.</a:t>
            </a:r>
          </a:p>
          <a:p>
            <a:pPr marL="457200" indent="-457200" algn="l">
              <a:buFont typeface="+mj-lt"/>
              <a:buAutoNum type="alphaUcPeriod"/>
            </a:pPr>
            <a:r>
              <a:rPr lang="en-US" sz="2800" dirty="0"/>
              <a:t>All of the above.</a:t>
            </a:r>
          </a:p>
          <a:p>
            <a:pPr algn="l"/>
            <a:endParaRPr lang="en-US" sz="2800" dirty="0"/>
          </a:p>
        </p:txBody>
      </p:sp>
    </p:spTree>
    <p:extLst>
      <p:ext uri="{BB962C8B-B14F-4D97-AF65-F5344CB8AC3E}">
        <p14:creationId xmlns:p14="http://schemas.microsoft.com/office/powerpoint/2010/main" val="8431935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Intelligence:  </a:t>
            </a:r>
            <a:br>
              <a:rPr lang="en-US" dirty="0"/>
            </a:br>
            <a:r>
              <a:rPr lang="en-US" dirty="0"/>
              <a:t>There Is More to the Story Than IQ </a:t>
            </a:r>
            <a:r>
              <a:rPr lang="en-US" sz="2200" dirty="0"/>
              <a:t>(1 of 2)</a:t>
            </a:r>
            <a:endParaRPr lang="en-US" dirty="0"/>
          </a:p>
        </p:txBody>
      </p:sp>
      <p:sp>
        <p:nvSpPr>
          <p:cNvPr id="3" name="Content Placeholder 2"/>
          <p:cNvSpPr>
            <a:spLocks noGrp="1"/>
          </p:cNvSpPr>
          <p:nvPr>
            <p:ph idx="1"/>
          </p:nvPr>
        </p:nvSpPr>
        <p:spPr>
          <a:xfrm>
            <a:off x="457200" y="1717964"/>
            <a:ext cx="8229600" cy="4835236"/>
          </a:xfrm>
        </p:spPr>
        <p:txBody>
          <a:bodyPr/>
          <a:lstStyle/>
          <a:p>
            <a:pPr marL="0" indent="0" algn="l">
              <a:buNone/>
            </a:pPr>
            <a:r>
              <a:rPr lang="en-US" dirty="0"/>
              <a:t>Gardner’s theory of multiple intelligences (MI) </a:t>
            </a:r>
          </a:p>
          <a:p>
            <a:r>
              <a:rPr lang="en-US" dirty="0"/>
              <a:t>Linguistic</a:t>
            </a:r>
          </a:p>
          <a:p>
            <a:pPr marL="285750" indent="-285750" algn="l">
              <a:buFont typeface="Arial" panose="020B0604020202020204" pitchFamily="34" charset="0"/>
              <a:buChar char="•"/>
            </a:pPr>
            <a:r>
              <a:rPr lang="en-US" dirty="0"/>
              <a:t>Logical-mathematical</a:t>
            </a:r>
          </a:p>
          <a:p>
            <a:pPr marL="285750" indent="-285750" algn="l">
              <a:buFont typeface="Arial" panose="020B0604020202020204" pitchFamily="34" charset="0"/>
              <a:buChar char="•"/>
            </a:pPr>
            <a:r>
              <a:rPr lang="en-US" dirty="0"/>
              <a:t>Musical</a:t>
            </a:r>
          </a:p>
          <a:p>
            <a:pPr marL="285750" indent="-285750" algn="l">
              <a:buFont typeface="Arial" panose="020B0604020202020204" pitchFamily="34" charset="0"/>
              <a:buChar char="•"/>
            </a:pPr>
            <a:r>
              <a:rPr lang="en-US" dirty="0"/>
              <a:t>Bodily-kinesthetic</a:t>
            </a:r>
          </a:p>
          <a:p>
            <a:pPr marL="285750" indent="-285750" algn="l">
              <a:buFont typeface="Arial" panose="020B0604020202020204" pitchFamily="34" charset="0"/>
              <a:buChar char="•"/>
            </a:pPr>
            <a:r>
              <a:rPr lang="en-US" dirty="0"/>
              <a:t>Spatial</a:t>
            </a:r>
          </a:p>
          <a:p>
            <a:pPr marL="285750" indent="-285750" algn="l">
              <a:buFont typeface="Arial" panose="020B0604020202020204" pitchFamily="34" charset="0"/>
              <a:buChar char="•"/>
            </a:pPr>
            <a:r>
              <a:rPr lang="en-US" dirty="0"/>
              <a:t>Interpersonal</a:t>
            </a:r>
          </a:p>
          <a:p>
            <a:pPr marL="285750" indent="-285750" algn="l">
              <a:buFont typeface="Arial" panose="020B0604020202020204" pitchFamily="34" charset="0"/>
              <a:buChar char="•"/>
            </a:pPr>
            <a:r>
              <a:rPr lang="en-US" dirty="0"/>
              <a:t>Intrapersonal</a:t>
            </a:r>
          </a:p>
          <a:p>
            <a:pPr marL="285750" indent="-285750" algn="l">
              <a:buFont typeface="Arial" panose="020B0604020202020204" pitchFamily="34" charset="0"/>
              <a:buChar char="•"/>
            </a:pPr>
            <a:r>
              <a:rPr lang="en-US" dirty="0"/>
              <a:t>Naturalist</a:t>
            </a:r>
          </a:p>
          <a:p>
            <a:pPr marL="0" indent="0" algn="l">
              <a:buNone/>
            </a:pPr>
            <a:endParaRPr lang="en-US" dirty="0"/>
          </a:p>
        </p:txBody>
      </p:sp>
    </p:spTree>
    <p:extLst>
      <p:ext uri="{BB962C8B-B14F-4D97-AF65-F5344CB8AC3E}">
        <p14:creationId xmlns:p14="http://schemas.microsoft.com/office/powerpoint/2010/main" val="5445492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Intelligence:  </a:t>
            </a:r>
            <a:br>
              <a:rPr lang="en-US" dirty="0"/>
            </a:br>
            <a:r>
              <a:rPr lang="en-US" dirty="0"/>
              <a:t>There Is More to the Story than IQ </a:t>
            </a:r>
            <a:r>
              <a:rPr lang="en-US" sz="2200" dirty="0"/>
              <a:t>(2 of 2)</a:t>
            </a:r>
            <a:endParaRPr lang="en-US" dirty="0"/>
          </a:p>
        </p:txBody>
      </p:sp>
      <p:sp>
        <p:nvSpPr>
          <p:cNvPr id="3" name="Content Placeholder 2"/>
          <p:cNvSpPr>
            <a:spLocks noGrp="1"/>
          </p:cNvSpPr>
          <p:nvPr>
            <p:ph idx="1"/>
          </p:nvPr>
        </p:nvSpPr>
        <p:spPr>
          <a:xfrm>
            <a:off x="457200" y="1634836"/>
            <a:ext cx="8229600" cy="4918364"/>
          </a:xfrm>
        </p:spPr>
        <p:txBody>
          <a:bodyPr/>
          <a:lstStyle/>
          <a:p>
            <a:pPr marL="0" indent="0" algn="l">
              <a:buNone/>
            </a:pPr>
            <a:r>
              <a:rPr lang="en-US" dirty="0"/>
              <a:t>We also have practical intelligence</a:t>
            </a:r>
          </a:p>
          <a:p>
            <a:pPr marL="457200" lvl="1" indent="0">
              <a:buNone/>
            </a:pPr>
            <a:r>
              <a:rPr lang="en-US" sz="2000" dirty="0"/>
              <a:t>The ability to solve everyday problems by utilizing knowledge gained from experience in order to purposefully adapt to, shape, and select environments</a:t>
            </a:r>
          </a:p>
          <a:p>
            <a:pPr marL="0" indent="0" algn="l">
              <a:buNone/>
            </a:pPr>
            <a:endParaRPr lang="en-US" sz="2400" dirty="0"/>
          </a:p>
          <a:p>
            <a:pPr marL="0" indent="0" algn="l">
              <a:buNone/>
            </a:pPr>
            <a:r>
              <a:rPr lang="en-US" sz="2400" dirty="0"/>
              <a:t>We all have strengths and weakness, so knowledge of our intelligences may help in</a:t>
            </a:r>
          </a:p>
          <a:p>
            <a:pPr lvl="1"/>
            <a:r>
              <a:rPr lang="en-US" dirty="0"/>
              <a:t>Choosing a career or selecting the best candidate</a:t>
            </a:r>
          </a:p>
          <a:p>
            <a:pPr lvl="1"/>
            <a:r>
              <a:rPr lang="en-US" dirty="0"/>
              <a:t>Development of ourselves or others</a:t>
            </a:r>
          </a:p>
          <a:p>
            <a:pPr marL="0" indent="0" algn="l">
              <a:buNone/>
            </a:pPr>
            <a:endParaRPr lang="en-US" dirty="0"/>
          </a:p>
          <a:p>
            <a:pPr marL="0" indent="0" algn="l">
              <a:buNone/>
            </a:pPr>
            <a:r>
              <a:rPr lang="en-US" sz="2400" dirty="0"/>
              <a:t> </a:t>
            </a:r>
          </a:p>
        </p:txBody>
      </p:sp>
    </p:spTree>
    <p:extLst>
      <p:ext uri="{BB962C8B-B14F-4D97-AF65-F5344CB8AC3E}">
        <p14:creationId xmlns:p14="http://schemas.microsoft.com/office/powerpoint/2010/main" val="19476672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chemeClr val="accent1"/>
                </a:solidFill>
              </a:rPr>
              <a:t>Test Your OB Knowledge </a:t>
            </a:r>
            <a:r>
              <a:rPr lang="en-US" sz="2200" b="1" dirty="0">
                <a:solidFill>
                  <a:schemeClr val="accent1"/>
                </a:solidFill>
              </a:rPr>
              <a:t>(2 of 6)</a:t>
            </a:r>
            <a:br>
              <a:rPr lang="en-US" sz="2200" b="1" dirty="0">
                <a:solidFill>
                  <a:schemeClr val="accent1"/>
                </a:solidFill>
              </a:rPr>
            </a:br>
            <a:endParaRPr lang="en-US" sz="2200" b="1" dirty="0">
              <a:solidFill>
                <a:schemeClr val="accent1"/>
              </a:solidFill>
            </a:endParaRPr>
          </a:p>
        </p:txBody>
      </p:sp>
      <p:sp>
        <p:nvSpPr>
          <p:cNvPr id="3" name="Content Placeholder 2"/>
          <p:cNvSpPr>
            <a:spLocks noGrp="1"/>
          </p:cNvSpPr>
          <p:nvPr>
            <p:ph idx="1"/>
          </p:nvPr>
        </p:nvSpPr>
        <p:spPr/>
        <p:txBody>
          <a:bodyPr/>
          <a:lstStyle/>
          <a:p>
            <a:pPr marL="0" indent="0" algn="l">
              <a:buNone/>
            </a:pPr>
            <a:r>
              <a:rPr lang="en-US" sz="2800" dirty="0"/>
              <a:t>George does not score particularly well on standard IQ tests yet he has a unique ability to deal with complex interpersonal situations.  What would explain this phenomenon?</a:t>
            </a:r>
          </a:p>
          <a:p>
            <a:pPr marL="457200" indent="-457200" algn="l">
              <a:buFont typeface="+mj-lt"/>
              <a:buAutoNum type="alphaUcPeriod"/>
            </a:pPr>
            <a:r>
              <a:rPr lang="en-US" sz="2800" dirty="0"/>
              <a:t>practical intelligence</a:t>
            </a:r>
          </a:p>
          <a:p>
            <a:pPr marL="457200" indent="-457200" algn="l">
              <a:buFont typeface="+mj-lt"/>
              <a:buAutoNum type="alphaUcPeriod"/>
            </a:pPr>
            <a:r>
              <a:rPr lang="en-US" sz="2800" dirty="0"/>
              <a:t>multiple intelligences</a:t>
            </a:r>
          </a:p>
          <a:p>
            <a:pPr marL="457200" indent="-457200" algn="l">
              <a:buFont typeface="+mj-lt"/>
              <a:buAutoNum type="alphaUcPeriod"/>
            </a:pPr>
            <a:r>
              <a:rPr lang="en-US" sz="2800" dirty="0"/>
              <a:t>reasoning ability</a:t>
            </a:r>
          </a:p>
          <a:p>
            <a:pPr marL="457200" indent="-457200" algn="l">
              <a:buFont typeface="+mj-lt"/>
              <a:buAutoNum type="alphaUcPeriod"/>
            </a:pPr>
            <a:r>
              <a:rPr lang="en-US" sz="2800" dirty="0"/>
              <a:t>emotions and attitude</a:t>
            </a:r>
          </a:p>
          <a:p>
            <a:pPr marL="457200" indent="-457200" algn="l">
              <a:buFont typeface="+mj-lt"/>
              <a:buAutoNum type="alphaUcPeriod"/>
            </a:pPr>
            <a:r>
              <a:rPr lang="en-US" sz="2800" dirty="0"/>
              <a:t>gender.</a:t>
            </a:r>
          </a:p>
          <a:p>
            <a:pPr marL="0" indent="0" algn="l">
              <a:buNone/>
            </a:pPr>
            <a:endParaRPr lang="en-US" sz="2800" dirty="0"/>
          </a:p>
        </p:txBody>
      </p:sp>
    </p:spTree>
    <p:extLst>
      <p:ext uri="{BB962C8B-B14F-4D97-AF65-F5344CB8AC3E}">
        <p14:creationId xmlns:p14="http://schemas.microsoft.com/office/powerpoint/2010/main" val="10126746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Big 5 Personality Dimensions</a:t>
            </a:r>
          </a:p>
        </p:txBody>
      </p:sp>
      <p:sp>
        <p:nvSpPr>
          <p:cNvPr id="3" name="Content Placeholder 2"/>
          <p:cNvSpPr>
            <a:spLocks noGrp="1"/>
          </p:cNvSpPr>
          <p:nvPr>
            <p:ph idx="1"/>
          </p:nvPr>
        </p:nvSpPr>
        <p:spPr/>
        <p:txBody>
          <a:bodyPr/>
          <a:lstStyle/>
          <a:p>
            <a:pPr marL="0" indent="0">
              <a:buNone/>
            </a:pPr>
            <a:r>
              <a:rPr lang="en-US" dirty="0"/>
              <a:t>What is Personality?</a:t>
            </a:r>
          </a:p>
          <a:p>
            <a:pPr marL="0" indent="0" algn="l">
              <a:buNone/>
            </a:pPr>
            <a:r>
              <a:rPr lang="en-US" dirty="0"/>
              <a:t>The combination of stable physical, behavioral, and mental characteristics that give individuals their unique identities</a:t>
            </a:r>
          </a:p>
          <a:p>
            <a:pPr marL="0" indent="0">
              <a:buNone/>
            </a:pPr>
            <a:r>
              <a:rPr lang="en-US" b="1" dirty="0"/>
              <a:t>Comprised of five dimensions</a:t>
            </a:r>
            <a:endParaRPr lang="en-US" sz="7200" b="1" dirty="0"/>
          </a:p>
          <a:p>
            <a:endParaRPr lang="en-US" b="1" dirty="0"/>
          </a:p>
          <a:p>
            <a:pPr marL="0" indent="0" algn="l">
              <a:buNone/>
            </a:pPr>
            <a:endParaRPr lang="en-US" dirty="0"/>
          </a:p>
        </p:txBody>
      </p:sp>
      <p:sp>
        <p:nvSpPr>
          <p:cNvPr id="16" name="Content Placeholder 15"/>
          <p:cNvSpPr>
            <a:spLocks noGrp="1"/>
          </p:cNvSpPr>
          <p:nvPr>
            <p:ph sz="quarter" idx="4294967295"/>
          </p:nvPr>
        </p:nvSpPr>
        <p:spPr>
          <a:xfrm>
            <a:off x="4645025" y="2480873"/>
            <a:ext cx="4041775" cy="3476044"/>
          </a:xfrm>
          <a:prstGeom prst="rect">
            <a:avLst/>
          </a:prstGeom>
          <a:solidFill>
            <a:schemeClr val="accent1">
              <a:lumMod val="40000"/>
              <a:lumOff val="60000"/>
            </a:schemeClr>
          </a:solidFill>
        </p:spPr>
        <p:txBody>
          <a:bodyPr/>
          <a:lstStyle/>
          <a:p>
            <a:pPr algn="l"/>
            <a:r>
              <a:rPr lang="en-US" dirty="0"/>
              <a:t>Extroversion</a:t>
            </a:r>
          </a:p>
          <a:p>
            <a:pPr algn="l"/>
            <a:r>
              <a:rPr lang="en-US" dirty="0"/>
              <a:t>Agreeableness</a:t>
            </a:r>
          </a:p>
          <a:p>
            <a:pPr algn="l"/>
            <a:r>
              <a:rPr lang="en-US" dirty="0"/>
              <a:t>Conscientiousness</a:t>
            </a:r>
          </a:p>
          <a:p>
            <a:pPr algn="l"/>
            <a:r>
              <a:rPr lang="en-US" dirty="0"/>
              <a:t>Emotional stability</a:t>
            </a:r>
          </a:p>
          <a:p>
            <a:pPr algn="l"/>
            <a:r>
              <a:rPr lang="en-US" dirty="0"/>
              <a:t>Openness to experience</a:t>
            </a:r>
          </a:p>
          <a:p>
            <a:pPr algn="l"/>
            <a:endParaRPr lang="en-US" dirty="0"/>
          </a:p>
        </p:txBody>
      </p:sp>
    </p:spTree>
    <p:extLst>
      <p:ext uri="{BB962C8B-B14F-4D97-AF65-F5344CB8AC3E}">
        <p14:creationId xmlns:p14="http://schemas.microsoft.com/office/powerpoint/2010/main" val="16545653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FA750E0D-DDB6-4745-9D96-7D60DD2D47D5}"/>
    </a:ext>
  </a:extLst>
</a:theme>
</file>

<file path=ppt/theme/theme2.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FA750E0D-DDB6-4745-9D96-7D60DD2D47D5}"/>
    </a:ext>
  </a:extLst>
</a:theme>
</file>

<file path=ppt/theme/theme3.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B451C753-CD26-4043-8915-6B7E1E44845D}"/>
    </a:ext>
  </a:extLst>
</a:theme>
</file>

<file path=ppt/theme/theme4.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8497</TotalTime>
  <Words>3312</Words>
  <Application>Microsoft Office PowerPoint</Application>
  <PresentationFormat>On-screen Show (4:3)</PresentationFormat>
  <Paragraphs>433</Paragraphs>
  <Slides>30</Slides>
  <Notes>28</Notes>
  <HiddenSlides>3</HiddenSlides>
  <MMClips>0</MMClips>
  <ScaleCrop>false</ScaleCrop>
  <HeadingPairs>
    <vt:vector size="4" baseType="variant">
      <vt:variant>
        <vt:lpstr>Theme</vt:lpstr>
      </vt:variant>
      <vt:variant>
        <vt:i4>4</vt:i4>
      </vt:variant>
      <vt:variant>
        <vt:lpstr>Slide Titles</vt:lpstr>
      </vt:variant>
      <vt:variant>
        <vt:i4>30</vt:i4>
      </vt:variant>
    </vt:vector>
  </HeadingPairs>
  <TitlesOfParts>
    <vt:vector size="34" baseType="lpstr">
      <vt:lpstr>1_FIRST, BREAK, LAST slides </vt:lpstr>
      <vt:lpstr>FIRST, BREAK, LAST slides </vt:lpstr>
      <vt:lpstr>Red bar footer BODY/MAIN CONTENT</vt:lpstr>
      <vt:lpstr>Red Bar Footer_APPENDIX</vt:lpstr>
      <vt:lpstr>CHAPTER 3</vt:lpstr>
      <vt:lpstr>Major Questions You Should  Be Able to Answer</vt:lpstr>
      <vt:lpstr>How Does Who I Am Affect My Performance?</vt:lpstr>
      <vt:lpstr>The Differences Matter</vt:lpstr>
      <vt:lpstr>Test Your OB Knowledge (1 of 6)</vt:lpstr>
      <vt:lpstr>Intelligence:   There Is More to the Story Than IQ (1 of 2)</vt:lpstr>
      <vt:lpstr>Intelligence:   There Is More to the Story than IQ (2 of 2)</vt:lpstr>
      <vt:lpstr>Test Your OB Knowledge (2 of 6) </vt:lpstr>
      <vt:lpstr>The Big 5 Personality Dimensions</vt:lpstr>
      <vt:lpstr>What Does It Mean to Have a  Proactive Personality?</vt:lpstr>
      <vt:lpstr>Personality and Performance (1 of 2)</vt:lpstr>
      <vt:lpstr>Personality and Performance (2 of 2)</vt:lpstr>
      <vt:lpstr>Test Your OB Knowledge (3 of 6) </vt:lpstr>
      <vt:lpstr>Core Self-Evaluations and Your Performance</vt:lpstr>
      <vt:lpstr>How Self-Efficacy Works</vt:lpstr>
      <vt:lpstr>Self-Esteem and Your Performance</vt:lpstr>
      <vt:lpstr>Locus of Control and My Performance (1 of 2)</vt:lpstr>
      <vt:lpstr>Locus of Control and My Performance (2 of 2)</vt:lpstr>
      <vt:lpstr>Emotional Stability and My Performance</vt:lpstr>
      <vt:lpstr>Test Your OB Knowledge (4 of 6) </vt:lpstr>
      <vt:lpstr>The Value of Being Emotionally Intelligent</vt:lpstr>
      <vt:lpstr>Key Components of Emotional Intelligence</vt:lpstr>
      <vt:lpstr>Emotions and Performance</vt:lpstr>
      <vt:lpstr>Managing Emotions at Work</vt:lpstr>
      <vt:lpstr>Test Your OB Knowledge (5 of 6) </vt:lpstr>
      <vt:lpstr>Test Your OB Knowledge (6 of 6) </vt:lpstr>
      <vt:lpstr>Individual Differences: Putting  It All in Context</vt:lpstr>
      <vt:lpstr>Appendix 1 The Differences Matter</vt:lpstr>
      <vt:lpstr>Appendix 2 How Self-Efficacy Works</vt:lpstr>
      <vt:lpstr>Appendix 3 Organizing Framework for Understanding and Applying OB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Burmeister, Haley</cp:lastModifiedBy>
  <cp:revision>427</cp:revision>
  <dcterms:created xsi:type="dcterms:W3CDTF">2014-09-02T15:08:31Z</dcterms:created>
  <dcterms:modified xsi:type="dcterms:W3CDTF">2017-10-23T14:26:08Z</dcterms:modified>
</cp:coreProperties>
</file>