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7.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8.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859" r:id="rId2"/>
    <p:sldMasterId id="2147483744" r:id="rId3"/>
    <p:sldMasterId id="2147483780" r:id="rId4"/>
    <p:sldMasterId id="2147483838" r:id="rId5"/>
    <p:sldMasterId id="2147483713" r:id="rId6"/>
    <p:sldMasterId id="2147483674" r:id="rId7"/>
    <p:sldMasterId id="2147483897" r:id="rId8"/>
    <p:sldMasterId id="2147483960" r:id="rId9"/>
  </p:sldMasterIdLst>
  <p:notesMasterIdLst>
    <p:notesMasterId r:id="rId46"/>
  </p:notesMasterIdLst>
  <p:handoutMasterIdLst>
    <p:handoutMasterId r:id="rId47"/>
  </p:handoutMasterIdLst>
  <p:sldIdLst>
    <p:sldId id="256" r:id="rId10"/>
    <p:sldId id="257" r:id="rId11"/>
    <p:sldId id="307" r:id="rId12"/>
    <p:sldId id="258" r:id="rId13"/>
    <p:sldId id="259" r:id="rId14"/>
    <p:sldId id="260" r:id="rId15"/>
    <p:sldId id="306" r:id="rId16"/>
    <p:sldId id="264" r:id="rId17"/>
    <p:sldId id="261" r:id="rId18"/>
    <p:sldId id="265" r:id="rId19"/>
    <p:sldId id="266" r:id="rId20"/>
    <p:sldId id="267" r:id="rId21"/>
    <p:sldId id="268" r:id="rId22"/>
    <p:sldId id="269" r:id="rId23"/>
    <p:sldId id="270" r:id="rId24"/>
    <p:sldId id="273" r:id="rId25"/>
    <p:sldId id="272" r:id="rId26"/>
    <p:sldId id="275" r:id="rId27"/>
    <p:sldId id="276" r:id="rId28"/>
    <p:sldId id="287" r:id="rId29"/>
    <p:sldId id="274" r:id="rId30"/>
    <p:sldId id="278" r:id="rId31"/>
    <p:sldId id="279" r:id="rId32"/>
    <p:sldId id="277" r:id="rId33"/>
    <p:sldId id="280" r:id="rId34"/>
    <p:sldId id="298" r:id="rId35"/>
    <p:sldId id="299" r:id="rId36"/>
    <p:sldId id="300" r:id="rId37"/>
    <p:sldId id="301" r:id="rId38"/>
    <p:sldId id="303" r:id="rId39"/>
    <p:sldId id="282" r:id="rId40"/>
    <p:sldId id="281" r:id="rId41"/>
    <p:sldId id="285" r:id="rId42"/>
    <p:sldId id="308" r:id="rId43"/>
    <p:sldId id="309" r:id="rId44"/>
    <p:sldId id="310"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408">
          <p15:clr>
            <a:srgbClr val="A4A3A4"/>
          </p15:clr>
        </p15:guide>
        <p15:guide id="2" orient="horz" pos="3600">
          <p15:clr>
            <a:srgbClr val="A4A3A4"/>
          </p15:clr>
        </p15:guide>
        <p15:guide id="3" orient="horz" pos="912" userDrawn="1">
          <p15:clr>
            <a:srgbClr val="A4A3A4"/>
          </p15:clr>
        </p15:guide>
        <p15:guide id="4" orient="horz" pos="3360">
          <p15:clr>
            <a:srgbClr val="A4A3A4"/>
          </p15:clr>
        </p15:guide>
        <p15:guide id="5" pos="5616">
          <p15:clr>
            <a:srgbClr val="A4A3A4"/>
          </p15:clr>
        </p15:guide>
        <p15:guide id="6" pos="4320" userDrawn="1">
          <p15:clr>
            <a:srgbClr val="A4A3A4"/>
          </p15:clr>
        </p15:guide>
      </p15:sldGuideLst>
    </p:ext>
    <p:ext uri="{2D200454-40CA-4A62-9FC3-DE9A4176ACB9}">
      <p15:notesGuideLst xmlns:p15="http://schemas.microsoft.com/office/powerpoint/2012/main" xmlns="">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k Soleymani" initials="PS"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1A1F"/>
    <a:srgbClr val="D31E25"/>
    <a:srgbClr val="6A6A6A"/>
    <a:srgbClr val="E66618"/>
    <a:srgbClr val="307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6679" autoAdjust="0"/>
    <p:restoredTop sz="95963" autoAdjust="0"/>
  </p:normalViewPr>
  <p:slideViewPr>
    <p:cSldViewPr>
      <p:cViewPr varScale="1">
        <p:scale>
          <a:sx n="110" d="100"/>
          <a:sy n="110" d="100"/>
        </p:scale>
        <p:origin x="591" y="48"/>
      </p:cViewPr>
      <p:guideLst>
        <p:guide orient="horz" pos="3408"/>
        <p:guide orient="horz" pos="3600"/>
        <p:guide orient="horz" pos="912"/>
        <p:guide orient="horz" pos="3360"/>
        <p:guide pos="5616"/>
        <p:guide pos="4320"/>
      </p:guideLst>
    </p:cSldViewPr>
  </p:slideViewPr>
  <p:outlineViewPr>
    <p:cViewPr>
      <p:scale>
        <a:sx n="33" d="100"/>
        <a:sy n="33" d="100"/>
      </p:scale>
      <p:origin x="0" y="-29728"/>
    </p:cViewPr>
  </p:outlineViewPr>
  <p:notesTextViewPr>
    <p:cViewPr>
      <p:scale>
        <a:sx n="1" d="1"/>
        <a:sy n="1" d="1"/>
      </p:scale>
      <p:origin x="0" y="0"/>
    </p:cViewPr>
  </p:notesTextViewPr>
  <p:sorterViewPr>
    <p:cViewPr>
      <p:scale>
        <a:sx n="100" d="100"/>
        <a:sy n="100" d="100"/>
      </p:scale>
      <p:origin x="0" y="0"/>
    </p:cViewPr>
  </p:sorterViewPr>
  <p:notesViewPr>
    <p:cSldViewPr>
      <p:cViewPr>
        <p:scale>
          <a:sx n="90" d="100"/>
          <a:sy n="90"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commentAuthors" Target="commentAuthors.xml"/><Relationship Id="rId8" Type="http://schemas.openxmlformats.org/officeDocument/2006/relationships/slideMaster" Target="slideMasters/slideMaster8.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724CCBF-31CF-4FCA-A5B4-50142834420A}" type="datetimeFigureOut">
              <a:rPr lang="en-US" smtClean="0"/>
              <a:t>10/23/2017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895618-5249-4F12-80E4-2F3A0FD18481}" type="slidenum">
              <a:rPr lang="en-US" smtClean="0"/>
              <a:t>‹#›</a:t>
            </a:fld>
            <a:endParaRPr lang="en-US" dirty="0"/>
          </a:p>
        </p:txBody>
      </p:sp>
    </p:spTree>
    <p:extLst>
      <p:ext uri="{BB962C8B-B14F-4D97-AF65-F5344CB8AC3E}">
        <p14:creationId xmlns:p14="http://schemas.microsoft.com/office/powerpoint/2010/main" val="472110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0D84B720-C9F6-4BFC-BC5C-B1B8D70204DA}" type="datetimeFigureOut">
              <a:rPr lang="en-US" smtClean="0"/>
              <a:t>10/23/2017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003D02-7E89-4EBF-B123-9C334E1BFEF7}" type="slidenum">
              <a:rPr lang="en-US" smtClean="0"/>
              <a:t>‹#›</a:t>
            </a:fld>
            <a:endParaRPr lang="en-US" dirty="0"/>
          </a:p>
        </p:txBody>
      </p:sp>
    </p:spTree>
    <p:extLst>
      <p:ext uri="{BB962C8B-B14F-4D97-AF65-F5344CB8AC3E}">
        <p14:creationId xmlns:p14="http://schemas.microsoft.com/office/powerpoint/2010/main" val="618904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a:t>
            </a:fld>
            <a:endParaRPr lang="en-US" dirty="0"/>
          </a:p>
        </p:txBody>
      </p:sp>
    </p:spTree>
    <p:extLst>
      <p:ext uri="{BB962C8B-B14F-4D97-AF65-F5344CB8AC3E}">
        <p14:creationId xmlns:p14="http://schemas.microsoft.com/office/powerpoint/2010/main" val="856468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Cognitive dissonance represents the psychological discomfort a person experiences when simultaneously holding two or more conflicting cognitions (ideas, beliefs, values, or emotions).</a:t>
            </a:r>
          </a:p>
          <a:p>
            <a:pPr marL="171450" indent="-171450">
              <a:buFont typeface="Arial" panose="020B0604020202020204" pitchFamily="34" charset="0"/>
              <a:buChar char="•"/>
            </a:pPr>
            <a:r>
              <a:rPr lang="en-US" dirty="0"/>
              <a:t>People are motivated to maintain consistency (and avoid dissonance) among their attitudes and beliefs, and how they resolve inconsistencies that drive cognitive dissonance. From observation, Festinger theorized that if you are experiencing cognitive dissonance, or psychological tension, you can reduce it in one of three ways:</a:t>
            </a:r>
          </a:p>
          <a:p>
            <a:pPr marL="628650" lvl="1" indent="-171450">
              <a:buFont typeface="Arial" panose="020B0604020202020204" pitchFamily="34" charset="0"/>
              <a:buChar char="•"/>
            </a:pPr>
            <a:r>
              <a:rPr lang="en-US" dirty="0"/>
              <a:t>Change your attitude or behavior or both.</a:t>
            </a:r>
          </a:p>
          <a:p>
            <a:pPr marL="628650" lvl="1" indent="-171450">
              <a:buFont typeface="Arial" panose="020B0604020202020204" pitchFamily="34" charset="0"/>
              <a:buChar char="•"/>
            </a:pPr>
            <a:r>
              <a:rPr lang="en-US" dirty="0"/>
              <a:t>Belittle the importance of the inconsistent behavior.</a:t>
            </a:r>
          </a:p>
          <a:p>
            <a:pPr marL="628650" lvl="1" indent="-171450">
              <a:buFont typeface="Arial" panose="020B0604020202020204" pitchFamily="34" charset="0"/>
              <a:buChar char="•"/>
            </a:pPr>
            <a:r>
              <a:rPr lang="en-US" dirty="0"/>
              <a:t>Find consonant elements that outweigh dissonant ones.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10</a:t>
            </a:fld>
            <a:endParaRPr lang="en-US" dirty="0"/>
          </a:p>
        </p:txBody>
      </p:sp>
    </p:spTree>
    <p:extLst>
      <p:ext uri="{BB962C8B-B14F-4D97-AF65-F5344CB8AC3E}">
        <p14:creationId xmlns:p14="http://schemas.microsoft.com/office/powerpoint/2010/main" val="3484761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81000" y="4400549"/>
            <a:ext cx="6096000" cy="3600451"/>
          </a:xfrm>
        </p:spPr>
        <p:txBody>
          <a:bodyPr/>
          <a:lstStyle/>
          <a:p>
            <a:r>
              <a:rPr lang="en-US" sz="1100" dirty="0"/>
              <a:t>Three key general motives predict or at least influence intention and behavior.</a:t>
            </a:r>
          </a:p>
          <a:p>
            <a:r>
              <a:rPr lang="en-US" sz="1100" dirty="0"/>
              <a:t>1. Attitude toward the behavior. The degree to which a person has a favorable or unfavorable evaluation or appraisal of the behavior in question.</a:t>
            </a:r>
          </a:p>
          <a:p>
            <a:r>
              <a:rPr lang="en-US" sz="1100" dirty="0"/>
              <a:t>2. Subjective norm. A social factor representing the perceived social pressure for or against the behavior.</a:t>
            </a:r>
          </a:p>
          <a:p>
            <a:r>
              <a:rPr lang="en-US" sz="1100" dirty="0"/>
              <a:t>3. Perceived behavioral control. The perceived ease or difficulty of performing the behavior, assumed to reflect past experience and anticipated obstacles.</a:t>
            </a:r>
          </a:p>
          <a:p>
            <a:endParaRPr lang="en-US" sz="1100" dirty="0"/>
          </a:p>
          <a:p>
            <a:r>
              <a:rPr lang="en-US" sz="1100" dirty="0"/>
              <a:t>According to the Ajzen model, someone’s intention to engage in a given behavior is a strong predictor of that behavior.</a:t>
            </a:r>
          </a:p>
          <a:p>
            <a:endParaRPr lang="en-US" sz="1100" dirty="0"/>
          </a:p>
          <a:p>
            <a:r>
              <a:rPr lang="en-US" sz="1100" dirty="0"/>
              <a:t>So if we want to change behavior we should look at intentions and how we might modify them by working on the three general motives shown in Figure 2.2. </a:t>
            </a:r>
          </a:p>
          <a:p>
            <a:endParaRPr lang="en-US" sz="1100" dirty="0"/>
          </a:p>
          <a:p>
            <a:r>
              <a:rPr lang="en-US" sz="1100" dirty="0"/>
              <a:t>Managers may be able to influence behavioral change by doing or saying things that affect the three determinants of employees’ intentions to exhibit a specific behavior: attitude </a:t>
            </a:r>
          </a:p>
          <a:p>
            <a:r>
              <a:rPr lang="en-US" sz="1100" dirty="0"/>
              <a:t>toward the behavior, subjective norms, and perceived behavioral control.</a:t>
            </a:r>
          </a:p>
          <a:p>
            <a:endParaRPr lang="en-US" sz="1100" dirty="0"/>
          </a:p>
          <a:p>
            <a:r>
              <a:rPr lang="en-US" sz="1100" dirty="0"/>
              <a:t>In the workplace, one of the simplest levers managers can use to change behavior is information. Management provides information to employees daily. Standard organizational information that can affect motivation includes:</a:t>
            </a:r>
          </a:p>
          <a:p>
            <a:r>
              <a:rPr lang="en-US" sz="1100" dirty="0"/>
              <a:t>• Reports on the organization’s culture</a:t>
            </a:r>
          </a:p>
          <a:p>
            <a:r>
              <a:rPr lang="en-US" sz="1100" dirty="0"/>
              <a:t>• Announcements of new training programs</a:t>
            </a:r>
          </a:p>
          <a:p>
            <a:r>
              <a:rPr lang="en-US" sz="1100" dirty="0"/>
              <a:t>• News on key managers</a:t>
            </a:r>
          </a:p>
          <a:p>
            <a:r>
              <a:rPr lang="en-US" sz="1100" dirty="0"/>
              <a:t>• Updates to human resource programs and policies</a:t>
            </a:r>
          </a:p>
          <a:p>
            <a:r>
              <a:rPr lang="en-US" sz="1100" dirty="0"/>
              <a:t>• Announcements of new rewards of working for the company</a:t>
            </a:r>
          </a:p>
          <a:p>
            <a:endParaRPr lang="en-US" sz="1100" dirty="0"/>
          </a:p>
          <a:p>
            <a:r>
              <a:rPr lang="en-US" sz="1100" dirty="0"/>
              <a:t>All such messages reinforce certain beliefs, and managers may consciously use them to influence behavior. </a:t>
            </a:r>
          </a:p>
          <a:p>
            <a:endParaRPr lang="en-US" sz="1100" dirty="0"/>
          </a:p>
          <a:p>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11</a:t>
            </a:fld>
            <a:endParaRPr lang="en-US" dirty="0"/>
          </a:p>
        </p:txBody>
      </p:sp>
    </p:spTree>
    <p:extLst>
      <p:ext uri="{BB962C8B-B14F-4D97-AF65-F5344CB8AC3E}">
        <p14:creationId xmlns:p14="http://schemas.microsoft.com/office/powerpoint/2010/main" val="3064061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The other answers are determinants of intentions:</a:t>
            </a:r>
          </a:p>
          <a:p>
            <a:pPr marL="628650" lvl="1" indent="-171450">
              <a:buFont typeface="Arial" panose="020B0604020202020204" pitchFamily="34" charset="0"/>
              <a:buChar char="•"/>
            </a:pPr>
            <a:r>
              <a:rPr lang="en-US" dirty="0"/>
              <a:t>Attitude toward the behavior</a:t>
            </a:r>
          </a:p>
          <a:p>
            <a:pPr marL="628650" lvl="1" indent="-171450">
              <a:buFont typeface="Arial" panose="020B0604020202020204" pitchFamily="34" charset="0"/>
              <a:buChar char="•"/>
            </a:pPr>
            <a:r>
              <a:rPr lang="en-US" dirty="0"/>
              <a:t>Subjective norm</a:t>
            </a:r>
          </a:p>
          <a:p>
            <a:pPr marL="628650" lvl="1" indent="-171450">
              <a:buFont typeface="Arial" panose="020B0604020202020204" pitchFamily="34" charset="0"/>
              <a:buChar char="•"/>
            </a:pPr>
            <a:r>
              <a:rPr lang="en-US" dirty="0"/>
              <a:t>Perceived behavioral control</a:t>
            </a:r>
          </a:p>
        </p:txBody>
      </p:sp>
      <p:sp>
        <p:nvSpPr>
          <p:cNvPr id="4" name="Slide Number Placeholder 3"/>
          <p:cNvSpPr>
            <a:spLocks noGrp="1"/>
          </p:cNvSpPr>
          <p:nvPr>
            <p:ph type="sldNum" sz="quarter" idx="10"/>
          </p:nvPr>
        </p:nvSpPr>
        <p:spPr/>
        <p:txBody>
          <a:bodyPr/>
          <a:lstStyle/>
          <a:p>
            <a:fld id="{5D003D02-7E89-4EBF-B123-9C334E1BFEF7}" type="slidenum">
              <a:rPr lang="en-US" smtClean="0"/>
              <a:t>12</a:t>
            </a:fld>
            <a:endParaRPr lang="en-US" dirty="0"/>
          </a:p>
        </p:txBody>
      </p:sp>
    </p:spTree>
    <p:extLst>
      <p:ext uri="{BB962C8B-B14F-4D97-AF65-F5344CB8AC3E}">
        <p14:creationId xmlns:p14="http://schemas.microsoft.com/office/powerpoint/2010/main" val="2761465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Savvy managers will track four key workplace attitudes:</a:t>
            </a:r>
          </a:p>
          <a:p>
            <a:r>
              <a:rPr lang="en-US" dirty="0"/>
              <a:t>1. Organizational commitment</a:t>
            </a:r>
          </a:p>
          <a:p>
            <a:r>
              <a:rPr lang="en-US" dirty="0"/>
              <a:t>2. Employee engagement</a:t>
            </a:r>
          </a:p>
          <a:p>
            <a:r>
              <a:rPr lang="en-US" dirty="0"/>
              <a:t>3. Perceived organizational support</a:t>
            </a:r>
          </a:p>
          <a:p>
            <a:r>
              <a:rPr lang="en-US" dirty="0"/>
              <a:t>4. Job satisfaction</a:t>
            </a:r>
          </a:p>
          <a:p>
            <a:endParaRPr lang="en-US" dirty="0"/>
          </a:p>
          <a:p>
            <a:r>
              <a:rPr lang="en-US" dirty="0"/>
              <a:t>These attitudinal measures serve a dual purpose:</a:t>
            </a:r>
          </a:p>
          <a:p>
            <a:pPr marL="228600" indent="-228600">
              <a:buFont typeface="+mj-lt"/>
              <a:buAutoNum type="arabicPeriod"/>
            </a:pPr>
            <a:r>
              <a:rPr lang="en-US" dirty="0"/>
              <a:t>First, they represent important outcomes that managers may be working to enhance directly. </a:t>
            </a:r>
          </a:p>
          <a:p>
            <a:pPr marL="228600" indent="-228600">
              <a:buFont typeface="+mj-lt"/>
              <a:buAutoNum type="arabicPeriod"/>
            </a:pPr>
            <a:r>
              <a:rPr lang="en-US" dirty="0"/>
              <a:t>They link to other significant outcomes that managers will want to improve where possible. </a:t>
            </a:r>
          </a:p>
          <a:p>
            <a:endParaRPr lang="en-US" dirty="0"/>
          </a:p>
          <a:p>
            <a:r>
              <a:rPr lang="en-US" dirty="0"/>
              <a:t>Organizational commitment reflects the extent to which an individual identifies with an organization and commits to its goals.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13</a:t>
            </a:fld>
            <a:endParaRPr lang="en-US" dirty="0"/>
          </a:p>
        </p:txBody>
      </p:sp>
    </p:spTree>
    <p:extLst>
      <p:ext uri="{BB962C8B-B14F-4D97-AF65-F5344CB8AC3E}">
        <p14:creationId xmlns:p14="http://schemas.microsoft.com/office/powerpoint/2010/main" val="1166633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Committed individuals tend to display two outcomes:</a:t>
            </a:r>
          </a:p>
          <a:p>
            <a:r>
              <a:rPr lang="en-US" dirty="0"/>
              <a:t>• Likely continuation of their employment with the organization.</a:t>
            </a:r>
          </a:p>
          <a:p>
            <a:r>
              <a:rPr lang="en-US" dirty="0"/>
              <a:t>• Greater motivation toward pursuing organizational goals and decisions.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14</a:t>
            </a:fld>
            <a:endParaRPr lang="en-US" dirty="0"/>
          </a:p>
        </p:txBody>
      </p:sp>
    </p:spTree>
    <p:extLst>
      <p:ext uri="{BB962C8B-B14F-4D97-AF65-F5344CB8AC3E}">
        <p14:creationId xmlns:p14="http://schemas.microsoft.com/office/powerpoint/2010/main" val="554501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Organizational commitment exists to the degree that your personal values generally match the values that undergird a company’s organizational culture. For example, if you value achievement and your employer rewards people for accomplishing goals, you are more likely to be committed to the company.</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Commitment depends on the quality of an employee’s psychological contracts.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Psychological contracts represent an individual’s perception about the terms and conditions of a reciprocal exchange between him- or herself and another party.</a:t>
            </a:r>
          </a:p>
          <a:p>
            <a:endParaRPr lang="en-US" dirty="0"/>
          </a:p>
          <a:p>
            <a:pPr marL="171450" indent="-171450">
              <a:buFont typeface="Arial" panose="020B0604020202020204" pitchFamily="34" charset="0"/>
              <a:buChar char="•"/>
            </a:pPr>
            <a:r>
              <a:rPr lang="en-US" dirty="0"/>
              <a:t>In a work environment, the psychological contract represents an employee’s beliefs about what he or she is entitled to receive in return for what he or she provides to the organization.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Research shows that an employer breach of the psychological contract is associated with lower organizational commitment, job satisfaction, and performance, and greater intentions to quit.</a:t>
            </a:r>
          </a:p>
          <a:p>
            <a:endParaRPr lang="en-US" dirty="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15</a:t>
            </a:fld>
            <a:endParaRPr lang="en-US" dirty="0"/>
          </a:p>
        </p:txBody>
      </p:sp>
    </p:spTree>
    <p:extLst>
      <p:ext uri="{BB962C8B-B14F-4D97-AF65-F5344CB8AC3E}">
        <p14:creationId xmlns:p14="http://schemas.microsoft.com/office/powerpoint/2010/main" val="3963222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Employee engagement is defined as “the harnessing of organization members’ selves to their work roles; in engagement, people employ and express themselves physically, cognitively, and emotionally during role performance.”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essence of this definition is the idea that engaged employees “give it their all” at work. Further study identified its components as four feelings:</a:t>
            </a:r>
          </a:p>
          <a:p>
            <a:pPr lvl="1"/>
            <a:r>
              <a:rPr lang="en-US" dirty="0"/>
              <a:t>• Urgency</a:t>
            </a:r>
          </a:p>
          <a:p>
            <a:pPr lvl="1"/>
            <a:r>
              <a:rPr lang="en-US" dirty="0"/>
              <a:t>• Being focused</a:t>
            </a:r>
          </a:p>
          <a:p>
            <a:pPr lvl="1"/>
            <a:r>
              <a:rPr lang="en-US" dirty="0"/>
              <a:t>• Intensity</a:t>
            </a:r>
          </a:p>
          <a:p>
            <a:pPr lvl="1"/>
            <a:r>
              <a:rPr lang="en-US" dirty="0"/>
              <a:t>• Enthusiasm</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16</a:t>
            </a:fld>
            <a:endParaRPr lang="en-US" dirty="0"/>
          </a:p>
        </p:txBody>
      </p:sp>
    </p:spTree>
    <p:extLst>
      <p:ext uri="{BB962C8B-B14F-4D97-AF65-F5344CB8AC3E}">
        <p14:creationId xmlns:p14="http://schemas.microsoft.com/office/powerpoint/2010/main" val="2152795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Person Factors:</a:t>
            </a:r>
          </a:p>
          <a:p>
            <a:pPr marL="171450" indent="-171450">
              <a:buFont typeface="Arial" panose="020B0604020202020204" pitchFamily="34" charset="0"/>
              <a:buChar char="•"/>
            </a:pPr>
            <a:r>
              <a:rPr lang="en-US" dirty="0"/>
              <a:t>Positive or optimistic personalities</a:t>
            </a:r>
          </a:p>
          <a:p>
            <a:pPr marL="171450" indent="-171450">
              <a:buFont typeface="Arial" panose="020B0604020202020204" pitchFamily="34" charset="0"/>
              <a:buChar char="•"/>
            </a:pPr>
            <a:r>
              <a:rPr lang="en-US" dirty="0"/>
              <a:t>Proactive personality</a:t>
            </a:r>
          </a:p>
          <a:p>
            <a:pPr marL="171450" indent="-171450">
              <a:buFont typeface="Arial" panose="020B0604020202020204" pitchFamily="34" charset="0"/>
              <a:buChar char="•"/>
            </a:pPr>
            <a:r>
              <a:rPr lang="en-US" dirty="0"/>
              <a:t>Conscientiousness</a:t>
            </a:r>
          </a:p>
          <a:p>
            <a:endParaRPr lang="en-US" dirty="0"/>
          </a:p>
          <a:p>
            <a:r>
              <a:rPr lang="en-US" dirty="0"/>
              <a:t>Environmental Characteristics</a:t>
            </a:r>
          </a:p>
          <a:p>
            <a:pPr marL="171450" indent="-171450">
              <a:buFont typeface="Arial" panose="020B0604020202020204" pitchFamily="34" charset="0"/>
              <a:buChar char="•"/>
            </a:pPr>
            <a:r>
              <a:rPr lang="en-US" dirty="0"/>
              <a:t>Job characteristics. These represent the motivating potential of the tasks we complete at work. For example, people are engaged when their work contains variety and when they receive timely feedback.  </a:t>
            </a:r>
          </a:p>
          <a:p>
            <a:pPr marL="171450" indent="-171450">
              <a:buFont typeface="Arial" panose="020B0604020202020204" pitchFamily="34" charset="0"/>
              <a:buChar char="•"/>
            </a:pPr>
            <a:r>
              <a:rPr lang="en-US" dirty="0"/>
              <a:t>Leadership. People are more engaged when their manager is charismatic and when a positive, trusting relationship exists between managers and employees.</a:t>
            </a:r>
          </a:p>
          <a:p>
            <a:pPr marL="171450" indent="-171450">
              <a:buFont typeface="Arial" panose="020B0604020202020204" pitchFamily="34" charset="0"/>
              <a:buChar char="•"/>
            </a:pPr>
            <a:r>
              <a:rPr lang="en-US" dirty="0"/>
              <a:t>Stressors. Stressors are environmental characteristics that cause stress. Finally, engagement is higher when employees are not confronted with a lot of stressors.</a:t>
            </a:r>
          </a:p>
          <a:p>
            <a:endParaRPr lang="en-US" dirty="0"/>
          </a:p>
          <a:p>
            <a:r>
              <a:rPr lang="en-US" dirty="0"/>
              <a:t>Organizational Level Factors</a:t>
            </a:r>
          </a:p>
          <a:p>
            <a:pPr marL="171450" indent="-171450">
              <a:buFont typeface="Arial" panose="020B0604020202020204" pitchFamily="34" charset="0"/>
              <a:buChar char="•"/>
            </a:pPr>
            <a:r>
              <a:rPr lang="en-US" dirty="0"/>
              <a:t>Career opportunities</a:t>
            </a:r>
          </a:p>
          <a:p>
            <a:pPr marL="171450" indent="-171450">
              <a:buFont typeface="Arial" panose="020B0604020202020204" pitchFamily="34" charset="0"/>
              <a:buChar char="•"/>
            </a:pPr>
            <a:r>
              <a:rPr lang="en-US" dirty="0"/>
              <a:t>Managing performance</a:t>
            </a:r>
          </a:p>
          <a:p>
            <a:pPr marL="171450" indent="-171450">
              <a:buFont typeface="Arial" panose="020B0604020202020204" pitchFamily="34" charset="0"/>
              <a:buChar char="•"/>
            </a:pPr>
            <a:r>
              <a:rPr lang="en-US" dirty="0"/>
              <a:t>Organization reputation</a:t>
            </a:r>
          </a:p>
          <a:p>
            <a:pPr marL="171450" indent="-171450">
              <a:buFont typeface="Arial" panose="020B0604020202020204" pitchFamily="34" charset="0"/>
              <a:buChar char="•"/>
            </a:pPr>
            <a:r>
              <a:rPr lang="en-US" dirty="0"/>
              <a:t>Communication</a:t>
            </a:r>
          </a:p>
          <a:p>
            <a:pPr marL="171450" indent="-171450">
              <a:buFont typeface="Arial" panose="020B0604020202020204" pitchFamily="34" charset="0"/>
              <a:buChar char="•"/>
            </a:pPr>
            <a:r>
              <a:rPr lang="en-US" dirty="0"/>
              <a:t>Recognition</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17</a:t>
            </a:fld>
            <a:endParaRPr lang="en-US" dirty="0"/>
          </a:p>
        </p:txBody>
      </p:sp>
    </p:spTree>
    <p:extLst>
      <p:ext uri="{BB962C8B-B14F-4D97-AF65-F5344CB8AC3E}">
        <p14:creationId xmlns:p14="http://schemas.microsoft.com/office/powerpoint/2010/main" val="3880591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One way to increase employee engagement is to make sure that the inputs in the Organizing Framework are positively oriented. Organizations do this by measuring, tracking, and responding to surveys of employee engagement.</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Other ideas include the creation of career and developmental opportunities for employees, recognizing people for good work, effectively communicating and listening, effective use of performance management practices allowing people to exercise during the work day, creating a physically attractive and stimulating work environment, and giving people meaningful work to do.</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18</a:t>
            </a:fld>
            <a:endParaRPr lang="en-US" dirty="0"/>
          </a:p>
        </p:txBody>
      </p:sp>
    </p:spTree>
    <p:extLst>
      <p:ext uri="{BB962C8B-B14F-4D97-AF65-F5344CB8AC3E}">
        <p14:creationId xmlns:p14="http://schemas.microsoft.com/office/powerpoint/2010/main" val="19335727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Perceived organizational support (POS): </a:t>
            </a:r>
            <a:r>
              <a:rPr lang="en-US" sz="1200" kern="1200" dirty="0">
                <a:solidFill>
                  <a:schemeClr val="tx1"/>
                </a:solidFill>
                <a:effectLst/>
                <a:latin typeface="+mn-lt"/>
                <a:ea typeface="+mn-ea"/>
                <a:cs typeface="+mn-cs"/>
              </a:rPr>
              <a:t>the extent to which employees believe their organization values their contributions and genuinely cares about their well-being.</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Perceptions of support can either be positive or negative.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People are willing to work hard and commit to their organizations when they believe that the company truly cares about their best interests.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We are motivated by the norm of reciprocity, which obliges us to return the favorable treatment when someone treats us well.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outcomes associated with POS include employee engagement, organizational commitment, job satisfaction, organizational citizenship behavior, greater trust, innovation, and lower tendency to quit.</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Managers can foster POS by treating employees fairly, avoiding political behavior, providing job security, empowering employees, reducing stressors in the work environment, eliminating abusive supervision, and fulfilling the psychological contract.</a:t>
            </a:r>
          </a:p>
        </p:txBody>
      </p:sp>
      <p:sp>
        <p:nvSpPr>
          <p:cNvPr id="4" name="Slide Number Placeholder 3"/>
          <p:cNvSpPr>
            <a:spLocks noGrp="1"/>
          </p:cNvSpPr>
          <p:nvPr>
            <p:ph type="sldNum" sz="quarter" idx="10"/>
          </p:nvPr>
        </p:nvSpPr>
        <p:spPr/>
        <p:txBody>
          <a:bodyPr/>
          <a:lstStyle/>
          <a:p>
            <a:fld id="{5D003D02-7E89-4EBF-B123-9C334E1BFEF7}" type="slidenum">
              <a:rPr lang="en-US" smtClean="0"/>
              <a:t>19</a:t>
            </a:fld>
            <a:endParaRPr lang="en-US" dirty="0"/>
          </a:p>
        </p:txBody>
      </p:sp>
    </p:spTree>
    <p:extLst>
      <p:ext uri="{BB962C8B-B14F-4D97-AF65-F5344CB8AC3E}">
        <p14:creationId xmlns:p14="http://schemas.microsoft.com/office/powerpoint/2010/main" val="3295040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a:t>
            </a:fld>
            <a:endParaRPr lang="en-US" dirty="0"/>
          </a:p>
        </p:txBody>
      </p:sp>
    </p:spTree>
    <p:extLst>
      <p:ext uri="{BB962C8B-B14F-4D97-AF65-F5344CB8AC3E}">
        <p14:creationId xmlns:p14="http://schemas.microsoft.com/office/powerpoint/2010/main" val="12873012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We are more likely to reciprocate with hard work and dedication when our employer treats us favorably.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outcomes associated with POS include increased organizational commitment, job satisfaction, organizational citizenship behavior, and task performance. POS also is related to lower turnover.</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POS can be increased by treating employees fairly, by avoiding political behavior, by providing job security, by giving people more autonomy, by reducing stressors in the work environment, and by eliminating abusive supervision.</a:t>
            </a:r>
          </a:p>
          <a:p>
            <a:endParaRPr lang="en-US" dirty="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20</a:t>
            </a:fld>
            <a:endParaRPr lang="en-US" dirty="0"/>
          </a:p>
        </p:txBody>
      </p:sp>
    </p:spTree>
    <p:extLst>
      <p:ext uri="{BB962C8B-B14F-4D97-AF65-F5344CB8AC3E}">
        <p14:creationId xmlns:p14="http://schemas.microsoft.com/office/powerpoint/2010/main" val="4072962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The other answers are ways to increase employee engagement.</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21</a:t>
            </a:fld>
            <a:endParaRPr lang="en-US" dirty="0"/>
          </a:p>
        </p:txBody>
      </p:sp>
    </p:spTree>
    <p:extLst>
      <p:ext uri="{BB962C8B-B14F-4D97-AF65-F5344CB8AC3E}">
        <p14:creationId xmlns:p14="http://schemas.microsoft.com/office/powerpoint/2010/main" val="2666883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Job satisfaction essentially reflects the extent to which an individual likes his or her job.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Formally defined, job satisfaction is an affective or emotional response toward various facets of one’s job.</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This definition implies job satisfaction is not a unitary concept. Rather, a person can be relatively satisfied with one aspect of her or his job and dissatisfied with one or more other aspects.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22</a:t>
            </a:fld>
            <a:endParaRPr lang="en-US" dirty="0"/>
          </a:p>
        </p:txBody>
      </p:sp>
    </p:spTree>
    <p:extLst>
      <p:ext uri="{BB962C8B-B14F-4D97-AF65-F5344CB8AC3E}">
        <p14:creationId xmlns:p14="http://schemas.microsoft.com/office/powerpoint/2010/main" val="3942892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Need Fulfillment</a:t>
            </a:r>
            <a:r>
              <a:rPr lang="en-US" sz="1200" b="0" kern="1200" dirty="0">
                <a:solidFill>
                  <a:schemeClr val="tx1"/>
                </a:solidFill>
                <a:effectLst/>
                <a:latin typeface="+mn-lt"/>
                <a:ea typeface="+mn-ea"/>
                <a:cs typeface="+mn-cs"/>
              </a:rPr>
              <a:t>:</a:t>
            </a:r>
            <a:r>
              <a:rPr lang="en-US" sz="1200" b="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proposes that satisfaction is determined by the extent to which the characteristics of a job allow an individual to fulfill her or his needs.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Met expectations:</a:t>
            </a:r>
            <a:r>
              <a:rPr lang="en-US" sz="1200" kern="1200" dirty="0">
                <a:solidFill>
                  <a:schemeClr val="tx1"/>
                </a:solidFill>
                <a:effectLst/>
                <a:latin typeface="+mn-lt"/>
                <a:ea typeface="+mn-ea"/>
                <a:cs typeface="+mn-cs"/>
              </a:rPr>
              <a:t> the difference between what an individual expects to receive from a job, such as good pay and promotional opportunities, and what she or he actually receives.</a:t>
            </a:r>
          </a:p>
          <a:p>
            <a:pPr lvl="0"/>
            <a:r>
              <a:rPr lang="en-US" sz="1200" kern="1200" dirty="0">
                <a:solidFill>
                  <a:schemeClr val="tx1"/>
                </a:solidFill>
                <a:effectLst/>
                <a:latin typeface="+mn-lt"/>
                <a:ea typeface="+mn-ea"/>
                <a:cs typeface="+mn-cs"/>
              </a:rPr>
              <a:t>When expectations are greater than what is received, a person will be dissatisfied, while an individual will be satisfied when he or she attains outcomes above and beyond expectations.</a:t>
            </a:r>
          </a:p>
          <a:p>
            <a:pPr lvl="0"/>
            <a:r>
              <a:rPr lang="en-US" sz="1200" kern="1200" dirty="0">
                <a:solidFill>
                  <a:schemeClr val="tx1"/>
                </a:solidFill>
                <a:effectLst/>
                <a:latin typeface="+mn-lt"/>
                <a:ea typeface="+mn-ea"/>
                <a:cs typeface="+mn-cs"/>
              </a:rPr>
              <a:t>Research supports the conclusion that met expectations are significantly related to job satisfaction.</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Value Attainment</a:t>
            </a:r>
            <a:r>
              <a:rPr lang="en-US" sz="1200" b="0" kern="1200" dirty="0">
                <a:solidFill>
                  <a:schemeClr val="tx1"/>
                </a:solidFill>
                <a:effectLst/>
                <a:latin typeface="+mn-lt"/>
                <a:ea typeface="+mn-ea"/>
                <a:cs typeface="+mn-cs"/>
              </a:rPr>
              <a:t>:</a:t>
            </a:r>
            <a:r>
              <a:rPr lang="en-US" sz="1200" b="0" kern="1200" baseline="0" dirty="0">
                <a:solidFill>
                  <a:schemeClr val="tx1"/>
                </a:solidFill>
                <a:effectLst/>
                <a:latin typeface="+mn-lt"/>
                <a:ea typeface="+mn-ea"/>
                <a:cs typeface="+mn-cs"/>
              </a:rPr>
              <a:t> v</a:t>
            </a:r>
            <a:r>
              <a:rPr lang="en-US" sz="1200" kern="1200" dirty="0">
                <a:solidFill>
                  <a:schemeClr val="tx1"/>
                </a:solidFill>
                <a:effectLst/>
                <a:latin typeface="+mn-lt"/>
                <a:ea typeface="+mn-ea"/>
                <a:cs typeface="+mn-cs"/>
              </a:rPr>
              <a:t>alue attainment model proposes that job satisfaction is fostered when jobs and rewards are structured to match employee values.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Equity</a:t>
            </a:r>
            <a:r>
              <a:rPr lang="en-US" sz="1200" b="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proposes that job satisfaction is a function of how “fairly” an individual is treated at work.</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Dispositional/Genetic Components</a:t>
            </a:r>
            <a:r>
              <a:rPr lang="en-US" sz="1200" b="0" kern="1200" dirty="0">
                <a:solidFill>
                  <a:schemeClr val="tx1"/>
                </a:solidFill>
                <a:effectLst/>
                <a:latin typeface="+mn-lt"/>
                <a:ea typeface="+mn-ea"/>
                <a:cs typeface="+mn-cs"/>
              </a:rPr>
              <a:t>:</a:t>
            </a:r>
            <a:r>
              <a:rPr lang="en-US" sz="1200" b="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based on the belief that job satisfaction is partly a function of both personal traits and genetic factors.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D003D02-7E89-4EBF-B123-9C334E1BFEF7}" type="slidenum">
              <a:rPr lang="en-US" smtClean="0"/>
              <a:t>23</a:t>
            </a:fld>
            <a:endParaRPr lang="en-US" dirty="0"/>
          </a:p>
        </p:txBody>
      </p:sp>
    </p:spTree>
    <p:extLst>
      <p:ext uri="{BB962C8B-B14F-4D97-AF65-F5344CB8AC3E}">
        <p14:creationId xmlns:p14="http://schemas.microsoft.com/office/powerpoint/2010/main" val="1659949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(B).  David is comparing his outcomes/inputs ratio with a co-worker and perceiving it to be less favorable.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24</a:t>
            </a:fld>
            <a:endParaRPr lang="en-US" dirty="0"/>
          </a:p>
        </p:txBody>
      </p:sp>
    </p:spTree>
    <p:extLst>
      <p:ext uri="{BB962C8B-B14F-4D97-AF65-F5344CB8AC3E}">
        <p14:creationId xmlns:p14="http://schemas.microsoft.com/office/powerpoint/2010/main" val="2701016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People bring their abilities, goals, and experiences to each and every situation, which often changes the situation.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Conversely, because situations have unique characteristics, such as opportunities and rewards, they change people.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It also is true that the current job market and employer expectations differ from those at the height of the technology bubble in the late 1990s or at the depths of the Great Recession in 2007–2009. In the first scenario, you changed, and in the second the environment changed.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Finally, your manager—an environmental characteristic—can change what you do, how you do it, and your effectiveness. You in turn can impact these same characteristics in your manager. </a:t>
            </a:r>
          </a:p>
          <a:p>
            <a:endParaRPr lang="en-US" dirty="0"/>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25</a:t>
            </a:fld>
            <a:endParaRPr lang="en-US" dirty="0"/>
          </a:p>
        </p:txBody>
      </p:sp>
    </p:spTree>
    <p:extLst>
      <p:ext uri="{BB962C8B-B14F-4D97-AF65-F5344CB8AC3E}">
        <p14:creationId xmlns:p14="http://schemas.microsoft.com/office/powerpoint/2010/main" val="13445826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dirty="0"/>
              <a:t>One of the biggest controversies within OB research centers on the relationship between job satisfaction and job performance.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This is more complicated than it might first appear, and OB experts have identified at least eight different ways in which these variables are related.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The dominant theories are either that satisfaction causes performance or performance causes satisfaction.</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Two key research findings:</a:t>
            </a:r>
          </a:p>
          <a:p>
            <a:pPr marL="628650" lvl="1" indent="-171450">
              <a:buFont typeface="Arial" panose="020B0604020202020204" pitchFamily="34" charset="0"/>
              <a:buChar char="•"/>
            </a:pPr>
            <a:r>
              <a:rPr lang="en-US" sz="1100" dirty="0"/>
              <a:t>Job satisfaction and performance were moderately related, supporting the belief that employee job satisfaction is a key workplace attitude that managers should consider when attempting to increase employees’ job performance.</a:t>
            </a:r>
          </a:p>
          <a:p>
            <a:pPr marL="628650" lvl="1" indent="-171450">
              <a:buFont typeface="Arial" panose="020B0604020202020204" pitchFamily="34" charset="0"/>
              <a:buChar char="•"/>
            </a:pPr>
            <a:r>
              <a:rPr lang="en-US" sz="1100" dirty="0"/>
              <a:t>The relationship is complex. It is not that one directly influences the other or vice versa. Rather, researchers now believe both variables indirectly influence each other through a host of person factors and environmental characteristics.  Researchers now believe that incomplete measures of individual-level of performance understate the relationship between satisfaction and performance. To solve this problem, researchers examined the relationship between aggregate measures of job satisfaction and organizational performance.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It thus appears managers indirectly or directly can positively affect a variety of important organizational-level outcomes such as job performance and customer satisfaction by increasing employee job satisfaction.</a:t>
            </a:r>
          </a:p>
          <a:p>
            <a:pPr marL="171450" indent="-171450">
              <a:buFont typeface="Arial" panose="020B0604020202020204" pitchFamily="34" charset="0"/>
              <a:buChar char="•"/>
            </a:pPr>
            <a:endParaRPr lang="en-US" sz="1100" dirty="0"/>
          </a:p>
        </p:txBody>
      </p:sp>
      <p:sp>
        <p:nvSpPr>
          <p:cNvPr id="4" name="Slide Number Placeholder 3"/>
          <p:cNvSpPr>
            <a:spLocks noGrp="1"/>
          </p:cNvSpPr>
          <p:nvPr>
            <p:ph type="sldNum" sz="quarter" idx="10"/>
          </p:nvPr>
        </p:nvSpPr>
        <p:spPr/>
        <p:txBody>
          <a:bodyPr/>
          <a:lstStyle/>
          <a:p>
            <a:fld id="{5D003D02-7E89-4EBF-B123-9C334E1BFEF7}" type="slidenum">
              <a:rPr lang="en-US" smtClean="0"/>
              <a:t>26</a:t>
            </a:fld>
            <a:endParaRPr lang="en-US" dirty="0"/>
          </a:p>
        </p:txBody>
      </p:sp>
    </p:spTree>
    <p:extLst>
      <p:ext uri="{BB962C8B-B14F-4D97-AF65-F5344CB8AC3E}">
        <p14:creationId xmlns:p14="http://schemas.microsoft.com/office/powerpoint/2010/main" val="1143267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Organizational citizenship behavior (OCB) is defined as “individual behavior that is discretionary, not directly or explicitly recognized by the formal reward system, and that in the aggregate promotes the effective functioning of the organization.”</a:t>
            </a:r>
          </a:p>
          <a:p>
            <a:endParaRPr lang="en-US" dirty="0"/>
          </a:p>
          <a:p>
            <a:pPr marL="171450" indent="-171450">
              <a:buFont typeface="Arial" panose="020B0604020202020204" pitchFamily="34" charset="0"/>
              <a:buChar char="•"/>
            </a:pPr>
            <a:r>
              <a:rPr lang="en-US" dirty="0"/>
              <a:t>This definition highlights two key points:</a:t>
            </a:r>
          </a:p>
          <a:p>
            <a:pPr marL="628650" lvl="1" indent="-171450">
              <a:buFont typeface="Arial" panose="020B0604020202020204" pitchFamily="34" charset="0"/>
              <a:buChar char="•"/>
            </a:pPr>
            <a:r>
              <a:rPr lang="en-US" dirty="0"/>
              <a:t>OCBs are voluntary.</a:t>
            </a:r>
          </a:p>
          <a:p>
            <a:pPr marL="628650" lvl="1" indent="-171450">
              <a:buFont typeface="Arial" panose="020B0604020202020204" pitchFamily="34" charset="0"/>
              <a:buChar char="•"/>
            </a:pPr>
            <a:r>
              <a:rPr lang="en-US" dirty="0"/>
              <a:t>OCBs help work groups and the organization to effectively achieve goals.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27</a:t>
            </a:fld>
            <a:endParaRPr lang="en-US" dirty="0"/>
          </a:p>
        </p:txBody>
      </p:sp>
    </p:spTree>
    <p:extLst>
      <p:ext uri="{BB962C8B-B14F-4D97-AF65-F5344CB8AC3E}">
        <p14:creationId xmlns:p14="http://schemas.microsoft.com/office/powerpoint/2010/main" val="13528147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OCBs have a moderately positive correlation with job satisfaction.</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OCBs are significantly related to both individual-level consequences and organizational-level outcomes.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is important for two reasons. </a:t>
            </a:r>
          </a:p>
          <a:p>
            <a:pPr marL="628650" lvl="1" indent="-171450">
              <a:buFont typeface="Arial" panose="020B0604020202020204" pitchFamily="34" charset="0"/>
              <a:buChar char="•"/>
            </a:pPr>
            <a:r>
              <a:rPr lang="en-US" dirty="0"/>
              <a:t>Exhibiting OCBs is likely to create positive impressions about you among your colleagues and manager. In turn, these impressions affect your ability to work with others, your manager’s evaluation of your performance, and ultimately your promotability.</a:t>
            </a:r>
          </a:p>
          <a:p>
            <a:pPr marL="628650" lvl="1" indent="-171450">
              <a:buFont typeface="Arial" panose="020B0604020202020204" pitchFamily="34" charset="0"/>
              <a:buChar char="•"/>
            </a:pPr>
            <a:r>
              <a:rPr lang="en-US" dirty="0"/>
              <a:t>The aggregate amount of employees’ OCBs affects important organizational outcomes. </a:t>
            </a:r>
          </a:p>
          <a:p>
            <a:endParaRPr lang="en-US" dirty="0"/>
          </a:p>
          <a:p>
            <a:pPr marL="171450" indent="-171450">
              <a:buFont typeface="Arial" panose="020B0604020202020204" pitchFamily="34" charset="0"/>
              <a:buChar char="•"/>
            </a:pPr>
            <a:r>
              <a:rPr lang="en-US" dirty="0"/>
              <a:t>It therefore is important for managers to foster an environment that promotes OCBs.</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28</a:t>
            </a:fld>
            <a:endParaRPr lang="en-US" dirty="0"/>
          </a:p>
        </p:txBody>
      </p:sp>
    </p:spTree>
    <p:extLst>
      <p:ext uri="{BB962C8B-B14F-4D97-AF65-F5344CB8AC3E}">
        <p14:creationId xmlns:p14="http://schemas.microsoft.com/office/powerpoint/2010/main" val="15681231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CWBs represent a particularly negative work-related outcome. In contrast to the helping nature of OCBs, counterproductive work behavior (CWB) represents behavior that harms other employees, the organization as a whole, or organizational stakeholders such as customers and shareholders.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Examples of CWBs include bullying, theft, gossiping, backstabbing, drug and alcohol abuse, destroying organizational property, violence, purposely doing bad or incorrect work, surfing the Internet for personal use, excessive socializing, tardiness, sabotage, and sexual harassment.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29</a:t>
            </a:fld>
            <a:endParaRPr lang="en-US" dirty="0"/>
          </a:p>
        </p:txBody>
      </p:sp>
    </p:spTree>
    <p:extLst>
      <p:ext uri="{BB962C8B-B14F-4D97-AF65-F5344CB8AC3E}">
        <p14:creationId xmlns:p14="http://schemas.microsoft.com/office/powerpoint/2010/main" val="3465344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a:t>
            </a:fld>
            <a:endParaRPr lang="en-US" dirty="0"/>
          </a:p>
        </p:txBody>
      </p:sp>
    </p:spTree>
    <p:extLst>
      <p:ext uri="{BB962C8B-B14F-4D97-AF65-F5344CB8AC3E}">
        <p14:creationId xmlns:p14="http://schemas.microsoft.com/office/powerpoint/2010/main" val="2259130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Job satisfaction has a moderately strong, negative relationship with turnover.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finding suggests that managers are well served to reduce turnover by trying to enhance employees’ job satisfaction. This recommendation is even more important for high performers.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Practical steps employers can take to tackle a turnover problem. Managers can reduce voluntary turnover if they</a:t>
            </a:r>
          </a:p>
          <a:p>
            <a:pPr marL="628650" lvl="1" indent="-171450">
              <a:buFont typeface="Arial" panose="020B0604020202020204" pitchFamily="34" charset="0"/>
              <a:buChar char="•"/>
            </a:pPr>
            <a:r>
              <a:rPr lang="en-US" dirty="0"/>
              <a:t>Hire people who “fit” within the organization’s culture. </a:t>
            </a:r>
          </a:p>
          <a:p>
            <a:pPr marL="628650" lvl="1" indent="-171450">
              <a:buFont typeface="Arial" panose="020B0604020202020204" pitchFamily="34" charset="0"/>
              <a:buChar char="•"/>
            </a:pPr>
            <a:r>
              <a:rPr lang="en-US" dirty="0"/>
              <a:t>Spend time fostering employee engagement. Engaged employees are less likely to quit.</a:t>
            </a:r>
          </a:p>
          <a:p>
            <a:pPr marL="628650" lvl="1" indent="-171450">
              <a:buFont typeface="Arial" panose="020B0604020202020204" pitchFamily="34" charset="0"/>
              <a:buChar char="•"/>
            </a:pPr>
            <a:r>
              <a:rPr lang="en-US" dirty="0"/>
              <a:t>Provide effective onboarding. Onboarding programs help employees to integrate, assimilate, and transition to new jobs by making them familiar with corporate policies, procedures, culture, and politics by clarifying work-role expectations and responsibilities.</a:t>
            </a:r>
          </a:p>
          <a:p>
            <a:pPr marL="628650" lvl="1" indent="-171450">
              <a:buFont typeface="Arial" panose="020B0604020202020204" pitchFamily="34" charset="0"/>
              <a:buChar char="•"/>
            </a:pPr>
            <a:r>
              <a:rPr lang="en-US" dirty="0"/>
              <a:t>Recognize and reward high performers because they are more likely to quit than average performers.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30</a:t>
            </a:fld>
            <a:endParaRPr lang="en-US" dirty="0"/>
          </a:p>
        </p:txBody>
      </p:sp>
    </p:spTree>
    <p:extLst>
      <p:ext uri="{BB962C8B-B14F-4D97-AF65-F5344CB8AC3E}">
        <p14:creationId xmlns:p14="http://schemas.microsoft.com/office/powerpoint/2010/main" val="21067680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Catherine’s voluntary act is demonstrating care for the organization’s property, a component of organizational citizenship behavior (OCB).</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31</a:t>
            </a:fld>
            <a:endParaRPr lang="en-US" dirty="0"/>
          </a:p>
        </p:txBody>
      </p:sp>
    </p:spTree>
    <p:extLst>
      <p:ext uri="{BB962C8B-B14F-4D97-AF65-F5344CB8AC3E}">
        <p14:creationId xmlns:p14="http://schemas.microsoft.com/office/powerpoint/2010/main" val="25462765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32</a:t>
            </a:fld>
            <a:endParaRPr lang="en-US" dirty="0"/>
          </a:p>
        </p:txBody>
      </p:sp>
    </p:spTree>
    <p:extLst>
      <p:ext uri="{BB962C8B-B14F-4D97-AF65-F5344CB8AC3E}">
        <p14:creationId xmlns:p14="http://schemas.microsoft.com/office/powerpoint/2010/main" val="28837158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(E).  All the statements describe the organizing framework.</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33</a:t>
            </a:fld>
            <a:endParaRPr lang="en-US" dirty="0"/>
          </a:p>
        </p:txBody>
      </p:sp>
    </p:spTree>
    <p:extLst>
      <p:ext uri="{BB962C8B-B14F-4D97-AF65-F5344CB8AC3E}">
        <p14:creationId xmlns:p14="http://schemas.microsoft.com/office/powerpoint/2010/main" val="10620756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34</a:t>
            </a:fld>
            <a:endParaRPr lang="en-US" dirty="0"/>
          </a:p>
        </p:txBody>
      </p:sp>
    </p:spTree>
    <p:extLst>
      <p:ext uri="{BB962C8B-B14F-4D97-AF65-F5344CB8AC3E}">
        <p14:creationId xmlns:p14="http://schemas.microsoft.com/office/powerpoint/2010/main" val="1663357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35</a:t>
            </a:fld>
            <a:endParaRPr lang="en-US" dirty="0"/>
          </a:p>
        </p:txBody>
      </p:sp>
    </p:spTree>
    <p:extLst>
      <p:ext uri="{BB962C8B-B14F-4D97-AF65-F5344CB8AC3E}">
        <p14:creationId xmlns:p14="http://schemas.microsoft.com/office/powerpoint/2010/main" val="1156581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Values:</a:t>
            </a:r>
            <a:r>
              <a:rPr lang="en-US" sz="1200" kern="1200" dirty="0">
                <a:solidFill>
                  <a:schemeClr val="tx1"/>
                </a:solidFill>
                <a:effectLst/>
                <a:latin typeface="+mn-lt"/>
                <a:ea typeface="+mn-ea"/>
                <a:cs typeface="+mn-cs"/>
              </a:rPr>
              <a:t> abstract ideals that guide one’s thinking and behavior across all situations.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Values stem from our parents' values, our experiences in childhood and throughout life, and our religious or spiritual beliefs.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Values are relatively stable and can influence behavior outside our awareness.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Understanding values can help you to self-manage and help you be more effective at influencing others’ attitudes and behaviors.</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4</a:t>
            </a:fld>
            <a:endParaRPr lang="en-US" dirty="0"/>
          </a:p>
        </p:txBody>
      </p:sp>
    </p:spTree>
    <p:extLst>
      <p:ext uri="{BB962C8B-B14F-4D97-AF65-F5344CB8AC3E}">
        <p14:creationId xmlns:p14="http://schemas.microsoft.com/office/powerpoint/2010/main" val="3680243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100" kern="1200" dirty="0">
                <a:solidFill>
                  <a:schemeClr val="tx1"/>
                </a:solidFill>
                <a:effectLst/>
                <a:latin typeface="+mn-lt"/>
                <a:ea typeface="+mn-ea"/>
                <a:cs typeface="+mn-cs"/>
              </a:rPr>
              <a:t>Shalom Schwartz categorized values into two opposing or bipolar dimensions.</a:t>
            </a:r>
          </a:p>
          <a:p>
            <a:pPr lvl="0"/>
            <a:endParaRPr lang="en-US"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The first dimension ranges from concern for the welfare of others (i.e., self-transcendence) to pursuit of one's own interests (i.e., self-enhancement). </a:t>
            </a:r>
          </a:p>
          <a:p>
            <a:pPr lvl="1"/>
            <a:r>
              <a:rPr lang="en-US" sz="1100" kern="1200" dirty="0">
                <a:solidFill>
                  <a:schemeClr val="tx1"/>
                </a:solidFill>
                <a:effectLst/>
                <a:latin typeface="+mn-lt"/>
                <a:ea typeface="+mn-ea"/>
                <a:cs typeface="+mn-cs"/>
              </a:rPr>
              <a:t>The second dimension ranges from self-directed independence (i.e., openness to change) to conformity (i.e., conservation). </a:t>
            </a:r>
          </a:p>
          <a:p>
            <a:pPr lvl="0"/>
            <a:endParaRPr lang="en-US"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Schwartz stressed that it is the relative importance we give to these two dimensions of opposing values that drives our behavior.</a:t>
            </a:r>
          </a:p>
          <a:p>
            <a:pPr lvl="0"/>
            <a:endParaRPr lang="en-US" sz="1100" kern="1200" dirty="0">
              <a:solidFill>
                <a:schemeClr val="tx1"/>
              </a:solidFill>
              <a:effectLst/>
              <a:latin typeface="+mn-lt"/>
              <a:ea typeface="+mn-ea"/>
              <a:cs typeface="+mn-cs"/>
            </a:endParaRPr>
          </a:p>
          <a:p>
            <a:pPr lvl="0"/>
            <a:r>
              <a:rPr lang="en-US" sz="1100" kern="1200" dirty="0">
                <a:solidFill>
                  <a:schemeClr val="tx1"/>
                </a:solidFill>
                <a:effectLst/>
                <a:latin typeface="+mn-lt"/>
                <a:ea typeface="+mn-ea"/>
                <a:cs typeface="+mn-cs"/>
              </a:rPr>
              <a:t>As indicated in Figure 2.2, Schwartz proposed that 10 broad values guide behavior including:</a:t>
            </a:r>
          </a:p>
          <a:p>
            <a:pPr lvl="1"/>
            <a:r>
              <a:rPr lang="en-US" sz="1100" kern="1200" dirty="0">
                <a:solidFill>
                  <a:schemeClr val="tx1"/>
                </a:solidFill>
                <a:effectLst/>
                <a:latin typeface="+mn-lt"/>
                <a:ea typeface="+mn-ea"/>
                <a:cs typeface="+mn-cs"/>
              </a:rPr>
              <a:t>Power: social status and prestige, control or dominance over people and resources.</a:t>
            </a:r>
          </a:p>
          <a:p>
            <a:pPr lvl="1"/>
            <a:r>
              <a:rPr lang="en-US" sz="1100" kern="1200" dirty="0">
                <a:solidFill>
                  <a:schemeClr val="tx1"/>
                </a:solidFill>
                <a:effectLst/>
                <a:latin typeface="+mn-lt"/>
                <a:ea typeface="+mn-ea"/>
                <a:cs typeface="+mn-cs"/>
              </a:rPr>
              <a:t>Achievement: personal success through demonstrating competence according to social standards.</a:t>
            </a:r>
          </a:p>
          <a:p>
            <a:pPr lvl="1"/>
            <a:r>
              <a:rPr lang="en-US" sz="1100" kern="1200" dirty="0">
                <a:solidFill>
                  <a:schemeClr val="tx1"/>
                </a:solidFill>
                <a:effectLst/>
                <a:latin typeface="+mn-lt"/>
                <a:ea typeface="+mn-ea"/>
                <a:cs typeface="+mn-cs"/>
              </a:rPr>
              <a:t>Hedonism: pleasure and sensuous gratification for oneself.</a:t>
            </a:r>
          </a:p>
          <a:p>
            <a:pPr lvl="1"/>
            <a:r>
              <a:rPr lang="en-US" sz="1100" kern="1200" dirty="0">
                <a:solidFill>
                  <a:schemeClr val="tx1"/>
                </a:solidFill>
                <a:effectLst/>
                <a:latin typeface="+mn-lt"/>
                <a:ea typeface="+mn-ea"/>
                <a:cs typeface="+mn-cs"/>
              </a:rPr>
              <a:t>Stimulation: excitement, novelty, and challenge in life.</a:t>
            </a:r>
          </a:p>
          <a:p>
            <a:pPr lvl="1"/>
            <a:r>
              <a:rPr lang="en-US" sz="1100" kern="1200" dirty="0">
                <a:solidFill>
                  <a:schemeClr val="tx1"/>
                </a:solidFill>
                <a:effectLst/>
                <a:latin typeface="+mn-lt"/>
                <a:ea typeface="+mn-ea"/>
                <a:cs typeface="+mn-cs"/>
              </a:rPr>
              <a:t>Self-direction: independent thought and action choosing, creating, exploring.</a:t>
            </a:r>
          </a:p>
          <a:p>
            <a:pPr lvl="1"/>
            <a:r>
              <a:rPr lang="en-US" sz="1100" kern="1200" dirty="0">
                <a:solidFill>
                  <a:schemeClr val="tx1"/>
                </a:solidFill>
                <a:effectLst/>
                <a:latin typeface="+mn-lt"/>
                <a:ea typeface="+mn-ea"/>
                <a:cs typeface="+mn-cs"/>
              </a:rPr>
              <a:t>Universalism: understanding, appreciation, tolerance, and protection of the welfare of all people and of nature.</a:t>
            </a:r>
          </a:p>
          <a:p>
            <a:pPr lvl="1"/>
            <a:r>
              <a:rPr lang="en-US" sz="1100" kern="1200" dirty="0">
                <a:solidFill>
                  <a:schemeClr val="tx1"/>
                </a:solidFill>
                <a:effectLst/>
                <a:latin typeface="+mn-lt"/>
                <a:ea typeface="+mn-ea"/>
                <a:cs typeface="+mn-cs"/>
              </a:rPr>
              <a:t>Benevolence: preservation and enhancement of the welfare of people with whom one is in frequent personal contact.</a:t>
            </a:r>
          </a:p>
          <a:p>
            <a:pPr lvl="1"/>
            <a:r>
              <a:rPr lang="en-US" sz="1100" kern="1200" dirty="0">
                <a:solidFill>
                  <a:schemeClr val="tx1"/>
                </a:solidFill>
                <a:effectLst/>
                <a:latin typeface="+mn-lt"/>
                <a:ea typeface="+mn-ea"/>
                <a:cs typeface="+mn-cs"/>
              </a:rPr>
              <a:t>Tradition: respect, commitment, and acceptance of the customs and ideas that traditional culture or religion provides the self.</a:t>
            </a:r>
          </a:p>
          <a:p>
            <a:pPr lvl="1"/>
            <a:r>
              <a:rPr lang="en-US" sz="1100" kern="1200" dirty="0">
                <a:solidFill>
                  <a:schemeClr val="tx1"/>
                </a:solidFill>
                <a:effectLst/>
                <a:latin typeface="+mn-lt"/>
                <a:ea typeface="+mn-ea"/>
                <a:cs typeface="+mn-cs"/>
              </a:rPr>
              <a:t>Conformity: restraint of actions, inclinations, and impulses likely to upset or harm others and violate social expectations or norms.</a:t>
            </a:r>
          </a:p>
          <a:p>
            <a:pPr lvl="1"/>
            <a:r>
              <a:rPr lang="en-US" sz="1100" kern="1200" dirty="0">
                <a:solidFill>
                  <a:schemeClr val="tx1"/>
                </a:solidFill>
                <a:effectLst/>
                <a:latin typeface="+mn-lt"/>
                <a:ea typeface="+mn-ea"/>
                <a:cs typeface="+mn-cs"/>
              </a:rPr>
              <a:t>Security: safety, harmony, and stability of society, of relationships, and of self.</a:t>
            </a:r>
          </a:p>
        </p:txBody>
      </p:sp>
      <p:sp>
        <p:nvSpPr>
          <p:cNvPr id="4" name="Slide Number Placeholder 3"/>
          <p:cNvSpPr>
            <a:spLocks noGrp="1"/>
          </p:cNvSpPr>
          <p:nvPr>
            <p:ph type="sldNum" sz="quarter" idx="10"/>
          </p:nvPr>
        </p:nvSpPr>
        <p:spPr/>
        <p:txBody>
          <a:bodyPr/>
          <a:lstStyle/>
          <a:p>
            <a:fld id="{5D003D02-7E89-4EBF-B123-9C334E1BFEF7}" type="slidenum">
              <a:rPr lang="en-US" smtClean="0"/>
              <a:t>5</a:t>
            </a:fld>
            <a:endParaRPr lang="en-US" dirty="0"/>
          </a:p>
        </p:txBody>
      </p:sp>
    </p:spTree>
    <p:extLst>
      <p:ext uri="{BB962C8B-B14F-4D97-AF65-F5344CB8AC3E}">
        <p14:creationId xmlns:p14="http://schemas.microsoft.com/office/powerpoint/2010/main" val="2101460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Managers can better supervise workers by using Schwartz’s model to understand their values and motivation. For example, if a manager knows that an employee values universalism and benevolence, then it would be wise to assign this employee to projects or tasks that have social value.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This model can help you determine if your values are consistent with your goals and whether you are spending your time in a meaningful way.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In general, values are relatively stable across time and situations. This means that positive employee attitudes and motivation are greatest when the work environment is consistent with employee values.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Values tend to vary across generations because they are influenced by events occurring during childhood.</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6</a:t>
            </a:fld>
            <a:endParaRPr lang="en-US" dirty="0"/>
          </a:p>
        </p:txBody>
      </p:sp>
    </p:spTree>
    <p:extLst>
      <p:ext uri="{BB962C8B-B14F-4D97-AF65-F5344CB8AC3E}">
        <p14:creationId xmlns:p14="http://schemas.microsoft.com/office/powerpoint/2010/main" val="2695725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Values are relatively stable across time and situations.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Positive employee attitudes and motivation are greatest when the work environment is consistent with employee values.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Values tend to vary across generations because they are influenced by events occurring during childhood (e.g., Vietnam War versus September 11).</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7</a:t>
            </a:fld>
            <a:endParaRPr lang="en-US" dirty="0"/>
          </a:p>
        </p:txBody>
      </p:sp>
    </p:spTree>
    <p:extLst>
      <p:ext uri="{BB962C8B-B14F-4D97-AF65-F5344CB8AC3E}">
        <p14:creationId xmlns:p14="http://schemas.microsoft.com/office/powerpoint/2010/main" val="2503922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(D).  Values are motivational in nature in that they represent broad goals that apply across contexts and time.</a:t>
            </a:r>
          </a:p>
          <a:p>
            <a:endParaRPr lang="en-US" dirty="0"/>
          </a:p>
        </p:txBody>
      </p:sp>
      <p:sp>
        <p:nvSpPr>
          <p:cNvPr id="4" name="Slide Number Placeholder 3"/>
          <p:cNvSpPr>
            <a:spLocks noGrp="1"/>
          </p:cNvSpPr>
          <p:nvPr>
            <p:ph type="sldNum" sz="quarter" idx="10"/>
          </p:nvPr>
        </p:nvSpPr>
        <p:spPr/>
        <p:txBody>
          <a:bodyPr/>
          <a:lstStyle/>
          <a:p>
            <a:fld id="{5D003D02-7E89-4EBF-B123-9C334E1BFEF7}" type="slidenum">
              <a:rPr lang="en-US" smtClean="0"/>
              <a:t>8</a:t>
            </a:fld>
            <a:endParaRPr lang="en-US" dirty="0"/>
          </a:p>
        </p:txBody>
      </p:sp>
    </p:spTree>
    <p:extLst>
      <p:ext uri="{BB962C8B-B14F-4D97-AF65-F5344CB8AC3E}">
        <p14:creationId xmlns:p14="http://schemas.microsoft.com/office/powerpoint/2010/main" val="1947741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Personal values represent global beliefs that influence behavior across all situations, while personal attitudes relate only to behavior directed toward specific objects, persons, or situations.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Personal attitudes affect behavior via intentions.</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Attitudes:</a:t>
            </a:r>
            <a:r>
              <a:rPr lang="en-US" sz="1200" kern="1200" dirty="0">
                <a:solidFill>
                  <a:schemeClr val="tx1"/>
                </a:solidFill>
                <a:effectLst/>
                <a:latin typeface="+mn-lt"/>
                <a:ea typeface="+mn-ea"/>
                <a:cs typeface="+mn-cs"/>
              </a:rPr>
              <a:t> our feelings or opinions about people, places, and objects, and range from positive to negative.</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Workplace attitudes:</a:t>
            </a:r>
            <a:r>
              <a:rPr lang="en-US" sz="1200" kern="1200" dirty="0">
                <a:solidFill>
                  <a:schemeClr val="tx1"/>
                </a:solidFill>
                <a:effectLst/>
                <a:latin typeface="+mn-lt"/>
                <a:ea typeface="+mn-ea"/>
                <a:cs typeface="+mn-cs"/>
              </a:rPr>
              <a:t> an outcome of various OB-related processes, such as leadership.</a:t>
            </a:r>
          </a:p>
          <a:p>
            <a:pPr lvl="0"/>
            <a:r>
              <a:rPr lang="en-US" sz="1200" kern="1200" dirty="0">
                <a:solidFill>
                  <a:schemeClr val="tx1"/>
                </a:solidFill>
                <a:effectLst/>
                <a:latin typeface="+mn-lt"/>
                <a:ea typeface="+mn-ea"/>
                <a:cs typeface="+mn-cs"/>
              </a:rPr>
              <a:t>Managers conduct attitude surveys to monitor workplace attitudes like job satisfaction and employee engagement, and to determine the causes of employee turnover.</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5D003D02-7E89-4EBF-B123-9C334E1BFEF7}" type="slidenum">
              <a:rPr lang="en-US" smtClean="0"/>
              <a:t>9</a:t>
            </a:fld>
            <a:endParaRPr lang="en-US" dirty="0"/>
          </a:p>
        </p:txBody>
      </p:sp>
    </p:spTree>
    <p:extLst>
      <p:ext uri="{BB962C8B-B14F-4D97-AF65-F5344CB8AC3E}">
        <p14:creationId xmlns:p14="http://schemas.microsoft.com/office/powerpoint/2010/main" val="21726903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2383466"/>
            <a:ext cx="4176986" cy="2743200"/>
          </a:xfrm>
          <a:prstGeom prst="rect">
            <a:avLst/>
          </a:prstGeom>
          <a:solidFill>
            <a:srgbClr val="D31E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hasCustomPrompt="1"/>
          </p:nvPr>
        </p:nvSpPr>
        <p:spPr>
          <a:xfrm>
            <a:off x="0" y="2819400"/>
            <a:ext cx="4129908" cy="12192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hasCustomPrompt="1"/>
          </p:nvPr>
        </p:nvSpPr>
        <p:spPr>
          <a:xfrm>
            <a:off x="228600" y="4114800"/>
            <a:ext cx="3901308" cy="685800"/>
          </a:xfrm>
          <a:prstGeom prst="rect">
            <a:avLst/>
          </a:prstGeom>
        </p:spPr>
        <p:txBody>
          <a:bodyPr/>
          <a:lstStyle>
            <a:lvl1pPr marL="0" indent="0" algn="ctr">
              <a:buNone/>
              <a:defRPr sz="2800" b="0">
                <a:solidFill>
                  <a:schemeClr val="bg1"/>
                </a:solidFill>
                <a:latin typeface="ArumSans Bold"/>
              </a:defRPr>
            </a:lvl1pPr>
            <a:lvl2pPr marL="457200" indent="0" algn="ctr">
              <a:buNone/>
              <a:defRPr sz="2000" b="0">
                <a:solidFill>
                  <a:schemeClr val="bg1"/>
                </a:solidFill>
                <a:latin typeface="ArumSans Bold"/>
              </a:defRPr>
            </a:lvl2pPr>
            <a:lvl3pPr marL="914400" indent="0" algn="ctr">
              <a:buNone/>
              <a:defRPr sz="2000" b="0">
                <a:solidFill>
                  <a:schemeClr val="bg1"/>
                </a:solidFill>
                <a:latin typeface="ArumSans Bold"/>
              </a:defRPr>
            </a:lvl3pPr>
            <a:lvl4pPr marL="1371600" indent="0" algn="ctr">
              <a:buNone/>
              <a:defRPr sz="2000" b="0">
                <a:solidFill>
                  <a:schemeClr val="bg1"/>
                </a:solidFill>
                <a:latin typeface="ArumSans Bold"/>
              </a:defRPr>
            </a:lvl4pPr>
            <a:lvl5pPr marL="1828800" indent="0" algn="ctr">
              <a:buNone/>
              <a:defRPr sz="2800" b="0">
                <a:solidFill>
                  <a:schemeClr val="bg1"/>
                </a:solidFill>
                <a:latin typeface="ArumSans Bold"/>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4"/>
            <a:r>
              <a:rPr lang="en-US" dirty="0"/>
              <a:t>Fifth level</a:t>
            </a:r>
          </a:p>
        </p:txBody>
      </p:sp>
      <p:sp>
        <p:nvSpPr>
          <p:cNvPr id="4"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76986" y="-14106"/>
            <a:ext cx="4967014" cy="6262506"/>
          </a:xfrm>
          <a:prstGeom prst="rect">
            <a:avLst/>
          </a:prstGeom>
        </p:spPr>
      </p:pic>
    </p:spTree>
    <p:extLst>
      <p:ext uri="{BB962C8B-B14F-4D97-AF65-F5344CB8AC3E}">
        <p14:creationId xmlns:p14="http://schemas.microsoft.com/office/powerpoint/2010/main" val="11560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69168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7617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7"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235527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229479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6955695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380104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562023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1187976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8740734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marL="742950" indent="-285750">
              <a:spcAft>
                <a:spcPts val="800"/>
              </a:spcAft>
              <a:buFont typeface="Arial" panose="020B0604020202020204" pitchFamily="34" charset="0"/>
              <a:buChar char="•"/>
              <a:defRPr sz="1800"/>
            </a:lvl2pPr>
            <a:lvl3pPr marL="1143000" indent="-228600">
              <a:spcAft>
                <a:spcPts val="800"/>
              </a:spcAft>
              <a:buFont typeface="Arial" panose="020B0604020202020204" pitchFamily="34" charset="0"/>
              <a:buChar char="•"/>
              <a:defRPr sz="1600"/>
            </a:lvl3pPr>
            <a:lvl4pPr marL="1600200" indent="-228600">
              <a:spcAft>
                <a:spcPts val="800"/>
              </a:spcAft>
              <a:buFont typeface="Arial" panose="020B0604020202020204" pitchFamily="34" charset="0"/>
              <a:buChar char="•"/>
              <a:defRPr sz="1400"/>
            </a:lvl4pPr>
            <a:lvl5pPr marL="2057400" indent="-228600">
              <a:spcAft>
                <a:spcPts val="800"/>
              </a:spcAft>
              <a:buFont typeface="Arial" panose="020B0604020202020204" pitchFamily="34" charset="0"/>
              <a:buChar cha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587377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d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9"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480686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29750495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marL="742950" indent="-285750">
              <a:spcAft>
                <a:spcPts val="800"/>
              </a:spcAft>
              <a:buFont typeface="Arial" panose="020B0604020202020204" pitchFamily="34" charset="0"/>
              <a:buChar char="•"/>
              <a:defRPr sz="2000"/>
            </a:lvl2pPr>
            <a:lvl3pPr marL="1143000" indent="-228600">
              <a:spcAft>
                <a:spcPts val="800"/>
              </a:spcAft>
              <a:buFont typeface="Arial" panose="020B0604020202020204" pitchFamily="34" charset="0"/>
              <a:buChar char="•"/>
              <a:defRPr sz="1800"/>
            </a:lvl3pPr>
            <a:lvl4pPr marL="1600200" indent="-228600">
              <a:spcAft>
                <a:spcPts val="800"/>
              </a:spcAft>
              <a:buFont typeface="Arial" panose="020B0604020202020204" pitchFamily="34" charset="0"/>
              <a:buChar char="•"/>
              <a:defRPr sz="1600"/>
            </a:lvl4pPr>
            <a:lvl5pPr marL="2057400" indent="-228600">
              <a:spcAft>
                <a:spcPts val="800"/>
              </a:spcAft>
              <a:buFont typeface="Arial" panose="020B0604020202020204" pitchFamily="34" charset="0"/>
              <a:buChar cha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4910042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Tree>
    <p:extLst>
      <p:ext uri="{BB962C8B-B14F-4D97-AF65-F5344CB8AC3E}">
        <p14:creationId xmlns:p14="http://schemas.microsoft.com/office/powerpoint/2010/main" val="1326611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o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1"/>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Video Credit Here</a:t>
            </a:r>
          </a:p>
        </p:txBody>
      </p:sp>
    </p:spTree>
    <p:extLst>
      <p:ext uri="{BB962C8B-B14F-4D97-AF65-F5344CB8AC3E}">
        <p14:creationId xmlns:p14="http://schemas.microsoft.com/office/powerpoint/2010/main" val="198741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Bar-Title and Conten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4400">
                <a:solidFill>
                  <a:schemeClr val="bg2"/>
                </a:solidFill>
              </a:defRPr>
            </a:lvl1pPr>
          </a:lstStyle>
          <a:p>
            <a:r>
              <a:rPr lang="en-US" dirty="0"/>
              <a:t>Click to edit Master title style</a:t>
            </a:r>
          </a:p>
        </p:txBody>
      </p:sp>
      <p:sp>
        <p:nvSpPr>
          <p:cNvPr id="3" name="Content Placeholder 1"/>
          <p:cNvSpPr>
            <a:spLocks noGrp="1"/>
          </p:cNvSpPr>
          <p:nvPr>
            <p:ph idx="1"/>
          </p:nvPr>
        </p:nvSpPr>
        <p:spPr>
          <a:xfrm>
            <a:off x="457200" y="990600"/>
            <a:ext cx="8229600" cy="55626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6" hasCustomPrompt="1"/>
          </p:nvPr>
        </p:nvSpPr>
        <p:spPr>
          <a:xfrm>
            <a:off x="3886200" y="655320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86265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edBar-Six Content Placeholders">
    <p:spTree>
      <p:nvGrpSpPr>
        <p:cNvPr id="1" name=""/>
        <p:cNvGrpSpPr/>
        <p:nvPr/>
      </p:nvGrpSpPr>
      <p:grpSpPr>
        <a:xfrm>
          <a:off x="0" y="0"/>
          <a:ext cx="0" cy="0"/>
          <a:chOff x="0" y="0"/>
          <a:chExt cx="0" cy="0"/>
        </a:xfrm>
      </p:grpSpPr>
      <p:sp>
        <p:nvSpPr>
          <p:cNvPr id="2" name="Slide Title"/>
          <p:cNvSpPr>
            <a:spLocks noGrp="1"/>
          </p:cNvSpPr>
          <p:nvPr>
            <p:ph type="title"/>
          </p:nvPr>
        </p:nvSpPr>
        <p:spPr>
          <a:xfrm>
            <a:off x="0" y="228600"/>
            <a:ext cx="9144000" cy="639762"/>
          </a:xfrm>
          <a:prstGeom prst="rect">
            <a:avLst/>
          </a:prstGeom>
        </p:spPr>
        <p:txBody>
          <a:bodyPr/>
          <a:lstStyle>
            <a:lvl1pPr>
              <a:defRPr lang="en-US" sz="3600" dirty="0">
                <a:solidFill>
                  <a:schemeClr val="bg2"/>
                </a:solidFill>
              </a:defRPr>
            </a:lvl1pPr>
          </a:lstStyle>
          <a:p>
            <a:pPr lvl="0"/>
            <a:r>
              <a:rPr lang="en-US" dirty="0"/>
              <a:t>Click to edit Master title style</a:t>
            </a:r>
          </a:p>
        </p:txBody>
      </p:sp>
      <p:sp>
        <p:nvSpPr>
          <p:cNvPr id="8" name="Content Placeholder 1"/>
          <p:cNvSpPr>
            <a:spLocks noGrp="1"/>
          </p:cNvSpPr>
          <p:nvPr>
            <p:ph sz="quarter" idx="12"/>
          </p:nvPr>
        </p:nvSpPr>
        <p:spPr>
          <a:xfrm>
            <a:off x="533400" y="106680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sz="quarter" idx="13"/>
          </p:nvPr>
        </p:nvSpPr>
        <p:spPr>
          <a:xfrm>
            <a:off x="533400" y="201168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quarter" idx="14"/>
          </p:nvPr>
        </p:nvSpPr>
        <p:spPr>
          <a:xfrm>
            <a:off x="533400" y="2880360"/>
            <a:ext cx="8153400" cy="6858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4"/>
          <p:cNvSpPr>
            <a:spLocks noGrp="1"/>
          </p:cNvSpPr>
          <p:nvPr>
            <p:ph sz="quarter" idx="15"/>
          </p:nvPr>
        </p:nvSpPr>
        <p:spPr>
          <a:xfrm>
            <a:off x="533400" y="3672840"/>
            <a:ext cx="8153400" cy="8382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p:cNvSpPr>
            <a:spLocks noGrp="1"/>
          </p:cNvSpPr>
          <p:nvPr>
            <p:ph sz="quarter" idx="10"/>
          </p:nvPr>
        </p:nvSpPr>
        <p:spPr>
          <a:xfrm>
            <a:off x="533400" y="4617720"/>
            <a:ext cx="8153400" cy="9144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6"/>
          <p:cNvSpPr>
            <a:spLocks noGrp="1"/>
          </p:cNvSpPr>
          <p:nvPr>
            <p:ph sz="quarter" idx="11"/>
          </p:nvPr>
        </p:nvSpPr>
        <p:spPr>
          <a:xfrm>
            <a:off x="533400" y="5638800"/>
            <a:ext cx="8153400" cy="76200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hoto Credit"/>
          <p:cNvSpPr>
            <a:spLocks noGrp="1"/>
          </p:cNvSpPr>
          <p:nvPr>
            <p:ph type="body" sz="quarter" idx="16"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624449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edBar-Two Content">
    <p:spTree>
      <p:nvGrpSpPr>
        <p:cNvPr id="1" name=""/>
        <p:cNvGrpSpPr/>
        <p:nvPr/>
      </p:nvGrpSpPr>
      <p:grpSpPr>
        <a:xfrm>
          <a:off x="0" y="0"/>
          <a:ext cx="0" cy="0"/>
          <a:chOff x="0" y="0"/>
          <a:chExt cx="0" cy="0"/>
        </a:xfrm>
      </p:grpSpPr>
      <p:sp>
        <p:nvSpPr>
          <p:cNvPr id="7" name="Slide Title"/>
          <p:cNvSpPr>
            <a:spLocks noGrp="1"/>
          </p:cNvSpPr>
          <p:nvPr>
            <p:ph type="title"/>
          </p:nvPr>
        </p:nvSpPr>
        <p:spPr>
          <a:xfrm>
            <a:off x="-1" y="228600"/>
            <a:ext cx="9144001"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Content Placeholder 1"/>
          <p:cNvSpPr>
            <a:spLocks noGrp="1"/>
          </p:cNvSpPr>
          <p:nvPr>
            <p:ph sz="half" idx="1"/>
          </p:nvPr>
        </p:nvSpPr>
        <p:spPr>
          <a:xfrm>
            <a:off x="457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p:nvPr>
        </p:nvSpPr>
        <p:spPr>
          <a:xfrm>
            <a:off x="4648200" y="914400"/>
            <a:ext cx="4038600" cy="5615940"/>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0"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3194019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edBar-Two-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4912202"/>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Jump Link"/>
          <p:cNvSpPr>
            <a:spLocks noGrp="1"/>
          </p:cNvSpPr>
          <p:nvPr>
            <p:ph type="body" sz="quarter" idx="12" hasCustomPrompt="1"/>
          </p:nvPr>
        </p:nvSpPr>
        <p:spPr>
          <a:xfrm>
            <a:off x="3817620" y="65294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2"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7505567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Bar-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1"/>
          <p:cNvSpPr>
            <a:spLocks noGrp="1"/>
          </p:cNvSpPr>
          <p:nvPr>
            <p:ph sz="half" idx="2"/>
          </p:nvPr>
        </p:nvSpPr>
        <p:spPr>
          <a:xfrm>
            <a:off x="457201" y="16002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2"/>
          <p:cNvSpPr>
            <a:spLocks noGrp="1"/>
          </p:cNvSpPr>
          <p:nvPr>
            <p:ph sz="quarter" idx="4"/>
          </p:nvPr>
        </p:nvSpPr>
        <p:spPr>
          <a:xfrm>
            <a:off x="4645026" y="16002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Header 3"/>
          <p:cNvSpPr>
            <a:spLocks noGrp="1"/>
          </p:cNvSpPr>
          <p:nvPr>
            <p:ph type="body" sz="quarter" idx="12"/>
          </p:nvPr>
        </p:nvSpPr>
        <p:spPr>
          <a:xfrm>
            <a:off x="457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4" name="Content Placeholder 3"/>
          <p:cNvSpPr>
            <a:spLocks noGrp="1"/>
          </p:cNvSpPr>
          <p:nvPr>
            <p:ph sz="half" idx="14"/>
          </p:nvPr>
        </p:nvSpPr>
        <p:spPr>
          <a:xfrm>
            <a:off x="457200" y="4191000"/>
            <a:ext cx="4040188"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Header 4"/>
          <p:cNvSpPr>
            <a:spLocks noGrp="1"/>
          </p:cNvSpPr>
          <p:nvPr>
            <p:ph type="body" sz="quarter" idx="13"/>
          </p:nvPr>
        </p:nvSpPr>
        <p:spPr>
          <a:xfrm>
            <a:off x="4648200" y="3581400"/>
            <a:ext cx="4038600" cy="609600"/>
          </a:xfrm>
          <a:prstGeom prst="rect">
            <a:avLst/>
          </a:prstGeom>
        </p:spPr>
        <p:txBody>
          <a:bodyPr anchor="b"/>
          <a:lstStyle>
            <a:lvl1pPr>
              <a:defRPr lang="en-US" sz="20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15" name="Content Placeholder 4"/>
          <p:cNvSpPr>
            <a:spLocks noGrp="1"/>
          </p:cNvSpPr>
          <p:nvPr>
            <p:ph sz="quarter" idx="15"/>
          </p:nvPr>
        </p:nvSpPr>
        <p:spPr>
          <a:xfrm>
            <a:off x="4645025" y="4191000"/>
            <a:ext cx="4041775" cy="1752600"/>
          </a:xfrm>
          <a:prstGeom prst="rect">
            <a:avLst/>
          </a:prstGeom>
        </p:spPr>
        <p:txBody>
          <a:bodyPr/>
          <a:lstStyle>
            <a:lvl1pPr>
              <a:spcAft>
                <a:spcPts val="800"/>
              </a:spcAft>
              <a:defRPr sz="2000"/>
            </a:lvl1pPr>
            <a:lvl2pPr>
              <a:spcAft>
                <a:spcPts val="800"/>
              </a:spcAft>
              <a:defRPr sz="1800"/>
            </a:lvl2pPr>
            <a:lvl3pPr>
              <a:spcAft>
                <a:spcPts val="800"/>
              </a:spcAft>
              <a:defRPr sz="1600"/>
            </a:lvl3pPr>
            <a:lvl4pPr>
              <a:spcAft>
                <a:spcPts val="800"/>
              </a:spcAft>
              <a:defRPr sz="1400"/>
            </a:lvl4pPr>
            <a:lvl5pPr>
              <a:spcAft>
                <a:spcPts val="800"/>
              </a:spcAft>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Jump Link"/>
          <p:cNvSpPr>
            <a:spLocks noGrp="1"/>
          </p:cNvSpPr>
          <p:nvPr>
            <p:ph type="body" sz="quarter" idx="16" hasCustomPrompt="1"/>
          </p:nvPr>
        </p:nvSpPr>
        <p:spPr>
          <a:xfrm>
            <a:off x="3817620" y="5996050"/>
            <a:ext cx="1508760" cy="99950"/>
          </a:xfrm>
          <a:prstGeom prst="rect">
            <a:avLst/>
          </a:prstGeom>
        </p:spPr>
        <p:txBody>
          <a:bodyPr lIns="0" tIns="0" rIns="0" bIns="0"/>
          <a:lstStyle>
            <a:lvl1pPr marL="0" indent="0" algn="ctr">
              <a:buNone/>
              <a:defRPr sz="800"/>
            </a:lvl1pPr>
          </a:lstStyle>
          <a:p>
            <a:pPr lvl="0"/>
            <a:r>
              <a:rPr lang="en-US" dirty="0"/>
              <a:t>Jump to long image description(s)</a:t>
            </a:r>
          </a:p>
        </p:txBody>
      </p:sp>
      <p:sp>
        <p:nvSpPr>
          <p:cNvPr id="1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207924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Bar-Content with Lef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457201"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457201"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357505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544512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8"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485390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edTagline-Gray BG, Title-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36828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Bar-Content with Right Side-Caption">
    <p:spTree>
      <p:nvGrpSpPr>
        <p:cNvPr id="1" name=""/>
        <p:cNvGrpSpPr/>
        <p:nvPr/>
      </p:nvGrpSpPr>
      <p:grpSpPr>
        <a:xfrm>
          <a:off x="0" y="0"/>
          <a:ext cx="0" cy="0"/>
          <a:chOff x="0" y="0"/>
          <a:chExt cx="0" cy="0"/>
        </a:xfrm>
      </p:grpSpPr>
      <p:sp>
        <p:nvSpPr>
          <p:cNvPr id="2" name="Slide Title"/>
          <p:cNvSpPr>
            <a:spLocks noGrp="1"/>
          </p:cNvSpPr>
          <p:nvPr>
            <p:ph type="title"/>
          </p:nvPr>
        </p:nvSpPr>
        <p:spPr>
          <a:xfrm>
            <a:off x="5678487" y="304800"/>
            <a:ext cx="3008313" cy="838200"/>
          </a:xfrm>
          <a:prstGeom prst="rect">
            <a:avLst/>
          </a:prstGeom>
        </p:spPr>
        <p:txBody>
          <a:bodyPr anchor="b"/>
          <a:lstStyle>
            <a:lvl1pPr algn="l">
              <a:defRPr sz="18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5678487" y="1143000"/>
            <a:ext cx="3008313" cy="53340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3" name="Content Placeholder 1"/>
          <p:cNvSpPr>
            <a:spLocks noGrp="1"/>
          </p:cNvSpPr>
          <p:nvPr>
            <p:ph idx="1"/>
          </p:nvPr>
        </p:nvSpPr>
        <p:spPr>
          <a:xfrm>
            <a:off x="457200" y="304800"/>
            <a:ext cx="5111751" cy="6179819"/>
          </a:xfrm>
          <a:prstGeom prst="rect">
            <a:avLst/>
          </a:prstGeom>
        </p:spPr>
        <p:txBody>
          <a:bodyPr/>
          <a:lstStyle>
            <a:lvl1pPr>
              <a:spcAft>
                <a:spcPts val="800"/>
              </a:spcAft>
              <a:defRPr sz="2400"/>
            </a:lvl1pPr>
            <a:lvl2pPr>
              <a:spcAft>
                <a:spcPts val="800"/>
              </a:spcAft>
              <a:defRPr sz="2000"/>
            </a:lvl2pPr>
            <a:lvl3pPr>
              <a:spcAft>
                <a:spcPts val="800"/>
              </a:spcAft>
              <a:defRPr sz="1800"/>
            </a:lvl3pPr>
            <a:lvl4pPr>
              <a:spcAft>
                <a:spcPts val="800"/>
              </a:spcAft>
              <a:defRPr sz="1600"/>
            </a:lvl4pPr>
            <a:lvl5pPr>
              <a:spcAft>
                <a:spcPts val="800"/>
              </a:spcAft>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Jump Link"/>
          <p:cNvSpPr>
            <a:spLocks noGrp="1"/>
          </p:cNvSpPr>
          <p:nvPr>
            <p:ph type="body" sz="quarter" idx="12" hasCustomPrompt="1"/>
          </p:nvPr>
        </p:nvSpPr>
        <p:spPr>
          <a:xfrm>
            <a:off x="2327275" y="6488875"/>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9164351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Bar-Picture with Caption">
    <p:spTree>
      <p:nvGrpSpPr>
        <p:cNvPr id="1" name=""/>
        <p:cNvGrpSpPr/>
        <p:nvPr/>
      </p:nvGrpSpPr>
      <p:grpSpPr>
        <a:xfrm>
          <a:off x="0" y="0"/>
          <a:ext cx="0" cy="0"/>
          <a:chOff x="0" y="0"/>
          <a:chExt cx="0" cy="0"/>
        </a:xfrm>
      </p:grpSpPr>
      <p:sp>
        <p:nvSpPr>
          <p:cNvPr id="2" name="Slide Title"/>
          <p:cNvSpPr>
            <a:spLocks noGrp="1"/>
          </p:cNvSpPr>
          <p:nvPr>
            <p:ph type="title"/>
          </p:nvPr>
        </p:nvSpPr>
        <p:spPr>
          <a:xfrm>
            <a:off x="1828800" y="5253037"/>
            <a:ext cx="5486400" cy="566738"/>
          </a:xfrm>
          <a:prstGeom prst="rect">
            <a:avLst/>
          </a:prstGeom>
        </p:spPr>
        <p:txBody>
          <a:bodyPr anchor="b"/>
          <a:lstStyle>
            <a:lvl1pPr algn="l">
              <a:defRPr sz="2400" b="1">
                <a:solidFill>
                  <a:schemeClr val="bg2"/>
                </a:solidFill>
                <a:latin typeface="+mj-lt"/>
              </a:defRPr>
            </a:lvl1pPr>
          </a:lstStyle>
          <a:p>
            <a:r>
              <a:rPr lang="en-US" dirty="0"/>
              <a:t>Click to edit Master title style</a:t>
            </a:r>
          </a:p>
        </p:txBody>
      </p:sp>
      <p:sp>
        <p:nvSpPr>
          <p:cNvPr id="4" name="Text Placeholder 1"/>
          <p:cNvSpPr>
            <a:spLocks noGrp="1"/>
          </p:cNvSpPr>
          <p:nvPr>
            <p:ph type="body" sz="half" idx="2"/>
          </p:nvPr>
        </p:nvSpPr>
        <p:spPr>
          <a:xfrm>
            <a:off x="1828800" y="5895975"/>
            <a:ext cx="5486400" cy="6096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1"/>
          <p:cNvSpPr>
            <a:spLocks noGrp="1"/>
          </p:cNvSpPr>
          <p:nvPr>
            <p:ph type="pic" idx="1"/>
          </p:nvPr>
        </p:nvSpPr>
        <p:spPr>
          <a:xfrm>
            <a:off x="1028700" y="128650"/>
            <a:ext cx="7086600" cy="49446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7" name="Jump Link"/>
          <p:cNvSpPr>
            <a:spLocks noGrp="1"/>
          </p:cNvSpPr>
          <p:nvPr>
            <p:ph type="body" sz="quarter" idx="16" hasCustomPrompt="1"/>
          </p:nvPr>
        </p:nvSpPr>
        <p:spPr>
          <a:xfrm>
            <a:off x="3886200" y="5081650"/>
            <a:ext cx="1371600" cy="99950"/>
          </a:xfrm>
          <a:prstGeom prst="rect">
            <a:avLst/>
          </a:prstGeom>
        </p:spPr>
        <p:txBody>
          <a:bodyPr lIns="0" tIns="0" rIns="0" bIns="0"/>
          <a:lstStyle>
            <a:lvl1pPr marL="0" indent="0" algn="ctr">
              <a:buNone/>
              <a:defRPr sz="800"/>
            </a:lvl1pPr>
          </a:lstStyle>
          <a:p>
            <a:pPr lvl="0"/>
            <a:r>
              <a:rPr lang="en-US" dirty="0"/>
              <a:t>Jump to long image description</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1579501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Bar-Title and Video">
    <p:spTree>
      <p:nvGrpSpPr>
        <p:cNvPr id="1" name=""/>
        <p:cNvGrpSpPr/>
        <p:nvPr/>
      </p:nvGrpSpPr>
      <p:grpSpPr>
        <a:xfrm>
          <a:off x="0" y="0"/>
          <a:ext cx="0" cy="0"/>
          <a:chOff x="0" y="0"/>
          <a:chExt cx="0" cy="0"/>
        </a:xfrm>
      </p:grpSpPr>
      <p:sp>
        <p:nvSpPr>
          <p:cNvPr id="2" name="Slide Title"/>
          <p:cNvSpPr>
            <a:spLocks noGrp="1"/>
          </p:cNvSpPr>
          <p:nvPr>
            <p:ph type="title"/>
          </p:nvPr>
        </p:nvSpPr>
        <p:spPr>
          <a:xfrm>
            <a:off x="-2251" y="228600"/>
            <a:ext cx="9172252" cy="609600"/>
          </a:xfrm>
          <a:prstGeom prst="rect">
            <a:avLst/>
          </a:prstGeom>
        </p:spPr>
        <p:txBody>
          <a:bodyPr/>
          <a:lstStyle>
            <a:lvl1pPr>
              <a:defRPr sz="3600">
                <a:solidFill>
                  <a:schemeClr val="bg2"/>
                </a:solidFill>
              </a:defRPr>
            </a:lvl1pPr>
          </a:lstStyle>
          <a:p>
            <a:r>
              <a:rPr lang="en-US" dirty="0"/>
              <a:t>Click to edit Master title style</a:t>
            </a:r>
          </a:p>
        </p:txBody>
      </p:sp>
      <p:sp>
        <p:nvSpPr>
          <p:cNvPr id="6" name="Media Placeholder 5"/>
          <p:cNvSpPr>
            <a:spLocks noGrp="1"/>
          </p:cNvSpPr>
          <p:nvPr>
            <p:ph type="media" sz="quarter" idx="11"/>
          </p:nvPr>
        </p:nvSpPr>
        <p:spPr>
          <a:xfrm>
            <a:off x="0" y="1066799"/>
            <a:ext cx="9144000" cy="5315957"/>
          </a:xfrm>
          <a:prstGeom prst="rect">
            <a:avLst/>
          </a:prstGeom>
        </p:spPr>
        <p:txBody>
          <a:bodyPr/>
          <a:lstStyle/>
          <a:p>
            <a:endParaRPr lang="en-US" dirty="0"/>
          </a:p>
        </p:txBody>
      </p:sp>
      <p:sp>
        <p:nvSpPr>
          <p:cNvPr id="5" name="Video Credit"/>
          <p:cNvSpPr>
            <a:spLocks noGrp="1"/>
          </p:cNvSpPr>
          <p:nvPr>
            <p:ph type="body" sz="quarter" idx="12"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Video Credit Here</a:t>
            </a:r>
          </a:p>
        </p:txBody>
      </p:sp>
    </p:spTree>
    <p:extLst>
      <p:ext uri="{BB962C8B-B14F-4D97-AF65-F5344CB8AC3E}">
        <p14:creationId xmlns:p14="http://schemas.microsoft.com/office/powerpoint/2010/main" val="246929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2160">
          <p15:clr>
            <a:srgbClr val="FBAE40"/>
          </p15:clr>
        </p15:guide>
        <p15:guide id="2" pos="528">
          <p15:clr>
            <a:srgbClr val="FBAE40"/>
          </p15:clr>
        </p15:guide>
        <p15:guide id="3" pos="51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No 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o Tagline-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o Tagline-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o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1"/>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o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7"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3" name="Photo Credit"/>
          <p:cNvSpPr>
            <a:spLocks noGrp="1"/>
          </p:cNvSpPr>
          <p:nvPr>
            <p:ph type="body" sz="quarter" idx="11" hasCustomPrompt="1"/>
          </p:nvPr>
        </p:nvSpPr>
        <p:spPr>
          <a:xfrm>
            <a:off x="5486400" y="6705600"/>
            <a:ext cx="3657600" cy="152400"/>
          </a:xfrm>
          <a:prstGeom prst="rect">
            <a:avLst/>
          </a:prstGeom>
        </p:spPr>
        <p:txBody>
          <a:bodyPr wrap="none" lIns="0" tIns="0" rIns="45720" bIns="0"/>
          <a:lstStyle>
            <a:lvl1pPr marL="0" indent="0" algn="r">
              <a:buNone/>
              <a:defRPr sz="800" baseline="0">
                <a:solidFill>
                  <a:srgbClr val="6A6A6A"/>
                </a:solidFill>
                <a:latin typeface="+mn-lt"/>
              </a:defRPr>
            </a:lvl1pPr>
            <a:lvl5pPr>
              <a:defRPr/>
            </a:lvl5pPr>
          </a:lstStyle>
          <a:p>
            <a:pPr lvl="0"/>
            <a:r>
              <a:rPr lang="en-US" dirty="0"/>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Tagline-Gray BG, Title-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Text Photo Credit3"/>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8335032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049732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mallRedBar-Gray BG, Title &amp; Subtitle Left1_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3848148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RedBar-Gray BG, Title Only Left">
    <p:spTree>
      <p:nvGrpSpPr>
        <p:cNvPr id="1" name=""/>
        <p:cNvGrpSpPr/>
        <p:nvPr/>
      </p:nvGrpSpPr>
      <p:grpSpPr>
        <a:xfrm>
          <a:off x="0" y="0"/>
          <a:ext cx="0" cy="0"/>
          <a:chOff x="0" y="0"/>
          <a:chExt cx="0" cy="0"/>
        </a:xfrm>
      </p:grpSpPr>
      <p:sp>
        <p:nvSpPr>
          <p:cNvPr id="8" name="Title background"/>
          <p:cNvSpPr/>
          <p:nvPr userDrawn="1"/>
        </p:nvSpPr>
        <p:spPr>
          <a:xfrm>
            <a:off x="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581400"/>
            <a:ext cx="51054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10691689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mallRedBar-Gray BG, Title Only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1371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076172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mallRedBar-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42355271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mallRedBar-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2"/>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22294791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mallRedBar-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705600"/>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Tree>
    <p:extLst>
      <p:ext uri="{BB962C8B-B14F-4D97-AF65-F5344CB8AC3E}">
        <p14:creationId xmlns:p14="http://schemas.microsoft.com/office/powerpoint/2010/main" val="36955695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ue Slide Title above text">
    <p:spTree>
      <p:nvGrpSpPr>
        <p:cNvPr id="1" name=""/>
        <p:cNvGrpSpPr/>
        <p:nvPr/>
      </p:nvGrpSpPr>
      <p:grpSpPr>
        <a:xfrm>
          <a:off x="0" y="0"/>
          <a:ext cx="0" cy="0"/>
          <a:chOff x="0" y="0"/>
          <a:chExt cx="0" cy="0"/>
        </a:xfrm>
      </p:grpSpPr>
      <p:sp>
        <p:nvSpPr>
          <p:cNvPr id="2" name="Slide Title"/>
          <p:cNvSpPr>
            <a:spLocks noGrp="1"/>
          </p:cNvSpPr>
          <p:nvPr>
            <p:ph type="ctrTitle"/>
          </p:nvPr>
        </p:nvSpPr>
        <p:spPr>
          <a:xfrm>
            <a:off x="1066800" y="1524000"/>
            <a:ext cx="7048500" cy="1470025"/>
          </a:xfrm>
          <a:prstGeom prst="rect">
            <a:avLst/>
          </a:prstGeom>
        </p:spPr>
        <p:txBody>
          <a:bodyPr/>
          <a:lstStyle>
            <a:lvl1pPr algn="l">
              <a:defRPr sz="4400">
                <a:solidFill>
                  <a:schemeClr val="bg1"/>
                </a:solidFill>
              </a:defRPr>
            </a:lvl1pPr>
          </a:lstStyle>
          <a:p>
            <a:r>
              <a:rPr lang="en-US" dirty="0"/>
              <a:t>Click to edit Master title style</a:t>
            </a:r>
          </a:p>
        </p:txBody>
      </p:sp>
      <p:sp>
        <p:nvSpPr>
          <p:cNvPr id="3" name="Subtitle 1"/>
          <p:cNvSpPr>
            <a:spLocks noGrp="1"/>
          </p:cNvSpPr>
          <p:nvPr>
            <p:ph type="subTitle" idx="1"/>
          </p:nvPr>
        </p:nvSpPr>
        <p:spPr>
          <a:xfrm>
            <a:off x="1066800" y="2971800"/>
            <a:ext cx="6400800" cy="1752600"/>
          </a:xfrm>
          <a:prstGeom prst="rect">
            <a:avLst/>
          </a:prstGeom>
        </p:spPr>
        <p:txBody>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3887237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Blue Slide 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722313" y="2643186"/>
            <a:ext cx="7202487" cy="1362075"/>
          </a:xfrm>
          <a:prstGeom prst="rect">
            <a:avLst/>
          </a:prstGeom>
        </p:spPr>
        <p:txBody>
          <a:bodyPr anchor="t"/>
          <a:lstStyle>
            <a:lvl1pPr algn="l">
              <a:defRPr sz="4400" b="1" cap="all">
                <a:solidFill>
                  <a:schemeClr val="bg1"/>
                </a:solidFill>
              </a:defRPr>
            </a:lvl1pPr>
          </a:lstStyle>
          <a:p>
            <a:r>
              <a:rPr lang="en-US" dirty="0"/>
              <a:t>Click to edit Master title style</a:t>
            </a:r>
          </a:p>
        </p:txBody>
      </p:sp>
      <p:sp>
        <p:nvSpPr>
          <p:cNvPr id="3" name="Text Placeholder 1"/>
          <p:cNvSpPr>
            <a:spLocks noGrp="1"/>
          </p:cNvSpPr>
          <p:nvPr>
            <p:ph type="body" idx="1"/>
          </p:nvPr>
        </p:nvSpPr>
        <p:spPr>
          <a:xfrm>
            <a:off x="722313" y="1143000"/>
            <a:ext cx="7202487" cy="1500187"/>
          </a:xfrm>
          <a:prstGeom prst="rect">
            <a:avLst/>
          </a:prstGeo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7053150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lain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1066800"/>
            <a:ext cx="8229600" cy="55626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7017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Tagline-SimpleTitle&amp;Subtitle">
    <p:spTree>
      <p:nvGrpSpPr>
        <p:cNvPr id="1" name=""/>
        <p:cNvGrpSpPr/>
        <p:nvPr/>
      </p:nvGrpSpPr>
      <p:grpSpPr>
        <a:xfrm>
          <a:off x="0" y="0"/>
          <a:ext cx="0" cy="0"/>
          <a:chOff x="0" y="0"/>
          <a:chExt cx="0" cy="0"/>
        </a:xfrm>
      </p:grpSpPr>
      <p:sp>
        <p:nvSpPr>
          <p:cNvPr id="2" name="Slide Title"/>
          <p:cNvSpPr>
            <a:spLocks noGrp="1"/>
          </p:cNvSpPr>
          <p:nvPr>
            <p:ph type="ctrTitle"/>
          </p:nvPr>
        </p:nvSpPr>
        <p:spPr>
          <a:xfrm>
            <a:off x="0" y="2130426"/>
            <a:ext cx="9144000" cy="1470025"/>
          </a:xfrm>
          <a:prstGeom prst="rect">
            <a:avLst/>
          </a:prstGeom>
        </p:spPr>
        <p:txBody>
          <a:bodyPr/>
          <a:lstStyle>
            <a:lvl1pPr>
              <a:defRPr sz="4800">
                <a:solidFill>
                  <a:schemeClr val="bg2"/>
                </a:solidFill>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rgbClr val="6A6A6A"/>
                </a:solidFill>
                <a:latin typeface="ArumSans Regul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859920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lain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9492145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lain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7338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3434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6294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6562608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Red Bar Footer_Appendix_Title and Text">
    <p:spTree>
      <p:nvGrpSpPr>
        <p:cNvPr id="1" name=""/>
        <p:cNvGrpSpPr/>
        <p:nvPr/>
      </p:nvGrpSpPr>
      <p:grpSpPr>
        <a:xfrm>
          <a:off x="0" y="0"/>
          <a:ext cx="0" cy="0"/>
          <a:chOff x="0" y="0"/>
          <a:chExt cx="0" cy="0"/>
        </a:xfrm>
      </p:grpSpPr>
      <p:sp>
        <p:nvSpPr>
          <p:cNvPr id="6" name="Slide Title"/>
          <p:cNvSpPr>
            <a:spLocks noGrp="1"/>
          </p:cNvSpPr>
          <p:nvPr>
            <p:ph type="title"/>
          </p:nvPr>
        </p:nvSpPr>
        <p:spPr>
          <a:xfrm>
            <a:off x="0" y="228600"/>
            <a:ext cx="9144000" cy="609600"/>
          </a:xfrm>
          <a:prstGeom prst="rect">
            <a:avLst/>
          </a:prstGeom>
        </p:spPr>
        <p:txBody>
          <a:bodyPr/>
          <a:lstStyle>
            <a:lvl1pPr>
              <a:defRPr sz="3600">
                <a:solidFill>
                  <a:schemeClr val="bg2"/>
                </a:solidFill>
              </a:defRPr>
            </a:lvl1pPr>
          </a:lstStyle>
          <a:p>
            <a:r>
              <a:rPr lang="en-US" dirty="0"/>
              <a:t>Click to edit Master title style</a:t>
            </a:r>
          </a:p>
        </p:txBody>
      </p:sp>
      <p:sp>
        <p:nvSpPr>
          <p:cNvPr id="5"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
        <p:nvSpPr>
          <p:cNvPr id="8" name="Text Placeholder 1"/>
          <p:cNvSpPr>
            <a:spLocks noGrp="1"/>
          </p:cNvSpPr>
          <p:nvPr>
            <p:ph type="body" sz="quarter" idx="12"/>
          </p:nvPr>
        </p:nvSpPr>
        <p:spPr>
          <a:xfrm>
            <a:off x="457200" y="990600"/>
            <a:ext cx="8229600" cy="5410200"/>
          </a:xfrm>
          <a:prstGeom prst="rect">
            <a:avLst/>
          </a:prstGeom>
        </p:spPr>
        <p:txBody>
          <a:bodyPr/>
          <a:lstStyle>
            <a:lvl1pPr marL="0" indent="0">
              <a:spcAft>
                <a:spcPts val="800"/>
              </a:spcAft>
              <a:buNone/>
              <a:defRPr sz="24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edit Master text styles</a:t>
            </a:r>
          </a:p>
        </p:txBody>
      </p:sp>
    </p:spTree>
    <p:extLst>
      <p:ext uri="{BB962C8B-B14F-4D97-AF65-F5344CB8AC3E}">
        <p14:creationId xmlns:p14="http://schemas.microsoft.com/office/powerpoint/2010/main" val="267836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d Bar Footer_Appendix_2-up 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1"/>
          <p:cNvSpPr>
            <a:spLocks noGrp="1"/>
          </p:cNvSpPr>
          <p:nvPr>
            <p:ph type="body" sz="quarter" idx="12"/>
          </p:nvPr>
        </p:nvSpPr>
        <p:spPr>
          <a:xfrm>
            <a:off x="457200" y="1600200"/>
            <a:ext cx="40386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117974"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5" name="Text Placeholder 2"/>
          <p:cNvSpPr>
            <a:spLocks noGrp="1"/>
          </p:cNvSpPr>
          <p:nvPr>
            <p:ph type="body" sz="quarter" idx="14"/>
          </p:nvPr>
        </p:nvSpPr>
        <p:spPr>
          <a:xfrm>
            <a:off x="4648200" y="1600200"/>
            <a:ext cx="4114800" cy="4800600"/>
          </a:xfrm>
          <a:prstGeom prst="rect">
            <a:avLst/>
          </a:prstGeom>
        </p:spPr>
        <p:txBody>
          <a:bodyPr/>
          <a:lstStyle>
            <a:lvl1pPr marL="0" indent="0">
              <a:spcAft>
                <a:spcPts val="800"/>
              </a:spcAft>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3" name="Jump link"/>
          <p:cNvSpPr>
            <a:spLocks noGrp="1"/>
          </p:cNvSpPr>
          <p:nvPr>
            <p:ph type="body" sz="quarter" idx="13"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10997478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Red Bar Footer_Appendix_4-up_Comparison">
    <p:spTree>
      <p:nvGrpSpPr>
        <p:cNvPr id="1" name=""/>
        <p:cNvGrpSpPr/>
        <p:nvPr/>
      </p:nvGrpSpPr>
      <p:grpSpPr>
        <a:xfrm>
          <a:off x="0" y="0"/>
          <a:ext cx="0" cy="0"/>
          <a:chOff x="0" y="0"/>
          <a:chExt cx="0" cy="0"/>
        </a:xfrm>
      </p:grpSpPr>
      <p:sp>
        <p:nvSpPr>
          <p:cNvPr id="9" name="Slide Title"/>
          <p:cNvSpPr>
            <a:spLocks noGrp="1"/>
          </p:cNvSpPr>
          <p:nvPr>
            <p:ph type="title"/>
          </p:nvPr>
        </p:nvSpPr>
        <p:spPr>
          <a:xfrm>
            <a:off x="-20713" y="228600"/>
            <a:ext cx="9185426" cy="609600"/>
          </a:xfrm>
          <a:prstGeom prst="rect">
            <a:avLst/>
          </a:prstGeom>
        </p:spPr>
        <p:txBody>
          <a:bodyPr/>
          <a:lstStyle>
            <a:lvl1pPr>
              <a:defRPr sz="3600">
                <a:solidFill>
                  <a:schemeClr val="bg2"/>
                </a:solidFill>
              </a:defRPr>
            </a:lvl1pPr>
          </a:lstStyle>
          <a:p>
            <a:r>
              <a:rPr lang="en-US" dirty="0"/>
              <a:t>Click to edit Master title style</a:t>
            </a:r>
          </a:p>
        </p:txBody>
      </p:sp>
      <p:sp>
        <p:nvSpPr>
          <p:cNvPr id="3" name="Header 1"/>
          <p:cNvSpPr>
            <a:spLocks noGrp="1"/>
          </p:cNvSpPr>
          <p:nvPr>
            <p:ph type="body" idx="1"/>
          </p:nvPr>
        </p:nvSpPr>
        <p:spPr>
          <a:xfrm>
            <a:off x="457201" y="960438"/>
            <a:ext cx="4040188"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0" name="Text Placeholder 1"/>
          <p:cNvSpPr>
            <a:spLocks noGrp="1"/>
          </p:cNvSpPr>
          <p:nvPr>
            <p:ph type="body" sz="quarter" idx="14"/>
          </p:nvPr>
        </p:nvSpPr>
        <p:spPr>
          <a:xfrm>
            <a:off x="457200" y="1600200"/>
            <a:ext cx="4038600" cy="1981200"/>
          </a:xfrm>
          <a:prstGeom prst="rect">
            <a:avLst/>
          </a:prstGeom>
        </p:spPr>
        <p:txBody>
          <a:bodyPr/>
          <a:lstStyle>
            <a:lvl1pPr marL="0" indent="0">
              <a:spcAft>
                <a:spcPts val="800"/>
              </a:spcAft>
              <a:buNone/>
              <a:defRPr sz="20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5" name="Header 2"/>
          <p:cNvSpPr>
            <a:spLocks noGrp="1"/>
          </p:cNvSpPr>
          <p:nvPr>
            <p:ph type="body" sz="quarter" idx="3"/>
          </p:nvPr>
        </p:nvSpPr>
        <p:spPr>
          <a:xfrm>
            <a:off x="4645026" y="960438"/>
            <a:ext cx="4041775" cy="639762"/>
          </a:xfrm>
          <a:prstGeom prst="rect">
            <a:avLst/>
          </a:prstGeom>
        </p:spPr>
        <p:txBody>
          <a:bodyPr anchor="b"/>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3" name="Text Placeholder 2"/>
          <p:cNvSpPr>
            <a:spLocks noGrp="1"/>
          </p:cNvSpPr>
          <p:nvPr>
            <p:ph type="body" sz="quarter" idx="15"/>
          </p:nvPr>
        </p:nvSpPr>
        <p:spPr>
          <a:xfrm>
            <a:off x="4648200" y="1600200"/>
            <a:ext cx="4038600" cy="19812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7" name="Header 3"/>
          <p:cNvSpPr>
            <a:spLocks noGrp="1"/>
          </p:cNvSpPr>
          <p:nvPr>
            <p:ph type="body" sz="quarter" idx="12"/>
          </p:nvPr>
        </p:nvSpPr>
        <p:spPr>
          <a:xfrm>
            <a:off x="457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5" name="Text Placeholder 3"/>
          <p:cNvSpPr>
            <a:spLocks noGrp="1"/>
          </p:cNvSpPr>
          <p:nvPr>
            <p:ph type="body" sz="quarter" idx="16"/>
          </p:nvPr>
        </p:nvSpPr>
        <p:spPr>
          <a:xfrm>
            <a:off x="457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0" name="Header 4"/>
          <p:cNvSpPr>
            <a:spLocks noGrp="1"/>
          </p:cNvSpPr>
          <p:nvPr>
            <p:ph type="body" sz="quarter" idx="13"/>
          </p:nvPr>
        </p:nvSpPr>
        <p:spPr>
          <a:xfrm>
            <a:off x="4648200" y="3657600"/>
            <a:ext cx="4038600" cy="609600"/>
          </a:xfrm>
          <a:prstGeom prst="rect">
            <a:avLst/>
          </a:prstGeom>
        </p:spPr>
        <p:txBody>
          <a:bodyPr anchor="b"/>
          <a:lstStyle>
            <a:lvl1pPr>
              <a:defRPr lang="en-US" sz="1800" b="1" kern="1200" dirty="0">
                <a:solidFill>
                  <a:schemeClr val="tx1"/>
                </a:solidFill>
                <a:latin typeface="+mn-lt"/>
                <a:ea typeface="+mn-ea"/>
                <a:cs typeface="+mn-cs"/>
              </a:defRPr>
            </a:lvl1pPr>
          </a:lstStyle>
          <a:p>
            <a:pPr marL="0" lvl="0" indent="0" algn="l" defTabSz="457200" rtl="0" eaLnBrk="1" latinLnBrk="0" hangingPunct="1">
              <a:spcBef>
                <a:spcPct val="20000"/>
              </a:spcBef>
              <a:buFont typeface="Arial"/>
              <a:buNone/>
            </a:pPr>
            <a:r>
              <a:rPr lang="en-US" dirty="0"/>
              <a:t>Click to edit Master text styles</a:t>
            </a:r>
          </a:p>
        </p:txBody>
      </p:sp>
      <p:sp>
        <p:nvSpPr>
          <p:cNvPr id="27" name="Text Placeholder 4"/>
          <p:cNvSpPr>
            <a:spLocks noGrp="1"/>
          </p:cNvSpPr>
          <p:nvPr>
            <p:ph type="body" sz="quarter" idx="17"/>
          </p:nvPr>
        </p:nvSpPr>
        <p:spPr>
          <a:xfrm>
            <a:off x="4648200" y="4267200"/>
            <a:ext cx="4038600" cy="2133600"/>
          </a:xfrm>
          <a:prstGeom prst="rect">
            <a:avLst/>
          </a:prstGeom>
        </p:spPr>
        <p:txBody>
          <a:bodyPr/>
          <a:lstStyle>
            <a:lvl1pPr marL="0" indent="0">
              <a:spcAft>
                <a:spcPts val="800"/>
              </a:spcAft>
              <a:buNone/>
              <a:defRPr sz="2000"/>
            </a:lvl1pPr>
          </a:lstStyle>
          <a:p>
            <a:pPr lvl="0"/>
            <a:r>
              <a:rPr lang="en-US" dirty="0"/>
              <a:t>Click to edit Master text styles</a:t>
            </a:r>
          </a:p>
        </p:txBody>
      </p:sp>
      <p:sp>
        <p:nvSpPr>
          <p:cNvPr id="18" name="Jump Link"/>
          <p:cNvSpPr>
            <a:spLocks noGrp="1"/>
          </p:cNvSpPr>
          <p:nvPr>
            <p:ph type="body" sz="quarter" idx="11" hasCustomPrompt="1"/>
          </p:nvPr>
        </p:nvSpPr>
        <p:spPr>
          <a:xfrm>
            <a:off x="3467100" y="6477000"/>
            <a:ext cx="2209800" cy="152400"/>
          </a:xfrm>
          <a:prstGeom prst="rect">
            <a:avLst/>
          </a:prstGeom>
        </p:spPr>
        <p:txBody>
          <a:bodyPr/>
          <a:lstStyle>
            <a:lvl1pPr marL="0" indent="0" algn="ctr">
              <a:buNone/>
              <a:defRPr sz="800" baseline="0">
                <a:solidFill>
                  <a:srgbClr val="6A6A6A"/>
                </a:solidFill>
              </a:defRPr>
            </a:lvl1pPr>
          </a:lstStyle>
          <a:p>
            <a:pPr lvl="0"/>
            <a:r>
              <a:rPr lang="en-US" dirty="0"/>
              <a:t>Jump back to slide containing original image</a:t>
            </a:r>
          </a:p>
        </p:txBody>
      </p:sp>
    </p:spTree>
    <p:extLst>
      <p:ext uri="{BB962C8B-B14F-4D97-AF65-F5344CB8AC3E}">
        <p14:creationId xmlns:p14="http://schemas.microsoft.com/office/powerpoint/2010/main" val="3112378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Tagline-Text above Title">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4406900"/>
            <a:ext cx="7772400" cy="1362075"/>
          </a:xfrm>
          <a:prstGeom prst="rect">
            <a:avLst/>
          </a:prstGeom>
        </p:spPr>
        <p:txBody>
          <a:bodyPr anchor="t"/>
          <a:lstStyle>
            <a:lvl1pPr algn="l">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2906714"/>
            <a:ext cx="7772400" cy="1500187"/>
          </a:xfrm>
          <a:prstGeom prst="rect">
            <a:avLst/>
          </a:prstGeom>
        </p:spPr>
        <p:txBody>
          <a:bodyPr anchor="b"/>
          <a:lstStyle>
            <a:lvl1pPr marL="0" indent="0">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1075564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Tagline-Title above text">
    <p:spTree>
      <p:nvGrpSpPr>
        <p:cNvPr id="1" name=""/>
        <p:cNvGrpSpPr/>
        <p:nvPr/>
      </p:nvGrpSpPr>
      <p:grpSpPr>
        <a:xfrm>
          <a:off x="0" y="0"/>
          <a:ext cx="0" cy="0"/>
          <a:chOff x="0" y="0"/>
          <a:chExt cx="0" cy="0"/>
        </a:xfrm>
      </p:grpSpPr>
      <p:sp>
        <p:nvSpPr>
          <p:cNvPr id="2" name="Slide Title"/>
          <p:cNvSpPr>
            <a:spLocks noGrp="1"/>
          </p:cNvSpPr>
          <p:nvPr>
            <p:ph type="title"/>
          </p:nvPr>
        </p:nvSpPr>
        <p:spPr>
          <a:xfrm>
            <a:off x="685800" y="2775099"/>
            <a:ext cx="7772400" cy="1362075"/>
          </a:xfrm>
          <a:prstGeom prst="rect">
            <a:avLst/>
          </a:prstGeom>
        </p:spPr>
        <p:txBody>
          <a:bodyPr anchor="b" anchorCtr="0"/>
          <a:lstStyle>
            <a:lvl1pPr algn="l">
              <a:spcBef>
                <a:spcPts val="480"/>
              </a:spcBef>
              <a:defRPr sz="3600" b="1" cap="all">
                <a:solidFill>
                  <a:schemeClr val="bg2"/>
                </a:solidFill>
                <a:latin typeface="+mj-lt"/>
              </a:defRPr>
            </a:lvl1pPr>
          </a:lstStyle>
          <a:p>
            <a:r>
              <a:rPr lang="en-US" dirty="0"/>
              <a:t>Click to edit Master title style</a:t>
            </a:r>
          </a:p>
        </p:txBody>
      </p:sp>
      <p:sp>
        <p:nvSpPr>
          <p:cNvPr id="3" name="Text Placeholder 1"/>
          <p:cNvSpPr>
            <a:spLocks noGrp="1"/>
          </p:cNvSpPr>
          <p:nvPr>
            <p:ph type="body" idx="1"/>
          </p:nvPr>
        </p:nvSpPr>
        <p:spPr>
          <a:xfrm>
            <a:off x="685800" y="4138613"/>
            <a:ext cx="7772400" cy="1500187"/>
          </a:xfrm>
          <a:prstGeom prst="rect">
            <a:avLst/>
          </a:prstGeom>
        </p:spPr>
        <p:txBody>
          <a:bodyPr anchor="t" anchorCtr="0"/>
          <a:lstStyle>
            <a:lvl1pPr marL="0" indent="0">
              <a:spcBef>
                <a:spcPts val="0"/>
              </a:spcBef>
              <a:buNone/>
              <a:defRPr sz="2000">
                <a:solidFill>
                  <a:srgbClr val="6A6A6A"/>
                </a:solidFill>
                <a:latin typeface="ArumSans Regul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Photo Credit"/>
          <p:cNvSpPr>
            <a:spLocks noGrp="1"/>
          </p:cNvSpPr>
          <p:nvPr>
            <p:ph type="body" sz="quarter" idx="11" hasCustomPrompt="1"/>
          </p:nvPr>
        </p:nvSpPr>
        <p:spPr>
          <a:xfrm>
            <a:off x="6477000" y="6422066"/>
            <a:ext cx="2667000" cy="152400"/>
          </a:xfrm>
          <a:prstGeom prst="rect">
            <a:avLst/>
          </a:prstGeom>
        </p:spPr>
        <p:txBody>
          <a:bodyPr wrap="none" lIns="0" tIns="0" rIns="45720" bIns="0"/>
          <a:lstStyle>
            <a:lvl1pPr marL="0" marR="0" indent="0" algn="r" defTabSz="914400" rtl="0" eaLnBrk="1" fontAlgn="auto" latinLnBrk="0" hangingPunct="1">
              <a:lnSpc>
                <a:spcPct val="100000"/>
              </a:lnSpc>
              <a:spcBef>
                <a:spcPts val="0"/>
              </a:spcBef>
              <a:spcAft>
                <a:spcPts val="0"/>
              </a:spcAft>
              <a:buClrTx/>
              <a:buSzTx/>
              <a:buFontTx/>
              <a:buNone/>
              <a:tabLst/>
              <a:defRPr sz="800">
                <a:solidFill>
                  <a:schemeClr val="bg1"/>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n-lt"/>
                <a:ea typeface="+mn-ea"/>
                <a:cs typeface="+mn-cs"/>
              </a:rPr>
              <a:t>Insert Photo Credit Here</a:t>
            </a:r>
          </a:p>
        </p:txBody>
      </p:sp>
      <p:sp>
        <p:nvSpPr>
          <p:cNvPr id="5"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34025"/>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330741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Left">
    <p:spTree>
      <p:nvGrpSpPr>
        <p:cNvPr id="1" name=""/>
        <p:cNvGrpSpPr/>
        <p:nvPr/>
      </p:nvGrpSpPr>
      <p:grpSpPr>
        <a:xfrm>
          <a:off x="0" y="0"/>
          <a:ext cx="0" cy="0"/>
          <a:chOff x="0" y="0"/>
          <a:chExt cx="0" cy="0"/>
        </a:xfrm>
      </p:grpSpPr>
      <p:sp>
        <p:nvSpPr>
          <p:cNvPr id="8" name="Title Background"/>
          <p:cNvSpPr/>
          <p:nvPr userDrawn="1"/>
        </p:nvSpPr>
        <p:spPr>
          <a:xfrm>
            <a:off x="0" y="32766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228600" y="3429000"/>
            <a:ext cx="5105400" cy="609600"/>
          </a:xfrm>
          <a:prstGeom prst="rect">
            <a:avLst/>
          </a:prstGeom>
          <a:effectLst>
            <a:outerShdw blurRad="50800" dist="38100" dir="5400000" algn="t" rotWithShape="0">
              <a:prstClr val="black">
                <a:alpha val="40000"/>
              </a:prstClr>
            </a:outerShdw>
          </a:effectLst>
        </p:spPr>
        <p:txBody>
          <a:bodyPr/>
          <a:lstStyle>
            <a:lvl1pP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228600" y="4114800"/>
            <a:ext cx="5105400" cy="685800"/>
          </a:xfrm>
          <a:prstGeom prst="rect">
            <a:avLst/>
          </a:prstGeom>
        </p:spPr>
        <p:txBody>
          <a:bodyPr/>
          <a:lstStyle>
            <a:lvl1pPr marL="0" indent="0">
              <a:buNone/>
              <a:defRPr sz="2000" b="0">
                <a:solidFill>
                  <a:schemeClr val="bg1"/>
                </a:solidFill>
                <a:latin typeface="ArumSans Bold"/>
              </a:defRPr>
            </a:lvl1pPr>
            <a:lvl2pPr marL="457200" indent="0">
              <a:buNone/>
              <a:defRPr sz="2000" b="0">
                <a:solidFill>
                  <a:schemeClr val="bg1"/>
                </a:solidFill>
                <a:latin typeface="ArumSans Bold"/>
              </a:defRPr>
            </a:lvl2pPr>
            <a:lvl3pPr marL="914400" indent="0">
              <a:buNone/>
              <a:defRPr sz="2000" b="0">
                <a:solidFill>
                  <a:schemeClr val="bg1"/>
                </a:solidFill>
                <a:latin typeface="ArumSans Bold"/>
              </a:defRPr>
            </a:lvl3pPr>
            <a:lvl4pPr marL="1371600" indent="0">
              <a:buNone/>
              <a:defRPr sz="2000" b="0">
                <a:solidFill>
                  <a:schemeClr val="bg1"/>
                </a:solidFill>
                <a:latin typeface="ArumSans Bold"/>
              </a:defRPr>
            </a:lvl4pPr>
            <a:lvl5pPr marL="1828800" indent="0">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4004973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Tagline-Gray BG, Title &amp; Subtitle Right">
    <p:spTree>
      <p:nvGrpSpPr>
        <p:cNvPr id="1" name=""/>
        <p:cNvGrpSpPr/>
        <p:nvPr/>
      </p:nvGrpSpPr>
      <p:grpSpPr>
        <a:xfrm>
          <a:off x="0" y="0"/>
          <a:ext cx="0" cy="0"/>
          <a:chOff x="0" y="0"/>
          <a:chExt cx="0" cy="0"/>
        </a:xfrm>
      </p:grpSpPr>
      <p:sp>
        <p:nvSpPr>
          <p:cNvPr id="8" name="Title Background"/>
          <p:cNvSpPr/>
          <p:nvPr userDrawn="1"/>
        </p:nvSpPr>
        <p:spPr>
          <a:xfrm>
            <a:off x="3429000" y="3429000"/>
            <a:ext cx="5715000" cy="1752600"/>
          </a:xfrm>
          <a:prstGeom prst="rect">
            <a:avLst/>
          </a:prstGeom>
          <a:solidFill>
            <a:schemeClr val="tx1">
              <a:alpha val="47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 name="Slide Title"/>
          <p:cNvSpPr>
            <a:spLocks noGrp="1"/>
          </p:cNvSpPr>
          <p:nvPr>
            <p:ph type="ctrTitle"/>
          </p:nvPr>
        </p:nvSpPr>
        <p:spPr>
          <a:xfrm>
            <a:off x="3733800" y="3581400"/>
            <a:ext cx="5181600" cy="609600"/>
          </a:xfrm>
          <a:prstGeom prst="rect">
            <a:avLst/>
          </a:prstGeom>
          <a:effectLst>
            <a:outerShdw blurRad="50800" dist="38100" dir="5400000" algn="t" rotWithShape="0">
              <a:prstClr val="black">
                <a:alpha val="40000"/>
              </a:prstClr>
            </a:outerShdw>
          </a:effectLst>
        </p:spPr>
        <p:txBody>
          <a:bodyPr/>
          <a:lstStyle>
            <a:lvl1pPr algn="r">
              <a:defRPr sz="3600">
                <a:solidFill>
                  <a:schemeClr val="bg1"/>
                </a:solidFill>
              </a:defRPr>
            </a:lvl1pPr>
          </a:lstStyle>
          <a:p>
            <a:r>
              <a:rPr lang="en-US" dirty="0"/>
              <a:t>Click to edit Master title style</a:t>
            </a:r>
          </a:p>
        </p:txBody>
      </p:sp>
      <p:sp>
        <p:nvSpPr>
          <p:cNvPr id="7" name="Text Placeholder 1"/>
          <p:cNvSpPr>
            <a:spLocks noGrp="1"/>
          </p:cNvSpPr>
          <p:nvPr>
            <p:ph type="body" sz="quarter" idx="10"/>
          </p:nvPr>
        </p:nvSpPr>
        <p:spPr>
          <a:xfrm>
            <a:off x="3733800" y="4260273"/>
            <a:ext cx="5181600" cy="692727"/>
          </a:xfrm>
          <a:prstGeom prst="rect">
            <a:avLst/>
          </a:prstGeom>
        </p:spPr>
        <p:txBody>
          <a:bodyPr/>
          <a:lstStyle>
            <a:lvl1pPr marL="0" indent="0" algn="r">
              <a:buNone/>
              <a:defRPr sz="2000" b="0">
                <a:solidFill>
                  <a:schemeClr val="bg1"/>
                </a:solidFill>
                <a:latin typeface="ArumSans Bold"/>
              </a:defRPr>
            </a:lvl1pPr>
            <a:lvl2pPr marL="457200" indent="0" algn="r">
              <a:buNone/>
              <a:defRPr sz="2000" b="0">
                <a:solidFill>
                  <a:schemeClr val="bg1"/>
                </a:solidFill>
                <a:latin typeface="ArumSans Bold"/>
              </a:defRPr>
            </a:lvl2pPr>
            <a:lvl3pPr marL="914400" indent="0" algn="r">
              <a:buNone/>
              <a:defRPr sz="2000" b="0">
                <a:solidFill>
                  <a:schemeClr val="bg1"/>
                </a:solidFill>
                <a:latin typeface="ArumSans Bold"/>
              </a:defRPr>
            </a:lvl3pPr>
            <a:lvl4pPr marL="1371600" indent="0" algn="r">
              <a:buNone/>
              <a:defRPr sz="2000" b="0">
                <a:solidFill>
                  <a:schemeClr val="bg1"/>
                </a:solidFill>
                <a:latin typeface="ArumSans Bold"/>
              </a:defRPr>
            </a:lvl4pPr>
            <a:lvl5pPr marL="1828800" indent="0" algn="r">
              <a:buNone/>
              <a:defRPr sz="2000" b="0">
                <a:solidFill>
                  <a:schemeClr val="bg1"/>
                </a:solidFill>
                <a:latin typeface="ArumSans Bold"/>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hoto Credit"/>
          <p:cNvSpPr>
            <a:spLocks noGrp="1"/>
          </p:cNvSpPr>
          <p:nvPr>
            <p:ph type="body" sz="quarter" idx="11" hasCustomPrompt="1"/>
          </p:nvPr>
        </p:nvSpPr>
        <p:spPr>
          <a:xfrm>
            <a:off x="5486400" y="6477000"/>
            <a:ext cx="3657600" cy="152400"/>
          </a:xfrm>
          <a:prstGeom prst="rect">
            <a:avLst/>
          </a:prstGeom>
        </p:spPr>
        <p:txBody>
          <a:bodyPr wrap="none" lIns="0" tIns="0" rIns="45720" bIns="0"/>
          <a:lstStyle>
            <a:lvl1pPr marL="0" indent="0" algn="r">
              <a:buNone/>
              <a:defRPr sz="800" baseline="0">
                <a:solidFill>
                  <a:srgbClr val="6A6A6A"/>
                </a:solidFill>
              </a:defRPr>
            </a:lvl1pPr>
            <a:lvl5pPr>
              <a:defRPr/>
            </a:lvl5pPr>
          </a:lstStyle>
          <a:p>
            <a:pPr lvl="0"/>
            <a:r>
              <a:rPr lang="en-US" dirty="0"/>
              <a:t>Insert Photo Credit Here</a:t>
            </a:r>
          </a:p>
        </p:txBody>
      </p:sp>
      <p:sp>
        <p:nvSpPr>
          <p:cNvPr id="6" name="Copyright" descr="©McGraw-Hill Education. All rights reserved. Authorized only for instructor use in the classroom.  No reproduction or further distribution permitted without the prior written consent of McGraw-Hill Education.&#10;"/>
          <p:cNvSpPr txBox="1">
            <a:spLocks/>
          </p:cNvSpPr>
          <p:nvPr userDrawn="1"/>
        </p:nvSpPr>
        <p:spPr>
          <a:xfrm>
            <a:off x="0" y="6705600"/>
            <a:ext cx="9144000" cy="17175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3200" b="0" i="0" u="none" strike="noStrike" kern="1200" cap="none" spc="0" normalizeH="0" baseline="0" noProof="0" dirty="0">
                <a:ln>
                  <a:noFill/>
                </a:ln>
                <a:solidFill>
                  <a:srgbClr val="6A6A6A"/>
                </a:solidFill>
                <a:effectLst/>
                <a:uLnTx/>
                <a:uFillTx/>
                <a:latin typeface="Calibri"/>
                <a:ea typeface="+mn-ea"/>
                <a:cs typeface="+mn-cs"/>
              </a:rPr>
              <a:t>©McGraw-Hill Education. All rights reserved. Authorized </a:t>
            </a:r>
            <a:r>
              <a:rPr lang="en-US" sz="3200" kern="1200" dirty="0">
                <a:solidFill>
                  <a:srgbClr val="6A6A6A"/>
                </a:solidFill>
                <a:effectLst/>
                <a:latin typeface="+mn-lt"/>
                <a:ea typeface="+mn-ea"/>
                <a:cs typeface="+mn-cs"/>
              </a:rPr>
              <a:t>only </a:t>
            </a:r>
            <a:r>
              <a:rPr kumimoji="0" lang="en-US" sz="3200" b="0" i="0" u="none" strike="noStrike" kern="1200" cap="none" spc="0" normalizeH="0" baseline="0" noProof="0" dirty="0">
                <a:ln>
                  <a:noFill/>
                </a:ln>
                <a:solidFill>
                  <a:srgbClr val="6A6A6A"/>
                </a:solidFill>
                <a:effectLst/>
                <a:uLnTx/>
                <a:uFillTx/>
                <a:latin typeface="Calibri"/>
                <a:ea typeface="+mn-ea"/>
                <a:cs typeface="+mn-cs"/>
              </a:rPr>
              <a:t>for instructor use in the classroom.  No reproduction or further distribution permitted without the prior written consent of McGraw-Hill Education.</a:t>
            </a:r>
          </a:p>
        </p:txBody>
      </p:sp>
    </p:spTree>
    <p:extLst>
      <p:ext uri="{BB962C8B-B14F-4D97-AF65-F5344CB8AC3E}">
        <p14:creationId xmlns:p14="http://schemas.microsoft.com/office/powerpoint/2010/main" val="2384814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gif"/><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2.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8.xml"/><Relationship Id="rId1" Type="http://schemas.openxmlformats.org/officeDocument/2006/relationships/slideLayout" Target="../slideLayouts/slideLayout47.xml"/><Relationship Id="rId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sp>
        <p:nvSpPr>
          <p:cNvPr id="13" name="Red Bar"/>
          <p:cNvSpPr/>
          <p:nvPr userDrawn="1"/>
        </p:nvSpPr>
        <p:spPr>
          <a:xfrm>
            <a:off x="0" y="6248400"/>
            <a:ext cx="9144000" cy="503767"/>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pic>
        <p:nvPicPr>
          <p:cNvPr id="12" name="MH Tagline" descr="Tagline: Because learning changes everythi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53481" y="6351925"/>
            <a:ext cx="3223119" cy="272375"/>
          </a:xfrm>
          <a:prstGeom prst="rect">
            <a:avLst/>
          </a:prstGeom>
        </p:spPr>
      </p:pic>
    </p:spTree>
    <p:extLst>
      <p:ext uri="{BB962C8B-B14F-4D97-AF65-F5344CB8AC3E}">
        <p14:creationId xmlns:p14="http://schemas.microsoft.com/office/powerpoint/2010/main" val="1066235593"/>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33" r:id="rId5"/>
    <p:sldLayoutId id="2147483734" r:id="rId6"/>
    <p:sldLayoutId id="2147483914"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marR="0" indent="0" algn="r" defTabSz="914400" rtl="0" eaLnBrk="1" fontAlgn="auto" latinLnBrk="0" hangingPunct="1">
        <a:lnSpc>
          <a:spcPct val="100000"/>
        </a:lnSpc>
        <a:spcBef>
          <a:spcPts val="0"/>
        </a:spcBef>
        <a:spcAft>
          <a:spcPts val="0"/>
        </a:spcAft>
        <a:buClrTx/>
        <a:buSzTx/>
        <a:buFontTx/>
        <a:buNone/>
        <a:tabLst/>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MH Logo" descr="Logo: McGraw-Hill Educatio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0" y="0"/>
            <a:ext cx="762000" cy="762000"/>
          </a:xfrm>
          <a:prstGeom prst="rect">
            <a:avLst/>
          </a:prstGeom>
        </p:spPr>
      </p:pic>
      <p:pic>
        <p:nvPicPr>
          <p:cNvPr id="2" name="MH Tagline" descr="Tag line: Because learning changes everything™"/>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0" y="6257775"/>
            <a:ext cx="3371850" cy="476250"/>
          </a:xfrm>
          <a:prstGeom prst="rect">
            <a:avLst/>
          </a:prstGeom>
        </p:spPr>
      </p:pic>
    </p:spTree>
    <p:extLst>
      <p:ext uri="{BB962C8B-B14F-4D97-AF65-F5344CB8AC3E}">
        <p14:creationId xmlns:p14="http://schemas.microsoft.com/office/powerpoint/2010/main" val="1460950632"/>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1192571768"/>
      </p:ext>
    </p:extLst>
  </p:cSld>
  <p:clrMap bg1="lt1" tx1="dk1" bg2="lt2" tx2="dk2" accent1="accent1" accent2="accent2" accent3="accent3" accent4="accent4" accent5="accent5" accent6="accent6" hlink="hlink" folHlink="folHlink"/>
  <p:sldLayoutIdLst>
    <p:sldLayoutId id="2147483751" r:id="rId1"/>
    <p:sldLayoutId id="2147483896" r:id="rId2"/>
    <p:sldLayoutId id="2147483753" r:id="rId3"/>
    <p:sldLayoutId id="2147483908" r:id="rId4"/>
    <p:sldLayoutId id="2147483950" r:id="rId5"/>
    <p:sldLayoutId id="2147483757" r:id="rId6"/>
    <p:sldLayoutId id="2147483877" r:id="rId7"/>
    <p:sldLayoutId id="2147483761" r:id="rId8"/>
    <p:sldLayoutId id="2147483800"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0" name="Copyright" descr="©McGraw-Hill Education&#10;"/>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1283304046"/>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Copyright" descr="©McGraw-Hill Education&#10;"/>
          <p:cNvSpPr txBox="1"/>
          <p:nvPr userDrawn="1"/>
        </p:nvSpPr>
        <p:spPr>
          <a:xfrm>
            <a:off x="0" y="6642556"/>
            <a:ext cx="1295400" cy="215444"/>
          </a:xfrm>
          <a:prstGeom prst="rect">
            <a:avLst/>
          </a:prstGeom>
          <a:noFill/>
        </p:spPr>
        <p:txBody>
          <a:bodyPr wrap="square" rtlCol="0">
            <a:spAutoFit/>
          </a:bodyPr>
          <a:lstStyle/>
          <a:p>
            <a:r>
              <a:rPr lang="en-US" sz="800" dirty="0">
                <a:solidFill>
                  <a:srgbClr val="6A6A6A"/>
                </a:solidFill>
              </a:rPr>
              <a:t>©McGraw-Hill Education</a:t>
            </a:r>
          </a:p>
        </p:txBody>
      </p:sp>
    </p:spTree>
    <p:extLst>
      <p:ext uri="{BB962C8B-B14F-4D97-AF65-F5344CB8AC3E}">
        <p14:creationId xmlns:p14="http://schemas.microsoft.com/office/powerpoint/2010/main" val="857642538"/>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629400"/>
            <a:ext cx="9144000" cy="2286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5"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EducationCopy</a:t>
            </a:r>
          </a:p>
        </p:txBody>
      </p:sp>
    </p:spTree>
    <p:extLst>
      <p:ext uri="{BB962C8B-B14F-4D97-AF65-F5344CB8AC3E}">
        <p14:creationId xmlns:p14="http://schemas.microsoft.com/office/powerpoint/2010/main" val="520106136"/>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Lst>
  <p:txStyles>
    <p:titleStyle>
      <a:lvl1pPr algn="l" defTabSz="914400" rtl="0" eaLnBrk="1" latinLnBrk="0" hangingPunct="1">
        <a:spcBef>
          <a:spcPct val="0"/>
        </a:spcBef>
        <a:buNone/>
        <a:defRPr sz="3200" kern="1200">
          <a:solidFill>
            <a:schemeClr val="bg1"/>
          </a:solidFill>
          <a:latin typeface="Vectipede Rg"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Vectipede Rg"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Vectipede Rg"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Vectipede Rg" pitchFamily="18"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Vectipede Rg" pitchFamily="18"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Background"/>
          <p:cNvSpPr/>
          <p:nvPr userDrawn="1"/>
        </p:nvSpPr>
        <p:spPr>
          <a:xfrm>
            <a:off x="0" y="0"/>
            <a:ext cx="9144000" cy="6858000"/>
          </a:xfrm>
          <a:prstGeom prst="rect">
            <a:avLst/>
          </a:prstGeom>
          <a:solidFill>
            <a:srgbClr val="3070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MH BG Image"/>
          <p:cNvPicPr>
            <a:picLocks noChangeAspect="1"/>
          </p:cNvPicPr>
          <p:nvPr userDrawn="1"/>
        </p:nvPicPr>
        <p:blipFill rotWithShape="1">
          <a:blip r:embed="rId4" cstate="screen">
            <a:alphaModFix amt="25000"/>
            <a:extLst>
              <a:ext uri="{28A0092B-C50C-407E-A947-70E740481C1C}">
                <a14:useLocalDpi xmlns:a14="http://schemas.microsoft.com/office/drawing/2010/main"/>
              </a:ext>
            </a:extLst>
          </a:blip>
          <a:srcRect r="28644" b="27282"/>
          <a:stretch/>
        </p:blipFill>
        <p:spPr>
          <a:xfrm>
            <a:off x="461821" y="1943668"/>
            <a:ext cx="8682180" cy="4914333"/>
          </a:xfrm>
          <a:prstGeom prst="rect">
            <a:avLst/>
          </a:prstGeom>
        </p:spPr>
      </p:pic>
      <p:sp>
        <p:nvSpPr>
          <p:cNvPr id="8" name="Copyright" descr="©McGraw-Hill Education"/>
          <p:cNvSpPr txBox="1"/>
          <p:nvPr userDrawn="1"/>
        </p:nvSpPr>
        <p:spPr>
          <a:xfrm>
            <a:off x="0" y="6629400"/>
            <a:ext cx="1828800" cy="215444"/>
          </a:xfrm>
          <a:prstGeom prst="rect">
            <a:avLst/>
          </a:prstGeom>
          <a:noFill/>
        </p:spPr>
        <p:txBody>
          <a:bodyPr wrap="square" rtlCol="0">
            <a:spAutoFit/>
          </a:bodyPr>
          <a:lstStyle/>
          <a:p>
            <a:r>
              <a:rPr lang="en-US" sz="800" dirty="0">
                <a:solidFill>
                  <a:schemeClr val="bg1"/>
                </a:solidFill>
              </a:rPr>
              <a:t>©McGraw-Hill Education</a:t>
            </a:r>
          </a:p>
        </p:txBody>
      </p:sp>
    </p:spTree>
    <p:extLst>
      <p:ext uri="{BB962C8B-B14F-4D97-AF65-F5344CB8AC3E}">
        <p14:creationId xmlns:p14="http://schemas.microsoft.com/office/powerpoint/2010/main" val="263611861"/>
      </p:ext>
    </p:extLst>
  </p:cSld>
  <p:clrMap bg1="lt1" tx1="dk1" bg2="lt2" tx2="dk2" accent1="accent1" accent2="accent2" accent3="accent3" accent4="accent4" accent5="accent5" accent6="accent6" hlink="hlink" folHlink="folHlink"/>
  <p:sldLayoutIdLst>
    <p:sldLayoutId id="2147483677" r:id="rId1"/>
    <p:sldLayoutId id="2147483769"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rgbClr val="6A6A6A"/>
                </a:solidFill>
                <a:effectLst/>
                <a:latin typeface="+mn-lt"/>
                <a:ea typeface="+mn-ea"/>
                <a:cs typeface="+mn-cs"/>
              </a:rPr>
              <a:t>©McGraw-Hill Education.</a:t>
            </a:r>
          </a:p>
        </p:txBody>
      </p:sp>
    </p:spTree>
    <p:extLst>
      <p:ext uri="{BB962C8B-B14F-4D97-AF65-F5344CB8AC3E}">
        <p14:creationId xmlns:p14="http://schemas.microsoft.com/office/powerpoint/2010/main" val="782738187"/>
      </p:ext>
    </p:extLst>
  </p:cSld>
  <p:clrMap bg1="lt1" tx1="dk1" bg2="lt2" tx2="dk2" accent1="accent1" accent2="accent2" accent3="accent3" accent4="accent4" accent5="accent5" accent6="accent6" hlink="hlink" folHlink="folHlink"/>
  <p:sldLayoutIdLst>
    <p:sldLayoutId id="2147483902" r:id="rId1"/>
    <p:sldLayoutId id="2147483906" r:id="rId2"/>
    <p:sldLayoutId id="2147483755"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d Bar"/>
          <p:cNvSpPr/>
          <p:nvPr userDrawn="1"/>
        </p:nvSpPr>
        <p:spPr>
          <a:xfrm>
            <a:off x="0" y="6705600"/>
            <a:ext cx="9144000" cy="152400"/>
          </a:xfrm>
          <a:prstGeom prst="rect">
            <a:avLst/>
          </a:prstGeom>
          <a:solidFill>
            <a:srgbClr val="C30C2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bg2"/>
              </a:solidFill>
            </a:endParaRPr>
          </a:p>
        </p:txBody>
      </p:sp>
      <p:sp>
        <p:nvSpPr>
          <p:cNvPr id="11" name="Copyright" descr="©McGraw-Hill Education"/>
          <p:cNvSpPr txBox="1">
            <a:spLocks/>
          </p:cNvSpPr>
          <p:nvPr userDrawn="1"/>
        </p:nvSpPr>
        <p:spPr>
          <a:xfrm>
            <a:off x="0" y="6705600"/>
            <a:ext cx="1371600" cy="152400"/>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l">
              <a:buNone/>
            </a:pPr>
            <a:r>
              <a:rPr lang="en-US" sz="3200" kern="1200" dirty="0">
                <a:solidFill>
                  <a:schemeClr val="bg1"/>
                </a:solidFill>
                <a:effectLst/>
                <a:latin typeface="+mn-lt"/>
                <a:ea typeface="+mn-ea"/>
                <a:cs typeface="+mn-cs"/>
              </a:rPr>
              <a:t>©McGraw-Hill Education.</a:t>
            </a:r>
          </a:p>
        </p:txBody>
      </p:sp>
    </p:spTree>
    <p:extLst>
      <p:ext uri="{BB962C8B-B14F-4D97-AF65-F5344CB8AC3E}">
        <p14:creationId xmlns:p14="http://schemas.microsoft.com/office/powerpoint/2010/main" val="2366522392"/>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slide" Target="slide3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4.xml"/><Relationship Id="rId4" Type="http://schemas.openxmlformats.org/officeDocument/2006/relationships/slide" Target="slide3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4.xml"/><Relationship Id="rId1" Type="http://schemas.openxmlformats.org/officeDocument/2006/relationships/slideLayout" Target="../slideLayouts/slideLayout52.xml"/></Relationships>
</file>

<file path=ppt/slides/_rels/slide3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5.xml"/><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9.xml"/><Relationship Id="rId4" Type="http://schemas.openxmlformats.org/officeDocument/2006/relationships/slide" Target="slide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2</a:t>
            </a:r>
          </a:p>
        </p:txBody>
      </p:sp>
      <p:sp>
        <p:nvSpPr>
          <p:cNvPr id="3" name="Text Placeholder 2"/>
          <p:cNvSpPr>
            <a:spLocks noGrp="1"/>
          </p:cNvSpPr>
          <p:nvPr>
            <p:ph type="body" sz="quarter" idx="10"/>
          </p:nvPr>
        </p:nvSpPr>
        <p:spPr>
          <a:xfrm>
            <a:off x="-21546" y="3695700"/>
            <a:ext cx="4129908" cy="685800"/>
          </a:xfrm>
        </p:spPr>
        <p:txBody>
          <a:bodyPr/>
          <a:lstStyle/>
          <a:p>
            <a:pPr algn="ctr"/>
            <a:r>
              <a:rPr lang="en-US" sz="3600" dirty="0"/>
              <a:t>Values and Attitudes</a:t>
            </a:r>
          </a:p>
        </p:txBody>
      </p:sp>
    </p:spTree>
    <p:extLst>
      <p:ext uri="{BB962C8B-B14F-4D97-AF65-F5344CB8AC3E}">
        <p14:creationId xmlns:p14="http://schemas.microsoft.com/office/powerpoint/2010/main" val="2637202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Attitudes and Reality Collide</a:t>
            </a:r>
            <a:br>
              <a:rPr lang="en-US" dirty="0"/>
            </a:br>
            <a:endParaRPr lang="en-US" dirty="0"/>
          </a:p>
        </p:txBody>
      </p:sp>
      <p:sp>
        <p:nvSpPr>
          <p:cNvPr id="9" name="Content Placeholder 8"/>
          <p:cNvSpPr>
            <a:spLocks noGrp="1"/>
          </p:cNvSpPr>
          <p:nvPr>
            <p:ph sz="quarter" idx="12"/>
          </p:nvPr>
        </p:nvSpPr>
        <p:spPr/>
        <p:txBody>
          <a:bodyPr/>
          <a:lstStyle/>
          <a:p>
            <a:pPr marL="0" indent="0" algn="ctr">
              <a:buNone/>
            </a:pPr>
            <a:r>
              <a:rPr lang="en-US" dirty="0"/>
              <a:t>We experience </a:t>
            </a:r>
            <a:r>
              <a:rPr lang="en-US" b="1" i="1" dirty="0"/>
              <a:t>Cognitive Dissonance</a:t>
            </a:r>
          </a:p>
        </p:txBody>
      </p:sp>
      <p:sp>
        <p:nvSpPr>
          <p:cNvPr id="10" name="Content Placeholder 9"/>
          <p:cNvSpPr>
            <a:spLocks noGrp="1"/>
          </p:cNvSpPr>
          <p:nvPr>
            <p:ph sz="quarter" idx="13"/>
          </p:nvPr>
        </p:nvSpPr>
        <p:spPr/>
        <p:txBody>
          <a:bodyPr/>
          <a:lstStyle/>
          <a:p>
            <a:pPr marL="0" indent="0" algn="ctr">
              <a:buNone/>
            </a:pPr>
            <a:r>
              <a:rPr lang="en-US" dirty="0"/>
              <a:t>We can </a:t>
            </a:r>
            <a:r>
              <a:rPr lang="en-US" b="1" i="1" dirty="0"/>
              <a:t>reduce</a:t>
            </a:r>
            <a:r>
              <a:rPr lang="en-US" dirty="0"/>
              <a:t> it by</a:t>
            </a:r>
          </a:p>
        </p:txBody>
      </p:sp>
      <p:sp>
        <p:nvSpPr>
          <p:cNvPr id="11" name="Content Placeholder 10"/>
          <p:cNvSpPr>
            <a:spLocks noGrp="1"/>
          </p:cNvSpPr>
          <p:nvPr>
            <p:ph sz="quarter" idx="14"/>
          </p:nvPr>
        </p:nvSpPr>
        <p:spPr/>
        <p:txBody>
          <a:bodyPr/>
          <a:lstStyle/>
          <a:p>
            <a:pPr marL="0" indent="0" algn="ctr">
              <a:buNone/>
            </a:pPr>
            <a:r>
              <a:rPr lang="en-US" dirty="0"/>
              <a:t>Changing an attitude or behavior or both</a:t>
            </a:r>
          </a:p>
        </p:txBody>
      </p:sp>
      <p:sp>
        <p:nvSpPr>
          <p:cNvPr id="12" name="Content Placeholder 11"/>
          <p:cNvSpPr>
            <a:spLocks noGrp="1"/>
          </p:cNvSpPr>
          <p:nvPr>
            <p:ph sz="quarter" idx="15"/>
          </p:nvPr>
        </p:nvSpPr>
        <p:spPr/>
        <p:txBody>
          <a:bodyPr/>
          <a:lstStyle/>
          <a:p>
            <a:pPr marL="0" indent="0" algn="ctr">
              <a:buNone/>
            </a:pPr>
            <a:r>
              <a:rPr lang="en-US" dirty="0"/>
              <a:t>Belittling the importance of the inconsistent behavior</a:t>
            </a:r>
          </a:p>
        </p:txBody>
      </p:sp>
      <p:sp>
        <p:nvSpPr>
          <p:cNvPr id="3" name="Content Placeholder 2"/>
          <p:cNvSpPr>
            <a:spLocks noGrp="1"/>
          </p:cNvSpPr>
          <p:nvPr>
            <p:ph sz="quarter" idx="10"/>
          </p:nvPr>
        </p:nvSpPr>
        <p:spPr/>
        <p:txBody>
          <a:bodyPr/>
          <a:lstStyle/>
          <a:p>
            <a:endParaRPr lang="en-US" sz="3200" dirty="0"/>
          </a:p>
          <a:p>
            <a:pPr marL="0" indent="0">
              <a:buNone/>
            </a:pPr>
            <a:endParaRPr lang="en-US" sz="3200" dirty="0"/>
          </a:p>
        </p:txBody>
      </p:sp>
      <p:sp>
        <p:nvSpPr>
          <p:cNvPr id="8" name="Content Placeholder 7"/>
          <p:cNvSpPr>
            <a:spLocks noGrp="1"/>
          </p:cNvSpPr>
          <p:nvPr>
            <p:ph sz="quarter" idx="11"/>
          </p:nvPr>
        </p:nvSpPr>
        <p:spPr>
          <a:xfrm>
            <a:off x="533400" y="4469752"/>
            <a:ext cx="8153400" cy="762000"/>
          </a:xfrm>
        </p:spPr>
        <p:txBody>
          <a:bodyPr/>
          <a:lstStyle/>
          <a:p>
            <a:pPr marL="0" indent="0" algn="ctr">
              <a:buNone/>
            </a:pPr>
            <a:r>
              <a:rPr lang="en-US" dirty="0"/>
              <a:t>Finding consonant elements that outweigh dissonant ones</a:t>
            </a:r>
          </a:p>
        </p:txBody>
      </p:sp>
    </p:spTree>
    <p:extLst>
      <p:ext uri="{BB962C8B-B14F-4D97-AF65-F5344CB8AC3E}">
        <p14:creationId xmlns:p14="http://schemas.microsoft.com/office/powerpoint/2010/main" val="3690281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Our Personal Attitudes Affect </a:t>
            </a:r>
            <a:br>
              <a:rPr lang="en-US" dirty="0"/>
            </a:br>
            <a:r>
              <a:rPr lang="en-US" dirty="0"/>
              <a:t>Behavior via Our Intentions</a:t>
            </a:r>
          </a:p>
        </p:txBody>
      </p:sp>
      <p:sp>
        <p:nvSpPr>
          <p:cNvPr id="2" name="Content Placeholder 1"/>
          <p:cNvSpPr>
            <a:spLocks noGrp="1"/>
          </p:cNvSpPr>
          <p:nvPr>
            <p:ph idx="1"/>
          </p:nvPr>
        </p:nvSpPr>
        <p:spPr>
          <a:xfrm>
            <a:off x="1219200" y="1586345"/>
            <a:ext cx="7924800" cy="4419600"/>
          </a:xfrm>
        </p:spPr>
        <p:txBody>
          <a:bodyPr/>
          <a:lstStyle/>
          <a:p>
            <a:pPr marL="0" indent="0">
              <a:buNone/>
            </a:pPr>
            <a:r>
              <a:rPr lang="en-US" sz="2000" dirty="0"/>
              <a:t>Ajzen’s Theory of </a:t>
            </a:r>
            <a:br>
              <a:rPr lang="en-US" sz="2000" dirty="0"/>
            </a:br>
            <a:r>
              <a:rPr lang="en-US" sz="2000" dirty="0"/>
              <a:t>Planned Behavior</a:t>
            </a:r>
          </a:p>
        </p:txBody>
      </p:sp>
      <p:pic>
        <p:nvPicPr>
          <p:cNvPr id="9" name="Picture 8" descr="Graphic depicts Ajzen's theory of planned behavio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600" y="1586345"/>
            <a:ext cx="4647856" cy="4443350"/>
          </a:xfrm>
          <a:prstGeom prst="rect">
            <a:avLst/>
          </a:prstGeom>
        </p:spPr>
      </p:pic>
      <p:sp>
        <p:nvSpPr>
          <p:cNvPr id="3" name="Text Placeholder 2"/>
          <p:cNvSpPr>
            <a:spLocks noGrp="1"/>
          </p:cNvSpPr>
          <p:nvPr>
            <p:ph type="body" sz="quarter" idx="16"/>
          </p:nvPr>
        </p:nvSpPr>
        <p:spPr>
          <a:xfrm>
            <a:off x="3886200" y="6324600"/>
            <a:ext cx="1371600" cy="99950"/>
          </a:xfrm>
        </p:spPr>
        <p:txBody>
          <a:bodyPr/>
          <a:lstStyle/>
          <a:p>
            <a:r>
              <a:rPr lang="en-US" dirty="0">
                <a:hlinkClick r:id="rId4" action="ppaction://hlinksldjump"/>
              </a:rPr>
              <a:t>Jump to Appendix 2 for description</a:t>
            </a:r>
            <a:endParaRPr lang="en-US" dirty="0"/>
          </a:p>
        </p:txBody>
      </p:sp>
      <p:sp>
        <p:nvSpPr>
          <p:cNvPr id="14" name="Text Placeholder 13"/>
          <p:cNvSpPr>
            <a:spLocks noGrp="1"/>
          </p:cNvSpPr>
          <p:nvPr>
            <p:ph type="body" sz="quarter" idx="11"/>
          </p:nvPr>
        </p:nvSpPr>
        <p:spPr/>
        <p:txBody>
          <a:bodyPr/>
          <a:lstStyle/>
          <a:p>
            <a:r>
              <a:rPr lang="en-US" dirty="0"/>
              <a:t>Source: I. Ajzen, “The Theory of Planned Behavior,” Organizational Behavior and Human Decision Processes,Vol. 50, No. 2, Copyright 1991.</a:t>
            </a:r>
          </a:p>
        </p:txBody>
      </p:sp>
    </p:spTree>
    <p:extLst>
      <p:ext uri="{BB962C8B-B14F-4D97-AF65-F5344CB8AC3E}">
        <p14:creationId xmlns:p14="http://schemas.microsoft.com/office/powerpoint/2010/main" val="2537139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(2 of 6)</a:t>
            </a:r>
          </a:p>
        </p:txBody>
      </p:sp>
      <p:sp>
        <p:nvSpPr>
          <p:cNvPr id="3" name="Content Placeholder 2"/>
          <p:cNvSpPr>
            <a:spLocks noGrp="1"/>
          </p:cNvSpPr>
          <p:nvPr>
            <p:ph idx="1"/>
          </p:nvPr>
        </p:nvSpPr>
        <p:spPr>
          <a:xfrm>
            <a:off x="457200" y="1066800"/>
            <a:ext cx="8229600" cy="5257800"/>
          </a:xfrm>
        </p:spPr>
        <p:txBody>
          <a:bodyPr/>
          <a:lstStyle/>
          <a:p>
            <a:pPr marL="0" indent="0">
              <a:buNone/>
            </a:pPr>
            <a:r>
              <a:rPr lang="en-US" sz="2800" dirty="0"/>
              <a:t>José is considering volunteering to help his company with its annual food drive.  Which of the following is NOT an indicator of whether he will do so?</a:t>
            </a:r>
          </a:p>
          <a:p>
            <a:pPr marL="914400" lvl="1" indent="-514350">
              <a:buFont typeface="+mj-lt"/>
              <a:buAutoNum type="alphaUcPeriod"/>
            </a:pPr>
            <a:r>
              <a:rPr lang="en-US" sz="2800" dirty="0"/>
              <a:t>José thinks the food bank is a great way to help his community.</a:t>
            </a:r>
          </a:p>
          <a:p>
            <a:pPr marL="914400" lvl="1" indent="-514350">
              <a:buFont typeface="+mj-lt"/>
              <a:buAutoNum type="alphaUcPeriod"/>
            </a:pPr>
            <a:r>
              <a:rPr lang="en-US" sz="2800" dirty="0"/>
              <a:t>José is already volunteering at the animal shelter.</a:t>
            </a:r>
          </a:p>
          <a:p>
            <a:pPr marL="914400" lvl="1" indent="-514350">
              <a:buFont typeface="+mj-lt"/>
              <a:buAutoNum type="alphaUcPeriod"/>
            </a:pPr>
            <a:r>
              <a:rPr lang="en-US" sz="2800" dirty="0"/>
              <a:t>José’s boss expects him to volunteer.</a:t>
            </a:r>
          </a:p>
          <a:p>
            <a:pPr marL="914400" lvl="1" indent="-514350">
              <a:buFont typeface="+mj-lt"/>
              <a:buAutoNum type="alphaUcPeriod"/>
            </a:pPr>
            <a:r>
              <a:rPr lang="en-US" sz="2800" dirty="0"/>
              <a:t>José’s company gives employees a day off to volunteer.</a:t>
            </a:r>
          </a:p>
          <a:p>
            <a:pPr marL="914400" lvl="1" indent="-514350">
              <a:buFont typeface="+mj-lt"/>
              <a:buAutoNum type="alphaUcPeriod"/>
            </a:pPr>
            <a:r>
              <a:rPr lang="en-US" sz="2800" dirty="0"/>
              <a:t>The food bank is located close to José’s home.</a:t>
            </a:r>
          </a:p>
          <a:p>
            <a:endParaRPr lang="en-US" sz="2800" dirty="0"/>
          </a:p>
        </p:txBody>
      </p:sp>
    </p:spTree>
    <p:extLst>
      <p:ext uri="{BB962C8B-B14F-4D97-AF65-F5344CB8AC3E}">
        <p14:creationId xmlns:p14="http://schemas.microsoft.com/office/powerpoint/2010/main" val="4281110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Key Workplace Attitudes</a:t>
            </a:r>
          </a:p>
        </p:txBody>
      </p:sp>
      <p:sp>
        <p:nvSpPr>
          <p:cNvPr id="3" name="Content Placeholder 2"/>
          <p:cNvSpPr>
            <a:spLocks noGrp="1"/>
          </p:cNvSpPr>
          <p:nvPr>
            <p:ph idx="1"/>
          </p:nvPr>
        </p:nvSpPr>
        <p:spPr>
          <a:xfrm>
            <a:off x="457200" y="1447800"/>
            <a:ext cx="8229600" cy="4038600"/>
          </a:xfrm>
        </p:spPr>
        <p:txBody>
          <a:bodyPr/>
          <a:lstStyle/>
          <a:p>
            <a:pPr marL="0" indent="0">
              <a:buNone/>
            </a:pPr>
            <a:r>
              <a:rPr lang="en-US" sz="2800" dirty="0"/>
              <a:t>Some workplace attitudes are more potent than others. The following four are especially powerful:</a:t>
            </a:r>
          </a:p>
          <a:p>
            <a:pPr marL="0" indent="0" algn="ctr">
              <a:buNone/>
            </a:pPr>
            <a:endParaRPr lang="en-US" dirty="0"/>
          </a:p>
          <a:p>
            <a:pPr marL="0" indent="0" algn="ctr">
              <a:buNone/>
            </a:pPr>
            <a:r>
              <a:rPr lang="en-US" dirty="0"/>
              <a:t>Organizational Commitment</a:t>
            </a:r>
          </a:p>
          <a:p>
            <a:pPr marL="0" indent="0" algn="ctr">
              <a:buNone/>
            </a:pPr>
            <a:r>
              <a:rPr lang="en-US" dirty="0"/>
              <a:t>Employee Engagement</a:t>
            </a:r>
          </a:p>
          <a:p>
            <a:pPr marL="0" indent="0" algn="ctr">
              <a:buNone/>
            </a:pPr>
            <a:r>
              <a:rPr lang="en-US" dirty="0"/>
              <a:t>Perceived Organizational Support</a:t>
            </a:r>
          </a:p>
          <a:p>
            <a:pPr marL="0" indent="0" algn="ctr">
              <a:buNone/>
            </a:pPr>
            <a:r>
              <a:rPr lang="en-US" dirty="0"/>
              <a:t>Job Satisfaction</a:t>
            </a:r>
          </a:p>
        </p:txBody>
      </p:sp>
    </p:spTree>
    <p:extLst>
      <p:ext uri="{BB962C8B-B14F-4D97-AF65-F5344CB8AC3E}">
        <p14:creationId xmlns:p14="http://schemas.microsoft.com/office/powerpoint/2010/main" val="770585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Organizational Commitment </a:t>
            </a:r>
            <a:r>
              <a:rPr lang="en-US" sz="2000" dirty="0"/>
              <a:t>(1 of 2)</a:t>
            </a:r>
          </a:p>
        </p:txBody>
      </p:sp>
      <p:sp>
        <p:nvSpPr>
          <p:cNvPr id="3" name="Content Placeholder 2"/>
          <p:cNvSpPr>
            <a:spLocks noGrp="1"/>
          </p:cNvSpPr>
          <p:nvPr>
            <p:ph idx="1"/>
          </p:nvPr>
        </p:nvSpPr>
        <p:spPr>
          <a:xfrm>
            <a:off x="457200" y="2057400"/>
            <a:ext cx="8229600" cy="3810000"/>
          </a:xfrm>
        </p:spPr>
        <p:txBody>
          <a:bodyPr/>
          <a:lstStyle/>
          <a:p>
            <a:pPr marL="0" indent="0">
              <a:buNone/>
            </a:pPr>
            <a:r>
              <a:rPr lang="en-US" sz="3200" dirty="0"/>
              <a:t>The extent to which an employee identifies with an organization and is committed to its goals.</a:t>
            </a:r>
          </a:p>
          <a:p>
            <a:pPr marL="0" indent="0">
              <a:buNone/>
            </a:pPr>
            <a:r>
              <a:rPr lang="en-US" sz="3200" dirty="0"/>
              <a:t>And it leads to</a:t>
            </a:r>
          </a:p>
          <a:p>
            <a:pPr marL="1257300" lvl="2" indent="-457200">
              <a:buFont typeface="Arial" panose="020B0604020202020204" pitchFamily="34" charset="0"/>
              <a:buChar char="•"/>
            </a:pPr>
            <a:r>
              <a:rPr lang="en-US" sz="2600" dirty="0"/>
              <a:t>Greater employee retention</a:t>
            </a:r>
          </a:p>
          <a:p>
            <a:pPr marL="1257300" lvl="2" indent="-457200">
              <a:buFont typeface="Arial" panose="020B0604020202020204" pitchFamily="34" charset="0"/>
              <a:buChar char="•"/>
            </a:pPr>
            <a:r>
              <a:rPr lang="en-US" sz="2600" dirty="0"/>
              <a:t>Greater motivation in pursuit of organizational goals</a:t>
            </a:r>
          </a:p>
          <a:p>
            <a:pPr marL="0" indent="0">
              <a:buNone/>
            </a:pPr>
            <a:endParaRPr lang="en-US" dirty="0"/>
          </a:p>
        </p:txBody>
      </p:sp>
    </p:spTree>
    <p:extLst>
      <p:ext uri="{BB962C8B-B14F-4D97-AF65-F5344CB8AC3E}">
        <p14:creationId xmlns:p14="http://schemas.microsoft.com/office/powerpoint/2010/main" val="500651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Organizational Commitment </a:t>
            </a:r>
            <a:r>
              <a:rPr lang="en-US" sz="2000" dirty="0"/>
              <a:t>(2 of 2)</a:t>
            </a:r>
          </a:p>
        </p:txBody>
      </p:sp>
      <p:sp>
        <p:nvSpPr>
          <p:cNvPr id="3" name="Content Placeholder 2"/>
          <p:cNvSpPr>
            <a:spLocks noGrp="1"/>
          </p:cNvSpPr>
          <p:nvPr>
            <p:ph idx="1"/>
          </p:nvPr>
        </p:nvSpPr>
        <p:spPr>
          <a:xfrm>
            <a:off x="457200" y="1676400"/>
            <a:ext cx="8229600" cy="3962400"/>
          </a:xfrm>
        </p:spPr>
        <p:txBody>
          <a:bodyPr/>
          <a:lstStyle/>
          <a:p>
            <a:pPr marL="0" indent="0">
              <a:buNone/>
            </a:pPr>
            <a:r>
              <a:rPr lang="en-US" sz="4000" dirty="0"/>
              <a:t>Increasing Employee Commitment</a:t>
            </a:r>
          </a:p>
          <a:p>
            <a:pPr marL="457200" indent="-457200">
              <a:buFont typeface="Arial" panose="020B0604020202020204" pitchFamily="34" charset="0"/>
              <a:buChar char="•"/>
            </a:pPr>
            <a:endParaRPr lang="en-US" sz="600" dirty="0"/>
          </a:p>
          <a:p>
            <a:pPr marL="457200" indent="-457200">
              <a:buFont typeface="Arial" panose="020B0604020202020204" pitchFamily="34" charset="0"/>
              <a:buChar char="•"/>
            </a:pPr>
            <a:r>
              <a:rPr lang="en-US" sz="2800" dirty="0"/>
              <a:t>Hire those whose personal values most align with those of the organization.</a:t>
            </a:r>
          </a:p>
          <a:p>
            <a:pPr marL="457200" indent="-457200">
              <a:buFont typeface="Arial" panose="020B0604020202020204" pitchFamily="34" charset="0"/>
              <a:buChar char="•"/>
            </a:pPr>
            <a:r>
              <a:rPr lang="en-US" sz="2800" dirty="0"/>
              <a:t>Guard against managerial breaches of  psychological contracts.</a:t>
            </a:r>
          </a:p>
          <a:p>
            <a:pPr marL="457200" indent="-457200">
              <a:buFont typeface="Arial" panose="020B0604020202020204" pitchFamily="34" charset="0"/>
              <a:buChar char="•"/>
            </a:pPr>
            <a:r>
              <a:rPr lang="en-US" sz="2800" dirty="0"/>
              <a:t>Build the level of trust.</a:t>
            </a:r>
          </a:p>
          <a:p>
            <a:endParaRPr lang="en-US" dirty="0"/>
          </a:p>
        </p:txBody>
      </p:sp>
    </p:spTree>
    <p:extLst>
      <p:ext uri="{BB962C8B-B14F-4D97-AF65-F5344CB8AC3E}">
        <p14:creationId xmlns:p14="http://schemas.microsoft.com/office/powerpoint/2010/main" val="1417560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Employee Engagement?</a:t>
            </a:r>
          </a:p>
        </p:txBody>
      </p:sp>
      <p:sp>
        <p:nvSpPr>
          <p:cNvPr id="3" name="Content Placeholder 2"/>
          <p:cNvSpPr>
            <a:spLocks noGrp="1"/>
          </p:cNvSpPr>
          <p:nvPr>
            <p:ph idx="1"/>
          </p:nvPr>
        </p:nvSpPr>
        <p:spPr>
          <a:xfrm>
            <a:off x="457200" y="1600200"/>
            <a:ext cx="8229600" cy="4953000"/>
          </a:xfrm>
        </p:spPr>
        <p:txBody>
          <a:bodyPr/>
          <a:lstStyle/>
          <a:p>
            <a:pPr marL="0" indent="0">
              <a:buNone/>
            </a:pPr>
            <a:r>
              <a:rPr lang="en-US" sz="3200" dirty="0"/>
              <a:t>The extent to which employees </a:t>
            </a:r>
            <a:r>
              <a:rPr lang="en-US" sz="3200" i="1" dirty="0"/>
              <a:t>give it their all</a:t>
            </a:r>
            <a:r>
              <a:rPr lang="en-US" sz="3200" dirty="0"/>
              <a:t> to their work roles.</a:t>
            </a:r>
          </a:p>
          <a:p>
            <a:pPr marL="0" indent="0">
              <a:buNone/>
            </a:pPr>
            <a:endParaRPr lang="en-US" dirty="0"/>
          </a:p>
          <a:p>
            <a:pPr marL="0" indent="0">
              <a:buNone/>
            </a:pPr>
            <a:r>
              <a:rPr lang="en-US" dirty="0"/>
              <a:t>		And includes the feeling of</a:t>
            </a:r>
          </a:p>
          <a:p>
            <a:pPr marL="0" indent="0">
              <a:buNone/>
            </a:pPr>
            <a:r>
              <a:rPr lang="en-US" dirty="0"/>
              <a:t>					Urgency </a:t>
            </a:r>
          </a:p>
          <a:p>
            <a:pPr marL="0" indent="0">
              <a:buNone/>
            </a:pPr>
            <a:r>
              <a:rPr lang="en-US" dirty="0"/>
              <a:t>					Being Focused</a:t>
            </a:r>
          </a:p>
          <a:p>
            <a:pPr marL="0" indent="0">
              <a:buNone/>
            </a:pPr>
            <a:r>
              <a:rPr lang="en-US" dirty="0"/>
              <a:t>					Intensity</a:t>
            </a:r>
          </a:p>
          <a:p>
            <a:pPr marL="0" indent="0">
              <a:buNone/>
            </a:pPr>
            <a:r>
              <a:rPr lang="en-US" dirty="0"/>
              <a:t>					Enthusiasm</a:t>
            </a:r>
          </a:p>
          <a:p>
            <a:endParaRPr lang="en-US" sz="3200" dirty="0"/>
          </a:p>
        </p:txBody>
      </p:sp>
    </p:spTree>
    <p:extLst>
      <p:ext uri="{BB962C8B-B14F-4D97-AF65-F5344CB8AC3E}">
        <p14:creationId xmlns:p14="http://schemas.microsoft.com/office/powerpoint/2010/main" val="24120214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95400"/>
          </a:xfrm>
        </p:spPr>
        <p:txBody>
          <a:bodyPr/>
          <a:lstStyle/>
          <a:p>
            <a:r>
              <a:rPr lang="en-US" dirty="0"/>
              <a:t>What Contributes to Employee Engagement? </a:t>
            </a:r>
          </a:p>
        </p:txBody>
      </p:sp>
      <p:sp>
        <p:nvSpPr>
          <p:cNvPr id="3" name="Content Placeholder 2"/>
          <p:cNvSpPr>
            <a:spLocks noGrp="1"/>
          </p:cNvSpPr>
          <p:nvPr>
            <p:ph idx="1"/>
          </p:nvPr>
        </p:nvSpPr>
        <p:spPr>
          <a:xfrm>
            <a:off x="457200" y="1714500"/>
            <a:ext cx="8229600" cy="4800600"/>
          </a:xfrm>
        </p:spPr>
        <p:txBody>
          <a:bodyPr/>
          <a:lstStyle/>
          <a:p>
            <a:pPr marL="0" indent="0" algn="ctr">
              <a:buNone/>
            </a:pPr>
            <a:endParaRPr lang="en-US" sz="3200" dirty="0"/>
          </a:p>
          <a:p>
            <a:pPr marL="0" indent="0" algn="ctr">
              <a:buNone/>
            </a:pPr>
            <a:r>
              <a:rPr lang="en-US" sz="3200" dirty="0"/>
              <a:t>A mix of </a:t>
            </a:r>
          </a:p>
          <a:p>
            <a:pPr marL="0" indent="0" algn="ctr">
              <a:buNone/>
            </a:pPr>
            <a:r>
              <a:rPr lang="en-US" sz="3200" dirty="0"/>
              <a:t>Organizational Level Factors, </a:t>
            </a:r>
          </a:p>
          <a:p>
            <a:pPr marL="0" indent="0" algn="ctr">
              <a:buNone/>
            </a:pPr>
            <a:r>
              <a:rPr lang="en-US" sz="3200" dirty="0"/>
              <a:t>Person Factors, and </a:t>
            </a:r>
          </a:p>
          <a:p>
            <a:pPr marL="0" indent="0" algn="ctr">
              <a:buNone/>
            </a:pPr>
            <a:r>
              <a:rPr lang="en-US" sz="3200" dirty="0"/>
              <a:t>Environmental Characteristics</a:t>
            </a:r>
          </a:p>
          <a:p>
            <a:pPr algn="ctr"/>
            <a:endParaRPr lang="en-US" dirty="0"/>
          </a:p>
        </p:txBody>
      </p:sp>
    </p:spTree>
    <p:extLst>
      <p:ext uri="{BB962C8B-B14F-4D97-AF65-F5344CB8AC3E}">
        <p14:creationId xmlns:p14="http://schemas.microsoft.com/office/powerpoint/2010/main" val="238886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Employee Engagement</a:t>
            </a:r>
          </a:p>
        </p:txBody>
      </p:sp>
      <p:sp>
        <p:nvSpPr>
          <p:cNvPr id="3" name="Content Placeholder 2"/>
          <p:cNvSpPr>
            <a:spLocks noGrp="1"/>
          </p:cNvSpPr>
          <p:nvPr>
            <p:ph idx="1"/>
          </p:nvPr>
        </p:nvSpPr>
        <p:spPr>
          <a:xfrm>
            <a:off x="457200" y="1677531"/>
            <a:ext cx="6400800" cy="1295400"/>
          </a:xfrm>
        </p:spPr>
        <p:txBody>
          <a:bodyPr/>
          <a:lstStyle/>
          <a:p>
            <a:pPr marL="0" indent="0">
              <a:buNone/>
            </a:pPr>
            <a:r>
              <a:rPr lang="en-US" sz="2800" dirty="0"/>
              <a:t>Increases in Employee Engagement has been linked to</a:t>
            </a:r>
          </a:p>
        </p:txBody>
      </p:sp>
      <p:sp>
        <p:nvSpPr>
          <p:cNvPr id="5" name="TextBox 4"/>
          <p:cNvSpPr txBox="1"/>
          <p:nvPr/>
        </p:nvSpPr>
        <p:spPr>
          <a:xfrm>
            <a:off x="2667000" y="2667000"/>
            <a:ext cx="5675143" cy="2677656"/>
          </a:xfrm>
          <a:prstGeom prst="rect">
            <a:avLst/>
          </a:prstGeom>
          <a:noFill/>
        </p:spPr>
        <p:txBody>
          <a:bodyPr wrap="none" rtlCol="0">
            <a:spAutoFit/>
          </a:bodyPr>
          <a:lstStyle/>
          <a:p>
            <a:r>
              <a:rPr lang="en-US" sz="2400" dirty="0"/>
              <a:t>Increased Customer Loyalty and Satisfaction</a:t>
            </a:r>
          </a:p>
          <a:p>
            <a:endParaRPr lang="en-US" sz="2400" dirty="0"/>
          </a:p>
          <a:p>
            <a:r>
              <a:rPr lang="en-US" sz="2400" dirty="0"/>
              <a:t>Increased Employee Performance</a:t>
            </a:r>
          </a:p>
          <a:p>
            <a:endParaRPr lang="en-US" sz="2400" dirty="0"/>
          </a:p>
          <a:p>
            <a:r>
              <a:rPr lang="en-US" sz="2400" dirty="0"/>
              <a:t>Increased Employee Well-being</a:t>
            </a:r>
          </a:p>
          <a:p>
            <a:endParaRPr lang="en-US" sz="2400" dirty="0"/>
          </a:p>
          <a:p>
            <a:r>
              <a:rPr lang="en-US" sz="2400" dirty="0"/>
              <a:t>Greater Financial Performance</a:t>
            </a:r>
          </a:p>
        </p:txBody>
      </p:sp>
    </p:spTree>
    <p:extLst>
      <p:ext uri="{BB962C8B-B14F-4D97-AF65-F5344CB8AC3E}">
        <p14:creationId xmlns:p14="http://schemas.microsoft.com/office/powerpoint/2010/main" val="28055446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Perceived Organizational Support</a:t>
            </a:r>
          </a:p>
        </p:txBody>
      </p:sp>
      <p:sp>
        <p:nvSpPr>
          <p:cNvPr id="3" name="Content Placeholder 2"/>
          <p:cNvSpPr>
            <a:spLocks noGrp="1"/>
          </p:cNvSpPr>
          <p:nvPr>
            <p:ph idx="1"/>
          </p:nvPr>
        </p:nvSpPr>
        <p:spPr>
          <a:xfrm>
            <a:off x="457200" y="1752600"/>
            <a:ext cx="8229600" cy="4800600"/>
          </a:xfrm>
        </p:spPr>
        <p:txBody>
          <a:bodyPr/>
          <a:lstStyle/>
          <a:p>
            <a:pPr marL="0" indent="0">
              <a:buNone/>
            </a:pPr>
            <a:r>
              <a:rPr lang="en-US" sz="2800" dirty="0"/>
              <a:t>It is the extent to which employees </a:t>
            </a:r>
            <a:r>
              <a:rPr lang="en-US" sz="2800" b="1" dirty="0"/>
              <a:t>believe</a:t>
            </a:r>
            <a:r>
              <a:rPr lang="en-US" sz="2800" dirty="0"/>
              <a:t> that the organization</a:t>
            </a:r>
            <a:endParaRPr lang="en-US" sz="2400" dirty="0"/>
          </a:p>
          <a:p>
            <a:pPr lvl="2"/>
            <a:endParaRPr lang="en-US" sz="2800" dirty="0"/>
          </a:p>
          <a:p>
            <a:pPr lvl="2"/>
            <a:r>
              <a:rPr lang="en-US" sz="2800" dirty="0"/>
              <a:t>Values their contributions</a:t>
            </a:r>
          </a:p>
          <a:p>
            <a:pPr lvl="2"/>
            <a:endParaRPr lang="en-US" sz="2800" dirty="0"/>
          </a:p>
          <a:p>
            <a:pPr lvl="2"/>
            <a:r>
              <a:rPr lang="en-US" sz="2800" dirty="0"/>
              <a:t>Genuinely cares about their well-being </a:t>
            </a:r>
          </a:p>
          <a:p>
            <a:pPr marL="0" indent="0">
              <a:buNone/>
            </a:pPr>
            <a:endParaRPr lang="en-US" dirty="0"/>
          </a:p>
        </p:txBody>
      </p:sp>
    </p:spTree>
    <p:extLst>
      <p:ext uri="{BB962C8B-B14F-4D97-AF65-F5344CB8AC3E}">
        <p14:creationId xmlns:p14="http://schemas.microsoft.com/office/powerpoint/2010/main" val="2575648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VALUES AND ATTITUDES</a:t>
            </a:r>
            <a:br>
              <a:rPr lang="en-US" dirty="0"/>
            </a:br>
            <a:endParaRPr lang="en-US" dirty="0"/>
          </a:p>
        </p:txBody>
      </p:sp>
      <p:sp>
        <p:nvSpPr>
          <p:cNvPr id="3" name="Subtitle 2"/>
          <p:cNvSpPr>
            <a:spLocks noGrp="1"/>
          </p:cNvSpPr>
          <p:nvPr>
            <p:ph idx="1"/>
          </p:nvPr>
        </p:nvSpPr>
        <p:spPr>
          <a:xfrm>
            <a:off x="609600" y="1371600"/>
            <a:ext cx="8077200" cy="3810000"/>
          </a:xfrm>
        </p:spPr>
        <p:txBody>
          <a:bodyPr/>
          <a:lstStyle/>
          <a:p>
            <a:pPr marL="0" indent="0" algn="ctr">
              <a:buNone/>
            </a:pPr>
            <a:r>
              <a:rPr lang="en-US" sz="3200" dirty="0">
                <a:cs typeface="Arial Black"/>
              </a:rPr>
              <a:t>Outline</a:t>
            </a:r>
          </a:p>
          <a:p>
            <a:pPr marL="0" indent="0">
              <a:buNone/>
            </a:pPr>
            <a:r>
              <a:rPr lang="en-US" dirty="0">
                <a:cs typeface="Arial Black"/>
              </a:rPr>
              <a:t>Personal Values</a:t>
            </a:r>
          </a:p>
          <a:p>
            <a:pPr marL="573088" indent="-573088">
              <a:buNone/>
            </a:pPr>
            <a:r>
              <a:rPr lang="en-US" dirty="0">
                <a:cs typeface="Arial Black"/>
              </a:rPr>
              <a:t>Personal Attitudes and Their Impact on Behavior and Outcomes</a:t>
            </a:r>
          </a:p>
          <a:p>
            <a:pPr marL="0" indent="0">
              <a:buNone/>
            </a:pPr>
            <a:r>
              <a:rPr lang="en-US" dirty="0">
                <a:cs typeface="Arial Black"/>
              </a:rPr>
              <a:t>Key Workplace Attitudes</a:t>
            </a:r>
          </a:p>
          <a:p>
            <a:pPr marL="0" indent="0">
              <a:buNone/>
            </a:pPr>
            <a:r>
              <a:rPr lang="en-US" dirty="0">
                <a:cs typeface="Arial Black"/>
              </a:rPr>
              <a:t>The Causes of Job Satisfaction</a:t>
            </a:r>
          </a:p>
          <a:p>
            <a:pPr marL="0" indent="0">
              <a:buNone/>
            </a:pPr>
            <a:r>
              <a:rPr lang="en-US" dirty="0">
                <a:cs typeface="Arial Black"/>
              </a:rPr>
              <a:t>Major Correlates and Consequences of Job Satisfaction</a:t>
            </a:r>
          </a:p>
        </p:txBody>
      </p:sp>
    </p:spTree>
    <p:extLst>
      <p:ext uri="{BB962C8B-B14F-4D97-AF65-F5344CB8AC3E}">
        <p14:creationId xmlns:p14="http://schemas.microsoft.com/office/powerpoint/2010/main" val="538972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371600"/>
          </a:xfrm>
        </p:spPr>
        <p:txBody>
          <a:bodyPr/>
          <a:lstStyle/>
          <a:p>
            <a:r>
              <a:rPr lang="en-US" dirty="0"/>
              <a:t>Perceived Organizational Support</a:t>
            </a:r>
          </a:p>
        </p:txBody>
      </p:sp>
      <p:sp>
        <p:nvSpPr>
          <p:cNvPr id="3" name="Content Placeholder 2"/>
          <p:cNvSpPr>
            <a:spLocks noGrp="1"/>
          </p:cNvSpPr>
          <p:nvPr>
            <p:ph idx="1"/>
          </p:nvPr>
        </p:nvSpPr>
        <p:spPr>
          <a:xfrm>
            <a:off x="647700" y="1447800"/>
            <a:ext cx="7848600" cy="4292029"/>
          </a:xfrm>
        </p:spPr>
        <p:txBody>
          <a:bodyPr/>
          <a:lstStyle/>
          <a:p>
            <a:pPr marL="457200" lvl="1" indent="0" algn="ctr">
              <a:buNone/>
            </a:pPr>
            <a:r>
              <a:rPr lang="en-US" sz="2800" dirty="0">
                <a:solidFill>
                  <a:srgbClr val="9E1A1F"/>
                </a:solidFill>
              </a:rPr>
              <a:t>Associated with</a:t>
            </a:r>
          </a:p>
          <a:p>
            <a:pPr marL="457200" lvl="1" indent="0" algn="ctr">
              <a:buNone/>
            </a:pPr>
            <a:r>
              <a:rPr lang="en-US" sz="3200" dirty="0"/>
              <a:t>Increased organizational commitment</a:t>
            </a:r>
          </a:p>
          <a:p>
            <a:pPr marL="457200" lvl="1" indent="0" algn="ctr">
              <a:buNone/>
            </a:pPr>
            <a:r>
              <a:rPr lang="en-US" sz="3200" dirty="0"/>
              <a:t>Job satisfaction</a:t>
            </a:r>
          </a:p>
          <a:p>
            <a:pPr marL="457200" lvl="1" indent="0" algn="ctr">
              <a:buNone/>
            </a:pPr>
            <a:r>
              <a:rPr lang="en-US" sz="3200" dirty="0"/>
              <a:t>Organizational citizenship behavior</a:t>
            </a:r>
          </a:p>
          <a:p>
            <a:pPr marL="457200" lvl="1" indent="0" algn="ctr">
              <a:buNone/>
            </a:pPr>
            <a:r>
              <a:rPr lang="en-US" sz="3200" dirty="0"/>
              <a:t>Task performance</a:t>
            </a:r>
          </a:p>
          <a:p>
            <a:pPr marL="457200" lvl="1" indent="0" algn="ctr">
              <a:buNone/>
            </a:pPr>
            <a:r>
              <a:rPr lang="en-US" sz="3200" dirty="0"/>
              <a:t>Lower turnover</a:t>
            </a:r>
          </a:p>
          <a:p>
            <a:pPr marL="0" indent="0" algn="ctr">
              <a:buNone/>
            </a:pPr>
            <a:endParaRPr lang="en-US" sz="3600" dirty="0"/>
          </a:p>
        </p:txBody>
      </p:sp>
    </p:spTree>
    <p:extLst>
      <p:ext uri="{BB962C8B-B14F-4D97-AF65-F5344CB8AC3E}">
        <p14:creationId xmlns:p14="http://schemas.microsoft.com/office/powerpoint/2010/main" val="15635727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(3 of 6)</a:t>
            </a:r>
          </a:p>
        </p:txBody>
      </p:sp>
      <p:sp>
        <p:nvSpPr>
          <p:cNvPr id="3" name="Content Placeholder 2"/>
          <p:cNvSpPr>
            <a:spLocks noGrp="1"/>
          </p:cNvSpPr>
          <p:nvPr>
            <p:ph idx="1"/>
          </p:nvPr>
        </p:nvSpPr>
        <p:spPr>
          <a:xfrm>
            <a:off x="228600" y="914400"/>
            <a:ext cx="8763000" cy="5562600"/>
          </a:xfrm>
        </p:spPr>
        <p:txBody>
          <a:bodyPr/>
          <a:lstStyle/>
          <a:p>
            <a:pPr marL="0" indent="0">
              <a:buNone/>
            </a:pPr>
            <a:r>
              <a:rPr lang="en-US" sz="2800" dirty="0"/>
              <a:t>Sandra manages the marketing department for the Greener Grass Corporation. In an effort to increase employee engagement, Sandra could try all the following EXCEPT</a:t>
            </a:r>
          </a:p>
          <a:p>
            <a:pPr marL="914400" lvl="1" indent="-514350">
              <a:buFont typeface="+mj-lt"/>
              <a:buAutoNum type="alphaUcPeriod"/>
            </a:pPr>
            <a:r>
              <a:rPr lang="en-US" sz="2800" dirty="0"/>
              <a:t>Redesign jobs so that workers have variety and feedback.</a:t>
            </a:r>
          </a:p>
          <a:p>
            <a:pPr marL="914400" lvl="1" indent="-514350">
              <a:buFont typeface="+mj-lt"/>
              <a:buAutoNum type="alphaUcPeriod"/>
            </a:pPr>
            <a:r>
              <a:rPr lang="en-US" sz="2800" dirty="0"/>
              <a:t>Take a class to learn how to be a charismatic leader.</a:t>
            </a:r>
          </a:p>
          <a:p>
            <a:pPr marL="914400" lvl="1" indent="-514350">
              <a:buFont typeface="+mj-lt"/>
              <a:buAutoNum type="alphaUcPeriod"/>
            </a:pPr>
            <a:r>
              <a:rPr lang="en-US" sz="2800" dirty="0"/>
              <a:t>Try to limit the stressors in the workplace.</a:t>
            </a:r>
          </a:p>
          <a:p>
            <a:pPr marL="914400" lvl="1" indent="-514350">
              <a:buFont typeface="+mj-lt"/>
              <a:buAutoNum type="alphaUcPeriod"/>
            </a:pPr>
            <a:r>
              <a:rPr lang="en-US" sz="2800" dirty="0"/>
              <a:t>As staff leave, replace them with new hires who score high in pessimism on a personality test.</a:t>
            </a:r>
          </a:p>
          <a:p>
            <a:pPr marL="914400" lvl="1" indent="-514350">
              <a:buFont typeface="+mj-lt"/>
              <a:buAutoNum type="alphaUcPeriod"/>
            </a:pPr>
            <a:r>
              <a:rPr lang="en-US" sz="2800" dirty="0"/>
              <a:t>Provide recognition to employees who perform well.</a:t>
            </a:r>
          </a:p>
          <a:p>
            <a:endParaRPr lang="en-US" sz="2800" dirty="0"/>
          </a:p>
        </p:txBody>
      </p:sp>
    </p:spTree>
    <p:extLst>
      <p:ext uri="{BB962C8B-B14F-4D97-AF65-F5344CB8AC3E}">
        <p14:creationId xmlns:p14="http://schemas.microsoft.com/office/powerpoint/2010/main" val="3810629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 Satisfaction Is</a:t>
            </a:r>
            <a:r>
              <a:rPr lang="mr-IN" dirty="0"/>
              <a:t>…</a:t>
            </a:r>
            <a:endParaRPr lang="en-US" dirty="0"/>
          </a:p>
        </p:txBody>
      </p:sp>
      <p:sp>
        <p:nvSpPr>
          <p:cNvPr id="3" name="Content Placeholder 2"/>
          <p:cNvSpPr>
            <a:spLocks noGrp="1"/>
          </p:cNvSpPr>
          <p:nvPr>
            <p:ph idx="1"/>
          </p:nvPr>
        </p:nvSpPr>
        <p:spPr>
          <a:xfrm>
            <a:off x="457200" y="1311667"/>
            <a:ext cx="8229600" cy="5562600"/>
          </a:xfrm>
        </p:spPr>
        <p:txBody>
          <a:bodyPr/>
          <a:lstStyle/>
          <a:p>
            <a:pPr marL="0" indent="0" algn="ctr">
              <a:buNone/>
            </a:pPr>
            <a:endParaRPr lang="en-US" sz="3200" dirty="0"/>
          </a:p>
          <a:p>
            <a:pPr marL="0" indent="0" algn="ctr">
              <a:buNone/>
            </a:pPr>
            <a:r>
              <a:rPr lang="en-US" sz="3200" dirty="0"/>
              <a:t>An affective or emotional response toward various facets of one’s job</a:t>
            </a:r>
          </a:p>
          <a:p>
            <a:pPr marL="0" indent="0">
              <a:buNone/>
            </a:pPr>
            <a:endParaRPr lang="en-US" sz="3200" dirty="0"/>
          </a:p>
          <a:p>
            <a:pPr marL="0" indent="0" algn="ctr">
              <a:buNone/>
            </a:pPr>
            <a:r>
              <a:rPr lang="en-US" dirty="0"/>
              <a:t>In other words, it is the extent to which</a:t>
            </a:r>
          </a:p>
          <a:p>
            <a:pPr marL="0" indent="0" algn="ctr">
              <a:buNone/>
            </a:pPr>
            <a:r>
              <a:rPr lang="en-US" dirty="0"/>
              <a:t>an individual likes his or her job</a:t>
            </a:r>
          </a:p>
          <a:p>
            <a:endParaRPr lang="en-US" dirty="0"/>
          </a:p>
        </p:txBody>
      </p:sp>
    </p:spTree>
    <p:extLst>
      <p:ext uri="{BB962C8B-B14F-4D97-AF65-F5344CB8AC3E}">
        <p14:creationId xmlns:p14="http://schemas.microsoft.com/office/powerpoint/2010/main" val="4157150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Models Job Satisfaction</a:t>
            </a:r>
          </a:p>
        </p:txBody>
      </p:sp>
      <p:graphicFrame>
        <p:nvGraphicFramePr>
          <p:cNvPr id="4" name="Table 3"/>
          <p:cNvGraphicFramePr>
            <a:graphicFrameLocks noGrp="1"/>
          </p:cNvGraphicFramePr>
          <p:nvPr>
            <p:extLst>
              <p:ext uri="{D42A27DB-BD31-4B8C-83A1-F6EECF244321}">
                <p14:modId xmlns:p14="http://schemas.microsoft.com/office/powerpoint/2010/main" val="1739619754"/>
              </p:ext>
            </p:extLst>
          </p:nvPr>
        </p:nvGraphicFramePr>
        <p:xfrm>
          <a:off x="990600" y="1371600"/>
          <a:ext cx="7315200" cy="4693920"/>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xmlns="" val="4100202532"/>
                    </a:ext>
                  </a:extLst>
                </a:gridCol>
                <a:gridCol w="3657600">
                  <a:extLst>
                    <a:ext uri="{9D8B030D-6E8A-4147-A177-3AD203B41FA5}">
                      <a16:colId xmlns:a16="http://schemas.microsoft.com/office/drawing/2014/main" xmlns="" val="655152525"/>
                    </a:ext>
                  </a:extLst>
                </a:gridCol>
              </a:tblGrid>
              <a:tr h="684530">
                <a:tc>
                  <a:txBody>
                    <a:bodyPr/>
                    <a:lstStyle/>
                    <a:p>
                      <a:r>
                        <a:rPr lang="en-US" dirty="0"/>
                        <a:t>Model</a:t>
                      </a:r>
                    </a:p>
                  </a:txBody>
                  <a:tcPr/>
                </a:tc>
                <a:tc>
                  <a:txBody>
                    <a:bodyPr/>
                    <a:lstStyle/>
                    <a:p>
                      <a:r>
                        <a:rPr lang="en-US" dirty="0"/>
                        <a:t>How Management Can Boost Job Satisfaction</a:t>
                      </a:r>
                    </a:p>
                  </a:txBody>
                  <a:tcPr/>
                </a:tc>
                <a:extLst>
                  <a:ext uri="{0D108BD9-81ED-4DB2-BD59-A6C34878D82A}">
                    <a16:rowId xmlns:a16="http://schemas.microsoft.com/office/drawing/2014/main" xmlns="" val="3035714199"/>
                  </a:ext>
                </a:extLst>
              </a:tr>
              <a:tr h="684530">
                <a:tc>
                  <a:txBody>
                    <a:bodyPr/>
                    <a:lstStyle/>
                    <a:p>
                      <a:r>
                        <a:rPr lang="en-US" dirty="0"/>
                        <a:t>Need fulfillment</a:t>
                      </a:r>
                    </a:p>
                  </a:txBody>
                  <a:tcPr/>
                </a:tc>
                <a:tc>
                  <a:txBody>
                    <a:bodyPr/>
                    <a:lstStyle/>
                    <a:p>
                      <a:r>
                        <a:rPr lang="en-US" dirty="0"/>
                        <a:t>Understand and meet employees’ needs.</a:t>
                      </a:r>
                    </a:p>
                  </a:txBody>
                  <a:tcPr/>
                </a:tc>
                <a:extLst>
                  <a:ext uri="{0D108BD9-81ED-4DB2-BD59-A6C34878D82A}">
                    <a16:rowId xmlns:a16="http://schemas.microsoft.com/office/drawing/2014/main" xmlns="" val="2722522212"/>
                  </a:ext>
                </a:extLst>
              </a:tr>
              <a:tr h="977900">
                <a:tc>
                  <a:txBody>
                    <a:bodyPr/>
                    <a:lstStyle/>
                    <a:p>
                      <a:r>
                        <a:rPr lang="en-US" dirty="0"/>
                        <a:t>Met expectations</a:t>
                      </a:r>
                    </a:p>
                  </a:txBody>
                  <a:tcPr/>
                </a:tc>
                <a:tc>
                  <a:txBody>
                    <a:bodyPr/>
                    <a:lstStyle/>
                    <a:p>
                      <a:r>
                        <a:rPr lang="en-US" dirty="0"/>
                        <a:t>Meet expectations of employees about what they will receive from job.</a:t>
                      </a:r>
                    </a:p>
                  </a:txBody>
                  <a:tcPr/>
                </a:tc>
                <a:extLst>
                  <a:ext uri="{0D108BD9-81ED-4DB2-BD59-A6C34878D82A}">
                    <a16:rowId xmlns:a16="http://schemas.microsoft.com/office/drawing/2014/main" xmlns="" val="95918798"/>
                  </a:ext>
                </a:extLst>
              </a:tr>
              <a:tr h="684530">
                <a:tc>
                  <a:txBody>
                    <a:bodyPr/>
                    <a:lstStyle/>
                    <a:p>
                      <a:r>
                        <a:rPr lang="en-US" dirty="0"/>
                        <a:t>Value attainment</a:t>
                      </a:r>
                    </a:p>
                  </a:txBody>
                  <a:tcPr/>
                </a:tc>
                <a:tc>
                  <a:txBody>
                    <a:bodyPr/>
                    <a:lstStyle/>
                    <a:p>
                      <a:r>
                        <a:rPr lang="en-US" dirty="0"/>
                        <a:t>Structure the job</a:t>
                      </a:r>
                      <a:r>
                        <a:rPr lang="en-US" baseline="0" dirty="0"/>
                        <a:t> and its rewards to match employee values.</a:t>
                      </a:r>
                      <a:endParaRPr lang="en-US" dirty="0"/>
                    </a:p>
                  </a:txBody>
                  <a:tcPr/>
                </a:tc>
                <a:extLst>
                  <a:ext uri="{0D108BD9-81ED-4DB2-BD59-A6C34878D82A}">
                    <a16:rowId xmlns:a16="http://schemas.microsoft.com/office/drawing/2014/main" xmlns="" val="1746660635"/>
                  </a:ext>
                </a:extLst>
              </a:tr>
              <a:tr h="977900">
                <a:tc>
                  <a:txBody>
                    <a:bodyPr/>
                    <a:lstStyle/>
                    <a:p>
                      <a:r>
                        <a:rPr lang="en-US" dirty="0"/>
                        <a:t>Equity</a:t>
                      </a:r>
                    </a:p>
                  </a:txBody>
                  <a:tcPr/>
                </a:tc>
                <a:tc>
                  <a:txBody>
                    <a:bodyPr/>
                    <a:lstStyle/>
                    <a:p>
                      <a:r>
                        <a:rPr lang="en-US" dirty="0"/>
                        <a:t>Monitor employee’ perceptions of fairness and interact with them so they feel fairly treated.</a:t>
                      </a:r>
                    </a:p>
                  </a:txBody>
                  <a:tcPr/>
                </a:tc>
                <a:extLst>
                  <a:ext uri="{0D108BD9-81ED-4DB2-BD59-A6C34878D82A}">
                    <a16:rowId xmlns:a16="http://schemas.microsoft.com/office/drawing/2014/main" xmlns="" val="244696060"/>
                  </a:ext>
                </a:extLst>
              </a:tr>
              <a:tr h="684530">
                <a:tc>
                  <a:txBody>
                    <a:bodyPr/>
                    <a:lstStyle/>
                    <a:p>
                      <a:r>
                        <a:rPr lang="en-US" dirty="0"/>
                        <a:t>Disposition/genetic</a:t>
                      </a:r>
                      <a:r>
                        <a:rPr lang="en-US" baseline="0" dirty="0"/>
                        <a:t> components</a:t>
                      </a:r>
                      <a:endParaRPr lang="en-US" dirty="0"/>
                    </a:p>
                  </a:txBody>
                  <a:tcPr/>
                </a:tc>
                <a:tc>
                  <a:txBody>
                    <a:bodyPr/>
                    <a:lstStyle/>
                    <a:p>
                      <a:r>
                        <a:rPr lang="en-US" dirty="0"/>
                        <a:t>Hire employees with an appropriate</a:t>
                      </a:r>
                      <a:r>
                        <a:rPr lang="en-US" baseline="0" dirty="0"/>
                        <a:t> disposition.</a:t>
                      </a:r>
                      <a:endParaRPr lang="en-US" dirty="0"/>
                    </a:p>
                  </a:txBody>
                  <a:tcPr/>
                </a:tc>
                <a:extLst>
                  <a:ext uri="{0D108BD9-81ED-4DB2-BD59-A6C34878D82A}">
                    <a16:rowId xmlns:a16="http://schemas.microsoft.com/office/drawing/2014/main" xmlns="" val="579403819"/>
                  </a:ext>
                </a:extLst>
              </a:tr>
            </a:tbl>
          </a:graphicData>
        </a:graphic>
      </p:graphicFrame>
    </p:spTree>
    <p:extLst>
      <p:ext uri="{BB962C8B-B14F-4D97-AF65-F5344CB8AC3E}">
        <p14:creationId xmlns:p14="http://schemas.microsoft.com/office/powerpoint/2010/main" val="773522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(4 of 6)</a:t>
            </a:r>
          </a:p>
        </p:txBody>
      </p:sp>
      <p:sp>
        <p:nvSpPr>
          <p:cNvPr id="3" name="Content Placeholder 2"/>
          <p:cNvSpPr>
            <a:spLocks noGrp="1"/>
          </p:cNvSpPr>
          <p:nvPr>
            <p:ph idx="1"/>
          </p:nvPr>
        </p:nvSpPr>
        <p:spPr>
          <a:xfrm>
            <a:off x="457200" y="914400"/>
            <a:ext cx="8229600" cy="4572000"/>
          </a:xfrm>
        </p:spPr>
        <p:txBody>
          <a:bodyPr/>
          <a:lstStyle/>
          <a:p>
            <a:pPr marL="0" indent="0">
              <a:buNone/>
            </a:pPr>
            <a:r>
              <a:rPr lang="en-US" sz="2800" dirty="0"/>
              <a:t>David, an accountant with Brighter Future Corporation, is experiencing job dissatisfaction due to comparing how hard he works and how much he gets paid versus his perception of a coworker’s effort and reward.  David’s dissatisfaction can be explained by ______ model.</a:t>
            </a:r>
          </a:p>
          <a:p>
            <a:pPr marL="914400" lvl="1" indent="-514350">
              <a:buFont typeface="+mj-lt"/>
              <a:buAutoNum type="alphaUcPeriod"/>
            </a:pPr>
            <a:r>
              <a:rPr lang="en-US" sz="2800" dirty="0"/>
              <a:t>disposition/genetic components</a:t>
            </a:r>
          </a:p>
          <a:p>
            <a:pPr marL="914400" lvl="1" indent="-514350">
              <a:buFont typeface="+mj-lt"/>
              <a:buAutoNum type="alphaUcPeriod"/>
            </a:pPr>
            <a:r>
              <a:rPr lang="en-US" sz="2800" dirty="0"/>
              <a:t>equity</a:t>
            </a:r>
          </a:p>
          <a:p>
            <a:pPr marL="914400" lvl="1" indent="-514350">
              <a:buFont typeface="+mj-lt"/>
              <a:buAutoNum type="alphaUcPeriod"/>
            </a:pPr>
            <a:r>
              <a:rPr lang="en-US" sz="2800" dirty="0"/>
              <a:t>need fulfillment</a:t>
            </a:r>
          </a:p>
          <a:p>
            <a:pPr marL="914400" lvl="1" indent="-514350">
              <a:buFont typeface="+mj-lt"/>
              <a:buAutoNum type="alphaUcPeriod"/>
            </a:pPr>
            <a:r>
              <a:rPr lang="en-US" sz="2800" dirty="0"/>
              <a:t>value attainment</a:t>
            </a:r>
          </a:p>
          <a:p>
            <a:pPr marL="914400" lvl="1" indent="-514350">
              <a:buFont typeface="+mj-lt"/>
              <a:buAutoNum type="alphaUcPeriod"/>
            </a:pPr>
            <a:r>
              <a:rPr lang="en-US" sz="2800" dirty="0"/>
              <a:t>met expectations</a:t>
            </a:r>
          </a:p>
          <a:p>
            <a:endParaRPr lang="en-US" sz="2800" dirty="0"/>
          </a:p>
        </p:txBody>
      </p:sp>
    </p:spTree>
    <p:extLst>
      <p:ext uri="{BB962C8B-B14F-4D97-AF65-F5344CB8AC3E}">
        <p14:creationId xmlns:p14="http://schemas.microsoft.com/office/powerpoint/2010/main" val="8394426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Outcomes Linked with </a:t>
            </a:r>
            <a:br>
              <a:rPr lang="en-US" sz="4400" dirty="0"/>
            </a:br>
            <a:r>
              <a:rPr lang="en-US" sz="4400" dirty="0"/>
              <a:t>Job Satisfaction</a:t>
            </a:r>
            <a:br>
              <a:rPr lang="en-US" sz="4400" dirty="0"/>
            </a:br>
            <a:r>
              <a:rPr lang="en-US" sz="4400" b="1" dirty="0"/>
              <a:t/>
            </a:r>
            <a:br>
              <a:rPr lang="en-US" sz="4400" b="1" dirty="0"/>
            </a:br>
            <a:endParaRPr lang="en-US" sz="4400" dirty="0"/>
          </a:p>
        </p:txBody>
      </p:sp>
      <p:sp>
        <p:nvSpPr>
          <p:cNvPr id="3" name="Content Placeholder 2"/>
          <p:cNvSpPr>
            <a:spLocks noGrp="1"/>
          </p:cNvSpPr>
          <p:nvPr>
            <p:ph sz="half" idx="1"/>
          </p:nvPr>
        </p:nvSpPr>
        <p:spPr>
          <a:xfrm>
            <a:off x="457200" y="2286000"/>
            <a:ext cx="4038600" cy="3429000"/>
          </a:xfrm>
          <a:solidFill>
            <a:schemeClr val="accent1">
              <a:lumMod val="20000"/>
              <a:lumOff val="80000"/>
            </a:schemeClr>
          </a:solidFill>
        </p:spPr>
        <p:txBody>
          <a:bodyPr/>
          <a:lstStyle/>
          <a:p>
            <a:pPr marL="0" indent="0" algn="ctr">
              <a:buNone/>
            </a:pPr>
            <a:r>
              <a:rPr lang="en-US" sz="3200" dirty="0"/>
              <a:t>Attitudes</a:t>
            </a:r>
          </a:p>
          <a:p>
            <a:pPr marL="0" indent="0" algn="ctr">
              <a:buNone/>
            </a:pPr>
            <a:r>
              <a:rPr lang="en-US" sz="2400" dirty="0"/>
              <a:t>Motivation</a:t>
            </a:r>
          </a:p>
          <a:p>
            <a:pPr marL="0" indent="0" algn="ctr">
              <a:buNone/>
            </a:pPr>
            <a:r>
              <a:rPr lang="en-US" sz="2400" dirty="0"/>
              <a:t>Job Involvement</a:t>
            </a:r>
          </a:p>
          <a:p>
            <a:pPr marL="0" indent="0" algn="ctr">
              <a:buNone/>
            </a:pPr>
            <a:r>
              <a:rPr lang="en-US" sz="2400" dirty="0"/>
              <a:t>Withdrawal Cognitions</a:t>
            </a:r>
          </a:p>
          <a:p>
            <a:pPr marL="0" indent="0" algn="ctr">
              <a:buNone/>
            </a:pPr>
            <a:r>
              <a:rPr lang="en-US" sz="2400" dirty="0"/>
              <a:t>Perceived Stress</a:t>
            </a:r>
          </a:p>
        </p:txBody>
      </p:sp>
      <p:sp>
        <p:nvSpPr>
          <p:cNvPr id="4" name="Content Placeholder 3"/>
          <p:cNvSpPr>
            <a:spLocks noGrp="1"/>
          </p:cNvSpPr>
          <p:nvPr>
            <p:ph sz="half" idx="2"/>
          </p:nvPr>
        </p:nvSpPr>
        <p:spPr>
          <a:xfrm>
            <a:off x="4648200" y="2209800"/>
            <a:ext cx="4038600" cy="3505200"/>
          </a:xfrm>
          <a:solidFill>
            <a:schemeClr val="accent4">
              <a:lumMod val="20000"/>
              <a:lumOff val="80000"/>
            </a:schemeClr>
          </a:solidFill>
        </p:spPr>
        <p:txBody>
          <a:bodyPr/>
          <a:lstStyle/>
          <a:p>
            <a:pPr marL="0" indent="0" algn="ctr">
              <a:buNone/>
            </a:pPr>
            <a:r>
              <a:rPr lang="en-US" sz="3200" dirty="0"/>
              <a:t>Behaviors</a:t>
            </a:r>
          </a:p>
          <a:p>
            <a:pPr marL="0" indent="0" algn="ctr">
              <a:buNone/>
            </a:pPr>
            <a:r>
              <a:rPr lang="en-US" sz="2400" dirty="0"/>
              <a:t>Job Performance</a:t>
            </a:r>
          </a:p>
          <a:p>
            <a:pPr marL="0" indent="0" algn="ctr">
              <a:buNone/>
            </a:pPr>
            <a:r>
              <a:rPr lang="en-US" sz="2400" dirty="0"/>
              <a:t>Organizational Citizenship Behavior (OCB)</a:t>
            </a:r>
          </a:p>
          <a:p>
            <a:pPr marL="0" indent="0" algn="ctr">
              <a:buNone/>
            </a:pPr>
            <a:r>
              <a:rPr lang="en-US" sz="2400" dirty="0"/>
              <a:t>Counterproductive Work Behavior (CWB)</a:t>
            </a:r>
          </a:p>
          <a:p>
            <a:pPr marL="0" indent="0" algn="ctr">
              <a:buNone/>
            </a:pPr>
            <a:r>
              <a:rPr lang="en-US" sz="2400" dirty="0"/>
              <a:t>Turnover</a:t>
            </a:r>
          </a:p>
        </p:txBody>
      </p:sp>
    </p:spTree>
    <p:extLst>
      <p:ext uri="{BB962C8B-B14F-4D97-AF65-F5344CB8AC3E}">
        <p14:creationId xmlns:p14="http://schemas.microsoft.com/office/powerpoint/2010/main" val="427069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86" y="457200"/>
            <a:ext cx="9144000" cy="609600"/>
          </a:xfrm>
        </p:spPr>
        <p:txBody>
          <a:bodyPr/>
          <a:lstStyle/>
          <a:p>
            <a:r>
              <a:rPr lang="en-US" sz="4400" dirty="0"/>
              <a:t>Job Satisfaction &amp; Job Performance</a:t>
            </a:r>
            <a:br>
              <a:rPr lang="en-US" sz="4400" dirty="0"/>
            </a:br>
            <a:endParaRPr lang="en-US" sz="4400" dirty="0"/>
          </a:p>
        </p:txBody>
      </p:sp>
      <p:sp>
        <p:nvSpPr>
          <p:cNvPr id="3" name="Content Placeholder 2"/>
          <p:cNvSpPr>
            <a:spLocks noGrp="1"/>
          </p:cNvSpPr>
          <p:nvPr>
            <p:ph idx="1"/>
          </p:nvPr>
        </p:nvSpPr>
        <p:spPr>
          <a:xfrm>
            <a:off x="457200" y="1828800"/>
            <a:ext cx="8229600" cy="3810000"/>
          </a:xfrm>
        </p:spPr>
        <p:txBody>
          <a:bodyPr/>
          <a:lstStyle/>
          <a:p>
            <a:pPr marL="0" indent="0">
              <a:buNone/>
            </a:pPr>
            <a:r>
              <a:rPr lang="en-US" dirty="0"/>
              <a:t>Research tells us that job satisfaction and performance</a:t>
            </a:r>
          </a:p>
          <a:p>
            <a:pPr marL="457200" lvl="1" indent="0">
              <a:buNone/>
            </a:pPr>
            <a:endParaRPr lang="en-US" dirty="0"/>
          </a:p>
          <a:p>
            <a:pPr marL="457200" lvl="1" indent="0">
              <a:buNone/>
            </a:pPr>
            <a:r>
              <a:rPr lang="en-US" dirty="0"/>
              <a:t>		</a:t>
            </a:r>
            <a:r>
              <a:rPr lang="en-US" sz="2400" dirty="0"/>
              <a:t>Are moderately related</a:t>
            </a:r>
          </a:p>
          <a:p>
            <a:pPr marL="457200" lvl="1" indent="0">
              <a:buNone/>
            </a:pPr>
            <a:r>
              <a:rPr lang="en-US" sz="2400" dirty="0"/>
              <a:t>		Indirectly influence each other</a:t>
            </a:r>
          </a:p>
          <a:p>
            <a:pPr marL="1371600" lvl="1" indent="-914400">
              <a:buNone/>
            </a:pPr>
            <a:r>
              <a:rPr lang="en-US" sz="2400" dirty="0"/>
              <a:t>	Better to consider the relationship at the business unit level versus at the individual level </a:t>
            </a:r>
          </a:p>
          <a:p>
            <a:endParaRPr lang="en-US" sz="3200" dirty="0"/>
          </a:p>
        </p:txBody>
      </p:sp>
    </p:spTree>
    <p:extLst>
      <p:ext uri="{BB962C8B-B14F-4D97-AF65-F5344CB8AC3E}">
        <p14:creationId xmlns:p14="http://schemas.microsoft.com/office/powerpoint/2010/main" val="18118638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447800"/>
          </a:xfrm>
        </p:spPr>
        <p:txBody>
          <a:bodyPr/>
          <a:lstStyle/>
          <a:p>
            <a:r>
              <a:rPr lang="en-US" sz="4400" dirty="0"/>
              <a:t>Job Satisfaction &amp; Organizational Citizenship Behaviors</a:t>
            </a:r>
          </a:p>
        </p:txBody>
      </p:sp>
      <p:sp>
        <p:nvSpPr>
          <p:cNvPr id="3" name="Content Placeholder 2"/>
          <p:cNvSpPr>
            <a:spLocks noGrp="1"/>
          </p:cNvSpPr>
          <p:nvPr>
            <p:ph idx="1"/>
          </p:nvPr>
        </p:nvSpPr>
        <p:spPr>
          <a:xfrm>
            <a:off x="457200" y="1905000"/>
            <a:ext cx="8229600" cy="3810000"/>
          </a:xfrm>
        </p:spPr>
        <p:txBody>
          <a:bodyPr/>
          <a:lstStyle/>
          <a:p>
            <a:pPr marL="457200" lvl="1" indent="0">
              <a:buNone/>
            </a:pPr>
            <a:r>
              <a:rPr lang="en-US" sz="3200" dirty="0"/>
              <a:t>Organizational citizenship behavior (OCB)</a:t>
            </a:r>
          </a:p>
          <a:p>
            <a:pPr marL="457200" lvl="1" indent="0">
              <a:buNone/>
            </a:pPr>
            <a:r>
              <a:rPr lang="en-US" sz="2400" dirty="0"/>
              <a:t>Represents discretionary individual behaviors that are: </a:t>
            </a:r>
          </a:p>
          <a:p>
            <a:pPr marL="857250" lvl="2" indent="0">
              <a:buNone/>
            </a:pPr>
            <a:r>
              <a:rPr lang="en-US" sz="2200" dirty="0"/>
              <a:t>Typically not directly or explicitly recognized by the formal reward system</a:t>
            </a:r>
          </a:p>
          <a:p>
            <a:pPr marL="857250" lvl="2" indent="0">
              <a:buNone/>
            </a:pPr>
            <a:r>
              <a:rPr lang="en-US" sz="2200" dirty="0"/>
              <a:t>And can, in the aggregate, promote effective functioning of the organization</a:t>
            </a:r>
          </a:p>
          <a:p>
            <a:endParaRPr lang="en-US" sz="3200" dirty="0"/>
          </a:p>
        </p:txBody>
      </p:sp>
    </p:spTree>
    <p:extLst>
      <p:ext uri="{BB962C8B-B14F-4D97-AF65-F5344CB8AC3E}">
        <p14:creationId xmlns:p14="http://schemas.microsoft.com/office/powerpoint/2010/main" val="3302796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28600"/>
            <a:ext cx="9144001" cy="838200"/>
          </a:xfrm>
        </p:spPr>
        <p:txBody>
          <a:bodyPr/>
          <a:lstStyle/>
          <a:p>
            <a:r>
              <a:rPr lang="en-US" sz="4400" dirty="0"/>
              <a:t>OCB’s are linked to many benefits</a:t>
            </a:r>
          </a:p>
        </p:txBody>
      </p:sp>
      <p:sp>
        <p:nvSpPr>
          <p:cNvPr id="3" name="Content Placeholder 2"/>
          <p:cNvSpPr>
            <a:spLocks noGrp="1"/>
          </p:cNvSpPr>
          <p:nvPr>
            <p:ph sz="half" idx="1"/>
          </p:nvPr>
        </p:nvSpPr>
        <p:spPr>
          <a:xfrm>
            <a:off x="533400" y="1752600"/>
            <a:ext cx="4038600" cy="4168140"/>
          </a:xfrm>
        </p:spPr>
        <p:txBody>
          <a:bodyPr/>
          <a:lstStyle/>
          <a:p>
            <a:pPr marL="0" indent="0" algn="ctr" rtl="0" eaLnBrk="1" latinLnBrk="0" hangingPunct="1">
              <a:buNone/>
            </a:pPr>
            <a:r>
              <a:rPr lang="en-US" b="1" kern="1200" dirty="0">
                <a:solidFill>
                  <a:schemeClr val="tx1"/>
                </a:solidFill>
                <a:effectLst/>
              </a:rPr>
              <a:t>For the Individual</a:t>
            </a:r>
          </a:p>
          <a:p>
            <a:pPr rtl="0" eaLnBrk="1" latinLnBrk="0" hangingPunct="1"/>
            <a:endParaRPr lang="en-US" sz="2000" kern="1200" dirty="0">
              <a:solidFill>
                <a:schemeClr val="tx1"/>
              </a:solidFill>
              <a:effectLst/>
            </a:endParaRPr>
          </a:p>
          <a:p>
            <a:pPr marL="0" indent="0" algn="ctr" rtl="0" eaLnBrk="1" latinLnBrk="0" hangingPunct="1">
              <a:buNone/>
            </a:pPr>
            <a:r>
              <a:rPr lang="en-US" sz="2000" kern="1200" dirty="0">
                <a:solidFill>
                  <a:schemeClr val="tx1"/>
                </a:solidFill>
                <a:effectLst/>
              </a:rPr>
              <a:t>Improved job satisfaction</a:t>
            </a:r>
            <a:endParaRPr lang="en-US" sz="2000" dirty="0">
              <a:effectLst/>
            </a:endParaRPr>
          </a:p>
          <a:p>
            <a:pPr marL="0" indent="0" algn="ctr" rtl="0" eaLnBrk="1" latinLnBrk="0" hangingPunct="1">
              <a:buNone/>
            </a:pPr>
            <a:r>
              <a:rPr lang="en-US" sz="2000" kern="1200" dirty="0">
                <a:solidFill>
                  <a:schemeClr val="tx1"/>
                </a:solidFill>
                <a:effectLst/>
              </a:rPr>
              <a:t>Improved performance </a:t>
            </a:r>
            <a:r>
              <a:rPr lang="en-US" sz="2000" dirty="0"/>
              <a:t>r</a:t>
            </a:r>
            <a:r>
              <a:rPr lang="en-US" sz="2000" kern="1200" dirty="0">
                <a:solidFill>
                  <a:schemeClr val="tx1"/>
                </a:solidFill>
                <a:effectLst/>
              </a:rPr>
              <a:t>atings</a:t>
            </a:r>
            <a:endParaRPr lang="en-US" sz="2000" dirty="0">
              <a:effectLst/>
            </a:endParaRPr>
          </a:p>
          <a:p>
            <a:pPr marL="0" indent="0" algn="ctr" rtl="0" eaLnBrk="1" latinLnBrk="0" hangingPunct="1">
              <a:buNone/>
            </a:pPr>
            <a:r>
              <a:rPr lang="en-US" sz="2000" kern="1200" dirty="0">
                <a:solidFill>
                  <a:schemeClr val="tx1"/>
                </a:solidFill>
                <a:effectLst/>
              </a:rPr>
              <a:t>Reduced intention to quit</a:t>
            </a:r>
            <a:endParaRPr lang="en-US" sz="2000" dirty="0">
              <a:effectLst/>
            </a:endParaRPr>
          </a:p>
          <a:p>
            <a:pPr marL="0" indent="0" algn="ctr" rtl="0" eaLnBrk="1" latinLnBrk="0" hangingPunct="1">
              <a:buNone/>
            </a:pPr>
            <a:r>
              <a:rPr lang="en-US" sz="2000" kern="1200" dirty="0">
                <a:solidFill>
                  <a:schemeClr val="tx1"/>
                </a:solidFill>
                <a:effectLst/>
              </a:rPr>
              <a:t>Lower absenteeism</a:t>
            </a:r>
            <a:endParaRPr lang="en-US" sz="2000" dirty="0">
              <a:effectLst/>
            </a:endParaRPr>
          </a:p>
          <a:p>
            <a:pPr marL="0" indent="0" algn="ctr" rtl="0" eaLnBrk="1" latinLnBrk="0" hangingPunct="1">
              <a:buNone/>
            </a:pPr>
            <a:r>
              <a:rPr lang="en-US" sz="2000" kern="1200" dirty="0">
                <a:solidFill>
                  <a:schemeClr val="tx1"/>
                </a:solidFill>
                <a:effectLst/>
              </a:rPr>
              <a:t>Lower turnover</a:t>
            </a:r>
            <a:endParaRPr lang="en-US" sz="2000" dirty="0">
              <a:effectLst/>
            </a:endParaRPr>
          </a:p>
          <a:p>
            <a:endParaRPr lang="en-US" sz="3200" dirty="0"/>
          </a:p>
        </p:txBody>
      </p:sp>
      <p:sp>
        <p:nvSpPr>
          <p:cNvPr id="5" name="Content Placeholder 4"/>
          <p:cNvSpPr>
            <a:spLocks noGrp="1"/>
          </p:cNvSpPr>
          <p:nvPr>
            <p:ph sz="half" idx="2"/>
          </p:nvPr>
        </p:nvSpPr>
        <p:spPr>
          <a:xfrm>
            <a:off x="4724400" y="1752600"/>
            <a:ext cx="4038600" cy="3939540"/>
          </a:xfrm>
        </p:spPr>
        <p:txBody>
          <a:bodyPr/>
          <a:lstStyle/>
          <a:p>
            <a:pPr marL="0" indent="0" algn="ctr">
              <a:buNone/>
            </a:pPr>
            <a:r>
              <a:rPr lang="en-US" b="1" dirty="0"/>
              <a:t>For the Organization</a:t>
            </a:r>
          </a:p>
          <a:p>
            <a:pPr marL="0" indent="0" algn="ctr">
              <a:buNone/>
            </a:pPr>
            <a:endParaRPr lang="en-US" sz="2000" dirty="0"/>
          </a:p>
          <a:p>
            <a:pPr marL="0" indent="0" algn="ctr">
              <a:buNone/>
            </a:pPr>
            <a:r>
              <a:rPr lang="en-US" sz="2000" dirty="0"/>
              <a:t>Higher productivity/efficiency</a:t>
            </a:r>
          </a:p>
          <a:p>
            <a:pPr marL="0" indent="0" algn="ctr">
              <a:buNone/>
            </a:pPr>
            <a:r>
              <a:rPr lang="en-US" sz="2000" dirty="0"/>
              <a:t>Lower costs</a:t>
            </a:r>
          </a:p>
          <a:p>
            <a:pPr marL="0" indent="0" algn="ctr">
              <a:buNone/>
            </a:pPr>
            <a:r>
              <a:rPr lang="en-US" sz="2000" dirty="0"/>
              <a:t>Improved customer satisfaction</a:t>
            </a:r>
          </a:p>
          <a:p>
            <a:pPr marL="0" indent="0" algn="ctr">
              <a:buNone/>
            </a:pPr>
            <a:r>
              <a:rPr lang="en-US" sz="2000" dirty="0"/>
              <a:t>Higher unit-level satisfaction</a:t>
            </a:r>
          </a:p>
          <a:p>
            <a:pPr marL="0" indent="0" algn="ctr">
              <a:buNone/>
            </a:pPr>
            <a:r>
              <a:rPr lang="en-US" sz="2000" dirty="0"/>
              <a:t>Lower turnover</a:t>
            </a:r>
          </a:p>
          <a:p>
            <a:endParaRPr lang="en-US" dirty="0"/>
          </a:p>
        </p:txBody>
      </p:sp>
    </p:spTree>
    <p:extLst>
      <p:ext uri="{BB962C8B-B14F-4D97-AF65-F5344CB8AC3E}">
        <p14:creationId xmlns:p14="http://schemas.microsoft.com/office/powerpoint/2010/main" val="6956735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371600"/>
          </a:xfrm>
        </p:spPr>
        <p:txBody>
          <a:bodyPr/>
          <a:lstStyle/>
          <a:p>
            <a:r>
              <a:rPr lang="en-US" sz="4000" dirty="0"/>
              <a:t>Job Satisfaction &amp; Counterproductive Behavior</a:t>
            </a:r>
            <a:r>
              <a:rPr lang="en-US" sz="4000" b="1" dirty="0"/>
              <a:t/>
            </a:r>
            <a:br>
              <a:rPr lang="en-US" sz="4000" b="1" dirty="0"/>
            </a:br>
            <a:endParaRPr lang="en-US" sz="4000" dirty="0"/>
          </a:p>
        </p:txBody>
      </p:sp>
      <p:sp>
        <p:nvSpPr>
          <p:cNvPr id="3" name="Content Placeholder 2"/>
          <p:cNvSpPr>
            <a:spLocks noGrp="1"/>
          </p:cNvSpPr>
          <p:nvPr>
            <p:ph idx="1"/>
          </p:nvPr>
        </p:nvSpPr>
        <p:spPr>
          <a:xfrm>
            <a:off x="609600" y="2057400"/>
            <a:ext cx="8229600" cy="1592640"/>
          </a:xfrm>
        </p:spPr>
        <p:txBody>
          <a:bodyPr/>
          <a:lstStyle/>
          <a:p>
            <a:pPr marL="0" indent="0">
              <a:buNone/>
            </a:pPr>
            <a:r>
              <a:rPr lang="en-US" dirty="0"/>
              <a:t>Counterproductive work behavior (CWB) are behaviors that harm other employees, the organization as a whole, or organizational stakeholders such as customers and shareholders.</a:t>
            </a:r>
          </a:p>
          <a:p>
            <a:pPr marL="0" indent="0">
              <a:buNone/>
            </a:pPr>
            <a:endParaRPr lang="en-US" dirty="0"/>
          </a:p>
          <a:p>
            <a:endParaRPr lang="en-US" sz="3200" dirty="0"/>
          </a:p>
        </p:txBody>
      </p:sp>
    </p:spTree>
    <p:extLst>
      <p:ext uri="{BB962C8B-B14F-4D97-AF65-F5344CB8AC3E}">
        <p14:creationId xmlns:p14="http://schemas.microsoft.com/office/powerpoint/2010/main" val="313122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Major Questions You Should </a:t>
            </a:r>
            <a:br>
              <a:rPr lang="en-US" dirty="0"/>
            </a:br>
            <a:r>
              <a:rPr lang="en-US" dirty="0"/>
              <a:t>Be Able to Answer</a:t>
            </a:r>
          </a:p>
        </p:txBody>
      </p:sp>
      <p:sp>
        <p:nvSpPr>
          <p:cNvPr id="6" name="Content Placeholder 5"/>
          <p:cNvSpPr>
            <a:spLocks noGrp="1"/>
          </p:cNvSpPr>
          <p:nvPr>
            <p:ph idx="1"/>
          </p:nvPr>
        </p:nvSpPr>
        <p:spPr>
          <a:xfrm>
            <a:off x="381000" y="1752600"/>
            <a:ext cx="8229600" cy="5410200"/>
          </a:xfrm>
        </p:spPr>
        <p:txBody>
          <a:bodyPr/>
          <a:lstStyle/>
          <a:p>
            <a:pPr marL="576263" indent="-576263">
              <a:buNone/>
            </a:pPr>
            <a:r>
              <a:rPr lang="en-US" dirty="0"/>
              <a:t>2.1 	What role do values play in influencing my behavior?</a:t>
            </a:r>
          </a:p>
          <a:p>
            <a:pPr marL="576263" indent="-576263">
              <a:buNone/>
            </a:pPr>
            <a:r>
              <a:rPr lang="en-US" dirty="0"/>
              <a:t>2.2 	How do personal attitudes affect workplace behavior and work-related outcomes?</a:t>
            </a:r>
          </a:p>
          <a:p>
            <a:pPr marL="576263" indent="-576263">
              <a:buNone/>
            </a:pPr>
            <a:r>
              <a:rPr lang="en-US" dirty="0"/>
              <a:t>2.3 	Why should management pay attention to workplace attitudes?</a:t>
            </a:r>
          </a:p>
          <a:p>
            <a:pPr marL="576263" indent="-576263">
              <a:buNone/>
            </a:pPr>
            <a:r>
              <a:rPr lang="en-US" dirty="0"/>
              <a:t>2.4 	How can changes in the workplace improve job satisfaction?</a:t>
            </a:r>
          </a:p>
          <a:p>
            <a:pPr marL="576263" indent="-576263">
              <a:buNone/>
            </a:pPr>
            <a:r>
              <a:rPr lang="en-US" dirty="0"/>
              <a:t>2.5 	What work-related outcomes are associated with job satisfaction?</a:t>
            </a:r>
          </a:p>
        </p:txBody>
      </p:sp>
    </p:spTree>
    <p:extLst>
      <p:ext uri="{BB962C8B-B14F-4D97-AF65-F5344CB8AC3E}">
        <p14:creationId xmlns:p14="http://schemas.microsoft.com/office/powerpoint/2010/main" val="575994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762000"/>
          </a:xfrm>
        </p:spPr>
        <p:txBody>
          <a:bodyPr/>
          <a:lstStyle/>
          <a:p>
            <a:r>
              <a:rPr lang="en-US" sz="4400" dirty="0"/>
              <a:t>Job Satisfaction &amp; Turnover</a:t>
            </a:r>
            <a:br>
              <a:rPr lang="en-US" sz="4400" dirty="0"/>
            </a:br>
            <a:endParaRPr lang="en-US" sz="4400" dirty="0"/>
          </a:p>
        </p:txBody>
      </p:sp>
      <p:sp>
        <p:nvSpPr>
          <p:cNvPr id="3" name="Content Placeholder 2"/>
          <p:cNvSpPr>
            <a:spLocks noGrp="1"/>
          </p:cNvSpPr>
          <p:nvPr>
            <p:ph idx="1"/>
          </p:nvPr>
        </p:nvSpPr>
        <p:spPr>
          <a:xfrm>
            <a:off x="457200" y="1600200"/>
            <a:ext cx="8229600" cy="4953000"/>
          </a:xfrm>
        </p:spPr>
        <p:txBody>
          <a:bodyPr/>
          <a:lstStyle/>
          <a:p>
            <a:pPr marL="0" indent="0">
              <a:buNone/>
            </a:pPr>
            <a:r>
              <a:rPr lang="en-US" dirty="0"/>
              <a:t>Turnover is harmful when high-performing employees voluntarily leave the organization.</a:t>
            </a:r>
          </a:p>
          <a:p>
            <a:pPr marL="457200" lvl="1" indent="0">
              <a:buNone/>
            </a:pPr>
            <a:r>
              <a:rPr lang="en-US" sz="2400" dirty="0"/>
              <a:t>To reduce voluntary turnover</a:t>
            </a:r>
          </a:p>
          <a:p>
            <a:pPr lvl="2">
              <a:buFont typeface="Arial" panose="020B0604020202020204" pitchFamily="34" charset="0"/>
              <a:buChar char="•"/>
            </a:pPr>
            <a:r>
              <a:rPr lang="en-US" sz="2000" dirty="0"/>
              <a:t>Hire people who “fit” with the organization’s culture.</a:t>
            </a:r>
          </a:p>
          <a:p>
            <a:pPr lvl="2">
              <a:buFont typeface="Arial" panose="020B0604020202020204" pitchFamily="34" charset="0"/>
              <a:buChar char="•"/>
            </a:pPr>
            <a:r>
              <a:rPr lang="en-US" sz="2000" dirty="0"/>
              <a:t>Spend time fostering employee engagement.</a:t>
            </a:r>
          </a:p>
          <a:p>
            <a:pPr lvl="2">
              <a:buFont typeface="Arial" panose="020B0604020202020204" pitchFamily="34" charset="0"/>
              <a:buChar char="•"/>
            </a:pPr>
            <a:r>
              <a:rPr lang="en-US" sz="2000" dirty="0"/>
              <a:t>Provide effective onboarding.</a:t>
            </a:r>
          </a:p>
          <a:p>
            <a:pPr lvl="2">
              <a:buFont typeface="Arial" panose="020B0604020202020204" pitchFamily="34" charset="0"/>
              <a:buChar char="•"/>
            </a:pPr>
            <a:r>
              <a:rPr lang="en-US" sz="2000" dirty="0"/>
              <a:t>Recognize and reward high-performing employees.</a:t>
            </a:r>
          </a:p>
        </p:txBody>
      </p:sp>
    </p:spTree>
    <p:extLst>
      <p:ext uri="{BB962C8B-B14F-4D97-AF65-F5344CB8AC3E}">
        <p14:creationId xmlns:p14="http://schemas.microsoft.com/office/powerpoint/2010/main" val="1385295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(5 of 6)</a:t>
            </a:r>
          </a:p>
        </p:txBody>
      </p:sp>
      <p:sp>
        <p:nvSpPr>
          <p:cNvPr id="3" name="Content Placeholder 2"/>
          <p:cNvSpPr>
            <a:spLocks noGrp="1"/>
          </p:cNvSpPr>
          <p:nvPr>
            <p:ph idx="1"/>
          </p:nvPr>
        </p:nvSpPr>
        <p:spPr>
          <a:xfrm>
            <a:off x="457200" y="1019908"/>
            <a:ext cx="8229600" cy="5181600"/>
          </a:xfrm>
        </p:spPr>
        <p:txBody>
          <a:bodyPr/>
          <a:lstStyle/>
          <a:p>
            <a:pPr marL="0" indent="0">
              <a:buNone/>
            </a:pPr>
            <a:r>
              <a:rPr lang="en-US" sz="2800" dirty="0"/>
              <a:t>Catherine is walking through the employee parking lot on her way to her office. She notices someone left an empty fast-food bag in the parking lot. Catherine goes out of her way to pick it up and dispose of it. What behavior is Catherine exhibiting?</a:t>
            </a:r>
          </a:p>
          <a:p>
            <a:pPr marL="914400" lvl="1" indent="-514350">
              <a:buFont typeface="+mj-lt"/>
              <a:buAutoNum type="alphaUcPeriod"/>
            </a:pPr>
            <a:r>
              <a:rPr lang="en-US" sz="2800" dirty="0"/>
              <a:t>psychological contract</a:t>
            </a:r>
          </a:p>
          <a:p>
            <a:pPr marL="914400" lvl="1" indent="-514350">
              <a:buFont typeface="+mj-lt"/>
              <a:buAutoNum type="alphaUcPeriod"/>
            </a:pPr>
            <a:r>
              <a:rPr lang="en-US" sz="2800" dirty="0"/>
              <a:t>green behavior</a:t>
            </a:r>
          </a:p>
          <a:p>
            <a:pPr marL="914400" lvl="1" indent="-514350">
              <a:buFont typeface="+mj-lt"/>
              <a:buAutoNum type="alphaUcPeriod"/>
            </a:pPr>
            <a:r>
              <a:rPr lang="en-US" sz="2800" dirty="0"/>
              <a:t>withdrawal cognitions</a:t>
            </a:r>
          </a:p>
          <a:p>
            <a:pPr marL="914400" lvl="1" indent="-514350">
              <a:buFont typeface="+mj-lt"/>
              <a:buAutoNum type="alphaUcPeriod"/>
            </a:pPr>
            <a:r>
              <a:rPr lang="en-US" sz="2800" dirty="0"/>
              <a:t>CWB</a:t>
            </a:r>
          </a:p>
          <a:p>
            <a:pPr marL="914400" lvl="1" indent="-514350">
              <a:buFont typeface="+mj-lt"/>
              <a:buAutoNum type="alphaUcPeriod"/>
            </a:pPr>
            <a:r>
              <a:rPr lang="en-US" sz="2800" dirty="0"/>
              <a:t>OCB</a:t>
            </a:r>
          </a:p>
          <a:p>
            <a:endParaRPr lang="en-US" sz="2800" dirty="0"/>
          </a:p>
        </p:txBody>
      </p:sp>
    </p:spTree>
    <p:extLst>
      <p:ext uri="{BB962C8B-B14F-4D97-AF65-F5344CB8AC3E}">
        <p14:creationId xmlns:p14="http://schemas.microsoft.com/office/powerpoint/2010/main" val="3764627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Values and Attitudes: Putting </a:t>
            </a:r>
            <a:br>
              <a:rPr lang="en-US" dirty="0"/>
            </a:br>
            <a:r>
              <a:rPr lang="en-US" dirty="0"/>
              <a:t>It All in Context</a:t>
            </a:r>
          </a:p>
        </p:txBody>
      </p:sp>
      <p:sp>
        <p:nvSpPr>
          <p:cNvPr id="4" name="Content Placeholder 3"/>
          <p:cNvSpPr>
            <a:spLocks noGrp="1"/>
          </p:cNvSpPr>
          <p:nvPr>
            <p:ph idx="1"/>
          </p:nvPr>
        </p:nvSpPr>
        <p:spPr>
          <a:xfrm>
            <a:off x="457200" y="1524000"/>
            <a:ext cx="8229600" cy="5029200"/>
          </a:xfrm>
        </p:spPr>
        <p:txBody>
          <a:bodyPr/>
          <a:lstStyle/>
          <a:p>
            <a:pPr marL="0" indent="0">
              <a:buNone/>
            </a:pPr>
            <a:r>
              <a:rPr lang="en-US" sz="1600" dirty="0"/>
              <a:t>Figure 2.4 Organizing Framework for Understanding and Applying OB</a:t>
            </a:r>
          </a:p>
        </p:txBody>
      </p:sp>
      <p:pic>
        <p:nvPicPr>
          <p:cNvPr id="3" name="Picture 2" descr="Figure 2.4, Organizing framework for understanding and applying OB"/>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148840"/>
            <a:ext cx="8210939" cy="4023360"/>
          </a:xfrm>
          <a:prstGeom prst="rect">
            <a:avLst/>
          </a:prstGeom>
        </p:spPr>
      </p:pic>
      <p:sp>
        <p:nvSpPr>
          <p:cNvPr id="13" name="Text Placeholder 12"/>
          <p:cNvSpPr>
            <a:spLocks noGrp="1"/>
          </p:cNvSpPr>
          <p:nvPr>
            <p:ph type="body" sz="quarter" idx="16"/>
          </p:nvPr>
        </p:nvSpPr>
        <p:spPr>
          <a:xfrm>
            <a:off x="3886200" y="6324600"/>
            <a:ext cx="1371600" cy="99950"/>
          </a:xfrm>
        </p:spPr>
        <p:txBody>
          <a:bodyPr/>
          <a:lstStyle/>
          <a:p>
            <a:r>
              <a:rPr lang="en-US" dirty="0">
                <a:hlinkClick r:id="rId4" action="ppaction://hlinksldjump"/>
              </a:rPr>
              <a:t>Jump to Appendix 3 for description</a:t>
            </a:r>
            <a:endParaRPr lang="en-US" dirty="0"/>
          </a:p>
        </p:txBody>
      </p:sp>
      <p:sp>
        <p:nvSpPr>
          <p:cNvPr id="12" name="Text Placeholder 11"/>
          <p:cNvSpPr>
            <a:spLocks noGrp="1"/>
          </p:cNvSpPr>
          <p:nvPr>
            <p:ph type="body" sz="quarter" idx="11"/>
          </p:nvPr>
        </p:nvSpPr>
        <p:spPr/>
        <p:txBody>
          <a:bodyPr/>
          <a:lstStyle/>
          <a:p>
            <a:r>
              <a:rPr lang="en-US" dirty="0"/>
              <a:t>© 2014 by Angelo Kinicki and Mel Fugate. All rights reserved. Reproduction prohibited without express permission of the authors.</a:t>
            </a:r>
          </a:p>
        </p:txBody>
      </p:sp>
    </p:spTree>
    <p:extLst>
      <p:ext uri="{BB962C8B-B14F-4D97-AF65-F5344CB8AC3E}">
        <p14:creationId xmlns:p14="http://schemas.microsoft.com/office/powerpoint/2010/main" val="164905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(6 of 6)</a:t>
            </a:r>
          </a:p>
        </p:txBody>
      </p:sp>
      <p:sp>
        <p:nvSpPr>
          <p:cNvPr id="3" name="Content Placeholder 2"/>
          <p:cNvSpPr>
            <a:spLocks noGrp="1"/>
          </p:cNvSpPr>
          <p:nvPr>
            <p:ph idx="1"/>
          </p:nvPr>
        </p:nvSpPr>
        <p:spPr>
          <a:xfrm>
            <a:off x="457200" y="1143000"/>
            <a:ext cx="8229600" cy="5105400"/>
          </a:xfrm>
        </p:spPr>
        <p:txBody>
          <a:bodyPr/>
          <a:lstStyle/>
          <a:p>
            <a:pPr marL="0" indent="0">
              <a:buNone/>
            </a:pPr>
            <a:r>
              <a:rPr lang="en-US" sz="2800" dirty="0"/>
              <a:t>The organizing framework for understanding and applying OB is based upon</a:t>
            </a:r>
          </a:p>
          <a:p>
            <a:pPr marL="914400" lvl="1" indent="-514350">
              <a:buFont typeface="+mj-lt"/>
              <a:buAutoNum type="alphaUcPeriod"/>
            </a:pPr>
            <a:r>
              <a:rPr lang="en-US" sz="2800" dirty="0"/>
              <a:t>a systems approach.</a:t>
            </a:r>
          </a:p>
          <a:p>
            <a:pPr marL="914400" lvl="1" indent="-514350">
              <a:buFont typeface="+mj-lt"/>
              <a:buAutoNum type="alphaUcPeriod"/>
            </a:pPr>
            <a:r>
              <a:rPr lang="en-US" sz="2800" dirty="0"/>
              <a:t>using person and environmental factors as inputs.</a:t>
            </a:r>
          </a:p>
          <a:p>
            <a:pPr marL="914400" lvl="1" indent="-514350">
              <a:buFont typeface="+mj-lt"/>
              <a:buAutoNum type="alphaUcPeriod"/>
            </a:pPr>
            <a:r>
              <a:rPr lang="en-US" sz="2800" dirty="0"/>
              <a:t>processes including individual level, group/team level, and organizational level.</a:t>
            </a:r>
          </a:p>
          <a:p>
            <a:pPr marL="914400" lvl="1" indent="-514350">
              <a:buFont typeface="+mj-lt"/>
              <a:buAutoNum type="alphaUcPeriod"/>
            </a:pPr>
            <a:r>
              <a:rPr lang="en-US" sz="2800" dirty="0"/>
              <a:t>outcomes organized into individual level, group/team level, and organizational level.</a:t>
            </a:r>
          </a:p>
          <a:p>
            <a:pPr marL="914400" lvl="1" indent="-514350">
              <a:buFont typeface="+mj-lt"/>
              <a:buAutoNum type="alphaUcPeriod"/>
            </a:pPr>
            <a:r>
              <a:rPr lang="en-US" sz="2800" dirty="0"/>
              <a:t>The framework is based on all of these.</a:t>
            </a:r>
          </a:p>
          <a:p>
            <a:pPr marL="0" indent="0">
              <a:buNone/>
            </a:pPr>
            <a:endParaRPr lang="en-US" sz="2800" dirty="0"/>
          </a:p>
        </p:txBody>
      </p:sp>
    </p:spTree>
    <p:extLst>
      <p:ext uri="{BB962C8B-B14F-4D97-AF65-F5344CB8AC3E}">
        <p14:creationId xmlns:p14="http://schemas.microsoft.com/office/powerpoint/2010/main" val="27056606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Appendix 1 Schwartz’s Value Theory</a:t>
            </a:r>
          </a:p>
        </p:txBody>
      </p:sp>
      <p:sp>
        <p:nvSpPr>
          <p:cNvPr id="11" name="Text Placeholder 10"/>
          <p:cNvSpPr>
            <a:spLocks noGrp="1"/>
          </p:cNvSpPr>
          <p:nvPr>
            <p:ph type="body" sz="quarter" idx="11"/>
          </p:nvPr>
        </p:nvSpPr>
        <p:spPr/>
        <p:txBody>
          <a:bodyPr/>
          <a:lstStyle/>
          <a:p>
            <a:r>
              <a:rPr lang="en-US" dirty="0">
                <a:hlinkClick r:id="rId3" action="ppaction://hlinksldjump"/>
              </a:rPr>
              <a:t>Jump back to slide with original image</a:t>
            </a:r>
            <a:endParaRPr lang="en-US" dirty="0"/>
          </a:p>
        </p:txBody>
      </p:sp>
      <p:sp>
        <p:nvSpPr>
          <p:cNvPr id="12" name="Text Placeholder 11"/>
          <p:cNvSpPr>
            <a:spLocks noGrp="1"/>
          </p:cNvSpPr>
          <p:nvPr>
            <p:ph type="body" sz="quarter" idx="12"/>
          </p:nvPr>
        </p:nvSpPr>
        <p:spPr/>
        <p:txBody>
          <a:bodyPr/>
          <a:lstStyle/>
          <a:p>
            <a:r>
              <a:rPr lang="en-US" dirty="0"/>
              <a:t>This graphic depicts the values and motives in Schwartz’s theory, as in Figure 2.2 of the text.</a:t>
            </a:r>
          </a:p>
          <a:p>
            <a:r>
              <a:rPr lang="en-US" dirty="0"/>
              <a:t>The graphic is a pie divided into quarters: openness to change, self-transcendence, conservation, and self-enhancement.</a:t>
            </a:r>
          </a:p>
          <a:p>
            <a:r>
              <a:rPr lang="en-US" dirty="0"/>
              <a:t>In openness to change it is broken into self-direction, stimulation, with hedonism changed with self-enhancement.</a:t>
            </a:r>
          </a:p>
          <a:p>
            <a:r>
              <a:rPr lang="en-US" dirty="0"/>
              <a:t>In self-transcendence is universalism and benevolence.</a:t>
            </a:r>
          </a:p>
          <a:p>
            <a:r>
              <a:rPr lang="en-US" dirty="0"/>
              <a:t>In conservation is conformity, tradition, and security.</a:t>
            </a:r>
          </a:p>
          <a:p>
            <a:r>
              <a:rPr lang="en-US" dirty="0"/>
              <a:t>In self-enhancement is power, achievement, and hedonism, which is shared with openness to change.</a:t>
            </a:r>
          </a:p>
        </p:txBody>
      </p:sp>
    </p:spTree>
    <p:extLst>
      <p:ext uri="{BB962C8B-B14F-4D97-AF65-F5344CB8AC3E}">
        <p14:creationId xmlns:p14="http://schemas.microsoft.com/office/powerpoint/2010/main" val="1159395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Appendix 2 Our Personal Attitudes Affect </a:t>
            </a:r>
            <a:br>
              <a:rPr lang="en-US" dirty="0"/>
            </a:br>
            <a:r>
              <a:rPr lang="en-US" dirty="0"/>
              <a:t>Behavior via Our Intentions</a:t>
            </a:r>
          </a:p>
        </p:txBody>
      </p:sp>
      <p:sp>
        <p:nvSpPr>
          <p:cNvPr id="9" name="Text Placeholder 8"/>
          <p:cNvSpPr>
            <a:spLocks noGrp="1"/>
          </p:cNvSpPr>
          <p:nvPr>
            <p:ph type="body" sz="quarter" idx="11"/>
          </p:nvPr>
        </p:nvSpPr>
        <p:spPr/>
        <p:txBody>
          <a:bodyPr/>
          <a:lstStyle/>
          <a:p>
            <a:r>
              <a:rPr lang="en-US" dirty="0">
                <a:hlinkClick r:id="rId3" action="ppaction://hlinksldjump"/>
              </a:rPr>
              <a:t>Jump back to slide with original image</a:t>
            </a:r>
            <a:endParaRPr lang="en-US" dirty="0"/>
          </a:p>
        </p:txBody>
      </p:sp>
      <p:sp>
        <p:nvSpPr>
          <p:cNvPr id="10" name="Text Placeholder 9"/>
          <p:cNvSpPr>
            <a:spLocks noGrp="1"/>
          </p:cNvSpPr>
          <p:nvPr>
            <p:ph type="body" sz="quarter" idx="12"/>
          </p:nvPr>
        </p:nvSpPr>
        <p:spPr>
          <a:xfrm>
            <a:off x="457200" y="2057400"/>
            <a:ext cx="8229600" cy="4343400"/>
          </a:xfrm>
        </p:spPr>
        <p:txBody>
          <a:bodyPr/>
          <a:lstStyle/>
          <a:p>
            <a:r>
              <a:rPr lang="en-US" dirty="0"/>
              <a:t>This graphic shows Ajzen’s theory of planned behavior, with intentions being the key link between attitudes and planned behavior. The three key general motives, attitude toward the behavior, the subjective norm, and perceived behavioral control, predict or at least influence intention and behavior.</a:t>
            </a:r>
          </a:p>
        </p:txBody>
      </p:sp>
    </p:spTree>
    <p:extLst>
      <p:ext uri="{BB962C8B-B14F-4D97-AF65-F5344CB8AC3E}">
        <p14:creationId xmlns:p14="http://schemas.microsoft.com/office/powerpoint/2010/main" val="650117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Appendix 3 Values and Attitudes: Putting </a:t>
            </a:r>
            <a:br>
              <a:rPr lang="en-US" dirty="0"/>
            </a:br>
            <a:r>
              <a:rPr lang="en-US" dirty="0"/>
              <a:t>It All in Context</a:t>
            </a:r>
          </a:p>
        </p:txBody>
      </p:sp>
      <p:sp>
        <p:nvSpPr>
          <p:cNvPr id="9" name="Text Placeholder 8"/>
          <p:cNvSpPr>
            <a:spLocks noGrp="1"/>
          </p:cNvSpPr>
          <p:nvPr>
            <p:ph type="body" sz="quarter" idx="11"/>
          </p:nvPr>
        </p:nvSpPr>
        <p:spPr/>
        <p:txBody>
          <a:bodyPr/>
          <a:lstStyle/>
          <a:p>
            <a:r>
              <a:rPr lang="en-US" dirty="0">
                <a:hlinkClick r:id="rId2" action="ppaction://hlinksldjump"/>
              </a:rPr>
              <a:t>Jump back to slide with original image</a:t>
            </a:r>
            <a:endParaRPr lang="en-US" dirty="0"/>
          </a:p>
        </p:txBody>
      </p:sp>
      <p:sp>
        <p:nvSpPr>
          <p:cNvPr id="10" name="Text Placeholder 9"/>
          <p:cNvSpPr>
            <a:spLocks noGrp="1"/>
          </p:cNvSpPr>
          <p:nvPr>
            <p:ph type="body" sz="quarter" idx="12"/>
          </p:nvPr>
        </p:nvSpPr>
        <p:spPr>
          <a:xfrm>
            <a:off x="457200" y="1295400"/>
            <a:ext cx="8229600" cy="5029200"/>
          </a:xfrm>
        </p:spPr>
        <p:txBody>
          <a:bodyPr/>
          <a:lstStyle/>
          <a:p>
            <a:r>
              <a:rPr lang="en-US" sz="1100" dirty="0"/>
              <a:t>The graphic is Figure 2.4 the Organizing framework for understanding and applying OB.</a:t>
            </a:r>
          </a:p>
          <a:p>
            <a:r>
              <a:rPr lang="en-US" sz="1100" dirty="0"/>
              <a:t>Inputs</a:t>
            </a:r>
          </a:p>
          <a:p>
            <a:pPr lvl="1"/>
            <a:r>
              <a:rPr lang="en-US" sz="1100" dirty="0"/>
              <a:t>Person Factors</a:t>
            </a:r>
          </a:p>
          <a:p>
            <a:pPr lvl="2"/>
            <a:r>
              <a:rPr lang="en-US" sz="1050" dirty="0"/>
              <a:t>Values</a:t>
            </a:r>
          </a:p>
          <a:p>
            <a:pPr lvl="2"/>
            <a:r>
              <a:rPr lang="en-US" sz="1050" dirty="0"/>
              <a:t>Personal attitudes</a:t>
            </a:r>
          </a:p>
          <a:p>
            <a:pPr lvl="2"/>
            <a:r>
              <a:rPr lang="en-US" sz="1050" dirty="0"/>
              <a:t>Intentions</a:t>
            </a:r>
          </a:p>
          <a:p>
            <a:pPr lvl="1"/>
            <a:r>
              <a:rPr lang="en-US" sz="1100" dirty="0"/>
              <a:t>Situation Factors</a:t>
            </a:r>
          </a:p>
          <a:p>
            <a:r>
              <a:rPr lang="en-US" sz="1100" dirty="0"/>
              <a:t>Processes</a:t>
            </a:r>
          </a:p>
          <a:p>
            <a:pPr lvl="1"/>
            <a:r>
              <a:rPr lang="en-US" sz="1100" dirty="0"/>
              <a:t>Individual level</a:t>
            </a:r>
          </a:p>
          <a:p>
            <a:pPr lvl="1"/>
            <a:r>
              <a:rPr lang="en-US" sz="1100" dirty="0"/>
              <a:t>Group, team level</a:t>
            </a:r>
          </a:p>
          <a:p>
            <a:pPr lvl="1"/>
            <a:r>
              <a:rPr lang="en-US" sz="1100" dirty="0"/>
              <a:t>Organizational level</a:t>
            </a:r>
          </a:p>
          <a:p>
            <a:r>
              <a:rPr lang="en-US" sz="1100" dirty="0"/>
              <a:t>Outcomes</a:t>
            </a:r>
          </a:p>
          <a:p>
            <a:pPr lvl="1"/>
            <a:r>
              <a:rPr lang="en-US" sz="1100" dirty="0"/>
              <a:t>Individual level</a:t>
            </a:r>
          </a:p>
          <a:p>
            <a:pPr lvl="2"/>
            <a:r>
              <a:rPr lang="en-US" sz="1050" dirty="0"/>
              <a:t>Task performance</a:t>
            </a:r>
          </a:p>
          <a:p>
            <a:pPr lvl="2"/>
            <a:r>
              <a:rPr lang="en-US" sz="1050" dirty="0"/>
              <a:t>Workplace attitudes</a:t>
            </a:r>
          </a:p>
          <a:p>
            <a:pPr lvl="2"/>
            <a:r>
              <a:rPr lang="en-US" sz="1050" dirty="0"/>
              <a:t>Well-being, flourishing</a:t>
            </a:r>
          </a:p>
          <a:p>
            <a:pPr lvl="2"/>
            <a:r>
              <a:rPr lang="en-US" sz="1050" dirty="0"/>
              <a:t>Citizenship behavior, counter-productive behavior</a:t>
            </a:r>
          </a:p>
          <a:p>
            <a:pPr lvl="2"/>
            <a:r>
              <a:rPr lang="en-US" sz="1050" dirty="0"/>
              <a:t>Turnover</a:t>
            </a:r>
          </a:p>
          <a:p>
            <a:pPr lvl="1"/>
            <a:r>
              <a:rPr lang="en-US" sz="1100" dirty="0"/>
              <a:t>Group, team level</a:t>
            </a:r>
          </a:p>
          <a:p>
            <a:pPr lvl="1"/>
            <a:r>
              <a:rPr lang="en-US" sz="1100" dirty="0"/>
              <a:t>Organizational level</a:t>
            </a:r>
          </a:p>
          <a:p>
            <a:pPr lvl="2"/>
            <a:r>
              <a:rPr lang="en-US" sz="1050" dirty="0"/>
              <a:t>Accounting, financial performance</a:t>
            </a:r>
          </a:p>
          <a:p>
            <a:pPr lvl="2"/>
            <a:r>
              <a:rPr lang="en-US" sz="1050" dirty="0"/>
              <a:t>Customer service, satisfaction</a:t>
            </a:r>
          </a:p>
          <a:p>
            <a:r>
              <a:rPr lang="en-US" sz="1100" dirty="0"/>
              <a:t>Inputs lead to processes and processed to outcomes. Outcomes relate back to both processes and inputs.</a:t>
            </a:r>
          </a:p>
          <a:p>
            <a:endParaRPr lang="en-US" sz="1100" dirty="0"/>
          </a:p>
        </p:txBody>
      </p:sp>
    </p:spTree>
    <p:extLst>
      <p:ext uri="{BB962C8B-B14F-4D97-AF65-F5344CB8AC3E}">
        <p14:creationId xmlns:p14="http://schemas.microsoft.com/office/powerpoint/2010/main" val="402812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Values Are</a:t>
            </a:r>
            <a:r>
              <a:rPr lang="mr-IN" dirty="0"/>
              <a:t>…</a:t>
            </a:r>
            <a:endParaRPr lang="en-US" dirty="0"/>
          </a:p>
        </p:txBody>
      </p:sp>
      <p:sp>
        <p:nvSpPr>
          <p:cNvPr id="3" name="Subtitle 2"/>
          <p:cNvSpPr>
            <a:spLocks noGrp="1"/>
          </p:cNvSpPr>
          <p:nvPr>
            <p:ph idx="1"/>
          </p:nvPr>
        </p:nvSpPr>
        <p:spPr>
          <a:xfrm>
            <a:off x="457200" y="2209800"/>
            <a:ext cx="8229600" cy="2620108"/>
          </a:xfrm>
        </p:spPr>
        <p:txBody>
          <a:bodyPr/>
          <a:lstStyle/>
          <a:p>
            <a:pPr marL="0" indent="0" algn="ctr">
              <a:buNone/>
            </a:pPr>
            <a:r>
              <a:rPr lang="en-US" dirty="0"/>
              <a:t>Abstract ideals that guide one’s thinking </a:t>
            </a:r>
          </a:p>
          <a:p>
            <a:pPr marL="0" indent="0" algn="ctr">
              <a:buNone/>
            </a:pPr>
            <a:r>
              <a:rPr lang="en-US" dirty="0"/>
              <a:t>and </a:t>
            </a:r>
          </a:p>
          <a:p>
            <a:pPr marL="0" indent="0" algn="ctr">
              <a:buNone/>
            </a:pPr>
            <a:r>
              <a:rPr lang="en-US" dirty="0"/>
              <a:t>behavior across all situations</a:t>
            </a:r>
          </a:p>
        </p:txBody>
      </p:sp>
    </p:spTree>
    <p:extLst>
      <p:ext uri="{BB962C8B-B14F-4D97-AF65-F5344CB8AC3E}">
        <p14:creationId xmlns:p14="http://schemas.microsoft.com/office/powerpoint/2010/main" val="36015683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3019"/>
            <a:ext cx="9144000" cy="838200"/>
          </a:xfrm>
        </p:spPr>
        <p:txBody>
          <a:bodyPr/>
          <a:lstStyle/>
          <a:p>
            <a:pPr algn="ctr"/>
            <a:r>
              <a:rPr lang="en-US" sz="4400" b="0" dirty="0"/>
              <a:t>Schwartz’s Value Theory</a:t>
            </a:r>
          </a:p>
        </p:txBody>
      </p:sp>
      <p:sp>
        <p:nvSpPr>
          <p:cNvPr id="4" name="Text Placeholder 3"/>
          <p:cNvSpPr>
            <a:spLocks noGrp="1"/>
          </p:cNvSpPr>
          <p:nvPr>
            <p:ph type="body" sz="half" idx="2"/>
          </p:nvPr>
        </p:nvSpPr>
        <p:spPr>
          <a:xfrm>
            <a:off x="457200" y="1524000"/>
            <a:ext cx="3008313" cy="4419600"/>
          </a:xfrm>
        </p:spPr>
        <p:txBody>
          <a:bodyPr/>
          <a:lstStyle/>
          <a:p>
            <a:pPr algn="ctr"/>
            <a:r>
              <a:rPr lang="en-US" sz="2400" dirty="0"/>
              <a:t>Values are motivational</a:t>
            </a:r>
          </a:p>
          <a:p>
            <a:pPr algn="ctr"/>
            <a:r>
              <a:rPr lang="en-US" sz="2400" dirty="0"/>
              <a:t>&amp;</a:t>
            </a:r>
          </a:p>
          <a:p>
            <a:pPr algn="ctr"/>
            <a:r>
              <a:rPr lang="en-US" sz="2400" dirty="0"/>
              <a:t>Represent broad goals over time</a:t>
            </a:r>
          </a:p>
          <a:p>
            <a:pPr algn="ctr"/>
            <a:endParaRPr lang="en-US" sz="2400" dirty="0"/>
          </a:p>
          <a:p>
            <a:pPr algn="ctr"/>
            <a:r>
              <a:rPr lang="en-US" sz="2400" dirty="0"/>
              <a:t>Bipolar values are incongruent</a:t>
            </a:r>
          </a:p>
          <a:p>
            <a:pPr algn="ctr"/>
            <a:r>
              <a:rPr lang="en-US" sz="2400" dirty="0"/>
              <a:t>while</a:t>
            </a:r>
          </a:p>
          <a:p>
            <a:pPr algn="ctr"/>
            <a:r>
              <a:rPr lang="en-US" sz="2400" dirty="0"/>
              <a:t>Adjacent values are complementary   </a:t>
            </a:r>
          </a:p>
        </p:txBody>
      </p:sp>
      <p:pic>
        <p:nvPicPr>
          <p:cNvPr id="3" name="Picture 2" descr="Schwartz's Value Theory is depicted."/>
          <p:cNvPicPr>
            <a:picLocks noChangeAspect="1"/>
          </p:cNvPicPr>
          <p:nvPr/>
        </p:nvPicPr>
        <p:blipFill rotWithShape="1">
          <a:blip r:embed="rId3">
            <a:extLst>
              <a:ext uri="{28A0092B-C50C-407E-A947-70E740481C1C}">
                <a14:useLocalDpi xmlns:a14="http://schemas.microsoft.com/office/drawing/2010/main" val="0"/>
              </a:ext>
            </a:extLst>
          </a:blip>
          <a:srcRect l="20833" t="24445" r="33333" b="17776"/>
          <a:stretch/>
        </p:blipFill>
        <p:spPr>
          <a:xfrm>
            <a:off x="3810000" y="1826719"/>
            <a:ext cx="4191000" cy="3962400"/>
          </a:xfrm>
          <a:prstGeom prst="rect">
            <a:avLst/>
          </a:prstGeom>
        </p:spPr>
      </p:pic>
      <p:sp>
        <p:nvSpPr>
          <p:cNvPr id="11" name="Text Placeholder 10"/>
          <p:cNvSpPr>
            <a:spLocks noGrp="1"/>
          </p:cNvSpPr>
          <p:nvPr>
            <p:ph type="body" sz="quarter" idx="12"/>
          </p:nvPr>
        </p:nvSpPr>
        <p:spPr>
          <a:xfrm>
            <a:off x="5410200" y="6248400"/>
            <a:ext cx="1371600" cy="99950"/>
          </a:xfrm>
        </p:spPr>
        <p:txBody>
          <a:bodyPr/>
          <a:lstStyle/>
          <a:p>
            <a:r>
              <a:rPr lang="en-US" dirty="0">
                <a:hlinkClick r:id="rId4" action="ppaction://hlinksldjump"/>
              </a:rPr>
              <a:t>Jump to Appendix 1 for description</a:t>
            </a:r>
            <a:endParaRPr lang="en-US" dirty="0"/>
          </a:p>
        </p:txBody>
      </p:sp>
      <p:sp>
        <p:nvSpPr>
          <p:cNvPr id="10" name="Text Placeholder 9"/>
          <p:cNvSpPr>
            <a:spLocks noGrp="1"/>
          </p:cNvSpPr>
          <p:nvPr>
            <p:ph type="body" sz="quarter" idx="11"/>
          </p:nvPr>
        </p:nvSpPr>
        <p:spPr/>
        <p:txBody>
          <a:bodyPr/>
          <a:lstStyle/>
          <a:p>
            <a:r>
              <a:rPr lang="en-US" dirty="0"/>
              <a:t>Source: S.H. Schwartz, “An Overview of the Schwartz Theory of Basic Values,” </a:t>
            </a:r>
            <a:r>
              <a:rPr lang="en-US" i="1" dirty="0"/>
              <a:t>Online Readings in Psychology and Culture </a:t>
            </a:r>
            <a:r>
              <a:rPr lang="en-US" dirty="0"/>
              <a:t>2(1), December 1, 2012, http//dx.doi.org/10.9707/2307-0919.116.</a:t>
            </a:r>
          </a:p>
        </p:txBody>
      </p:sp>
    </p:spTree>
    <p:extLst>
      <p:ext uri="{BB962C8B-B14F-4D97-AF65-F5344CB8AC3E}">
        <p14:creationId xmlns:p14="http://schemas.microsoft.com/office/powerpoint/2010/main" val="1926849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Implications of Schwartz’s </a:t>
            </a:r>
            <a:br>
              <a:rPr lang="en-US" dirty="0"/>
            </a:br>
            <a:r>
              <a:rPr lang="en-US" dirty="0"/>
              <a:t>Value Theory</a:t>
            </a:r>
          </a:p>
        </p:txBody>
      </p:sp>
      <p:sp>
        <p:nvSpPr>
          <p:cNvPr id="3" name="Content Placeholder 2"/>
          <p:cNvSpPr>
            <a:spLocks noGrp="1"/>
          </p:cNvSpPr>
          <p:nvPr>
            <p:ph idx="1"/>
          </p:nvPr>
        </p:nvSpPr>
        <p:spPr>
          <a:xfrm>
            <a:off x="457200" y="1752600"/>
            <a:ext cx="8229600" cy="4419600"/>
          </a:xfrm>
        </p:spPr>
        <p:txBody>
          <a:bodyPr/>
          <a:lstStyle/>
          <a:p>
            <a:pPr marL="0" lvl="0" indent="0">
              <a:buNone/>
            </a:pPr>
            <a:r>
              <a:rPr lang="en-US" sz="2800" dirty="0"/>
              <a:t>Workplace Application </a:t>
            </a:r>
          </a:p>
          <a:p>
            <a:pPr marL="685800" lvl="1" indent="-228600">
              <a:buChar char="•"/>
            </a:pPr>
            <a:r>
              <a:rPr lang="en-US" sz="2400" dirty="0"/>
              <a:t>Managers can better manage their employees when they understand an employees' values and motivation</a:t>
            </a:r>
          </a:p>
          <a:p>
            <a:pPr marL="685800" lvl="1" indent="-228600">
              <a:buChar char="•"/>
            </a:pPr>
            <a:r>
              <a:rPr lang="en-US" sz="2400" dirty="0"/>
              <a:t>Pursuit of incongruent goals may lead to conflicting employee actions and behaviors</a:t>
            </a:r>
            <a:r>
              <a:rPr lang="en-US" dirty="0"/>
              <a:t> </a:t>
            </a:r>
          </a:p>
          <a:p>
            <a:pPr marL="0" lvl="0" indent="0">
              <a:buNone/>
            </a:pPr>
            <a:r>
              <a:rPr lang="en-US" sz="2800" dirty="0"/>
              <a:t>Personal Application  </a:t>
            </a:r>
          </a:p>
          <a:p>
            <a:pPr marL="685800" lvl="1" indent="-228600">
              <a:buChar char="•"/>
              <a:tabLst>
                <a:tab pos="739775" algn="l"/>
              </a:tabLst>
            </a:pPr>
            <a:r>
              <a:rPr lang="en-US" sz="2400" dirty="0"/>
              <a:t>Employees will derive more meaning from work by pursuing goals that are consistent with their values</a:t>
            </a:r>
          </a:p>
        </p:txBody>
      </p:sp>
    </p:spTree>
    <p:extLst>
      <p:ext uri="{BB962C8B-B14F-4D97-AF65-F5344CB8AC3E}">
        <p14:creationId xmlns:p14="http://schemas.microsoft.com/office/powerpoint/2010/main" val="3781361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What Do We Know About Values?</a:t>
            </a:r>
          </a:p>
        </p:txBody>
      </p:sp>
      <p:sp>
        <p:nvSpPr>
          <p:cNvPr id="11" name="Content Placeholder 10"/>
          <p:cNvSpPr>
            <a:spLocks noGrp="1"/>
          </p:cNvSpPr>
          <p:nvPr>
            <p:ph sz="half" idx="1"/>
          </p:nvPr>
        </p:nvSpPr>
        <p:spPr>
          <a:xfrm>
            <a:off x="457200" y="1981200"/>
            <a:ext cx="4038600" cy="1905000"/>
          </a:xfrm>
          <a:solidFill>
            <a:schemeClr val="accent1">
              <a:lumMod val="20000"/>
              <a:lumOff val="80000"/>
            </a:schemeClr>
          </a:solidFill>
        </p:spPr>
        <p:txBody>
          <a:bodyPr/>
          <a:lstStyle/>
          <a:p>
            <a:pPr marL="0" indent="0">
              <a:buNone/>
            </a:pPr>
            <a:r>
              <a:rPr lang="en-US" dirty="0"/>
              <a:t>A person’s values are stable over time but personal values vary across generations and cultures.</a:t>
            </a:r>
          </a:p>
          <a:p>
            <a:endParaRPr lang="en-US" dirty="0"/>
          </a:p>
        </p:txBody>
      </p:sp>
      <p:sp>
        <p:nvSpPr>
          <p:cNvPr id="2" name="Content Placeholder 1"/>
          <p:cNvSpPr>
            <a:spLocks noGrp="1"/>
          </p:cNvSpPr>
          <p:nvPr>
            <p:ph sz="half" idx="2"/>
          </p:nvPr>
        </p:nvSpPr>
        <p:spPr>
          <a:xfrm>
            <a:off x="4648200" y="990600"/>
            <a:ext cx="4038600" cy="4800600"/>
          </a:xfrm>
          <a:solidFill>
            <a:schemeClr val="accent5">
              <a:lumMod val="20000"/>
              <a:lumOff val="80000"/>
            </a:schemeClr>
          </a:solidFill>
        </p:spPr>
        <p:txBody>
          <a:bodyPr/>
          <a:lstStyle/>
          <a:p>
            <a:pPr marL="0" indent="0">
              <a:buNone/>
            </a:pPr>
            <a:r>
              <a:rPr lang="en-US" dirty="0"/>
              <a:t>Attracting employees whose personal values align with those of the organization yields many benefits.</a:t>
            </a:r>
          </a:p>
          <a:p>
            <a:r>
              <a:rPr lang="en-US" dirty="0"/>
              <a:t>Lower employee turnover</a:t>
            </a:r>
          </a:p>
          <a:p>
            <a:r>
              <a:rPr lang="en-US" dirty="0"/>
              <a:t>Higher employee retention</a:t>
            </a:r>
          </a:p>
          <a:p>
            <a:r>
              <a:rPr lang="en-US" dirty="0"/>
              <a:t>Higher employee engagement</a:t>
            </a:r>
          </a:p>
          <a:p>
            <a:r>
              <a:rPr lang="en-US" dirty="0"/>
              <a:t>Increased customer satisfaction</a:t>
            </a:r>
          </a:p>
        </p:txBody>
      </p:sp>
    </p:spTree>
    <p:extLst>
      <p:ext uri="{BB962C8B-B14F-4D97-AF65-F5344CB8AC3E}">
        <p14:creationId xmlns:p14="http://schemas.microsoft.com/office/powerpoint/2010/main" val="18728576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solidFill>
              </a:rPr>
              <a:t>Test Your OB Knowledge </a:t>
            </a:r>
            <a:r>
              <a:rPr lang="en-US" sz="2000" b="1" dirty="0">
                <a:solidFill>
                  <a:schemeClr val="accent1"/>
                </a:solidFill>
              </a:rPr>
              <a:t>(1 of 6)</a:t>
            </a:r>
          </a:p>
        </p:txBody>
      </p:sp>
      <p:sp>
        <p:nvSpPr>
          <p:cNvPr id="3" name="Content Placeholder 2"/>
          <p:cNvSpPr>
            <a:spLocks noGrp="1"/>
          </p:cNvSpPr>
          <p:nvPr>
            <p:ph idx="1"/>
          </p:nvPr>
        </p:nvSpPr>
        <p:spPr/>
        <p:txBody>
          <a:bodyPr/>
          <a:lstStyle/>
          <a:p>
            <a:pPr marL="0" indent="0">
              <a:buNone/>
            </a:pPr>
            <a:r>
              <a:rPr lang="en-US" sz="2800" dirty="0"/>
              <a:t>Which of the following statements is NOT true about  personal values?</a:t>
            </a:r>
          </a:p>
          <a:p>
            <a:pPr marL="914400" lvl="1" indent="-514350">
              <a:buFont typeface="+mj-lt"/>
              <a:buAutoNum type="alphaUcPeriod"/>
            </a:pPr>
            <a:r>
              <a:rPr lang="en-US" sz="2800" dirty="0"/>
              <a:t>In general, values are relatively stable across time and situations.</a:t>
            </a:r>
          </a:p>
          <a:p>
            <a:pPr marL="914400" lvl="1" indent="-514350">
              <a:buFont typeface="+mj-lt"/>
              <a:buAutoNum type="alphaUcPeriod"/>
            </a:pPr>
            <a:r>
              <a:rPr lang="en-US" sz="2800" dirty="0"/>
              <a:t>Values tend to vary across generations. </a:t>
            </a:r>
          </a:p>
          <a:p>
            <a:pPr marL="914400" lvl="1" indent="-514350">
              <a:buFont typeface="+mj-lt"/>
              <a:buAutoNum type="alphaUcPeriod"/>
            </a:pPr>
            <a:r>
              <a:rPr lang="en-US" sz="2800" dirty="0"/>
              <a:t>Schwartz’s value theory can be generalized across cultures.</a:t>
            </a:r>
          </a:p>
          <a:p>
            <a:pPr marL="914400" lvl="1" indent="-514350">
              <a:buFont typeface="+mj-lt"/>
              <a:buAutoNum type="alphaUcPeriod"/>
            </a:pPr>
            <a:r>
              <a:rPr lang="en-US" sz="2800" dirty="0"/>
              <a:t>Values are not motivational in nature.</a:t>
            </a:r>
          </a:p>
          <a:p>
            <a:pPr marL="914400" lvl="1" indent="-514350">
              <a:buFont typeface="+mj-lt"/>
              <a:buAutoNum type="alphaUcPeriod"/>
            </a:pPr>
            <a:r>
              <a:rPr lang="en-US" sz="2800" dirty="0"/>
              <a:t>Not all values are compatible.</a:t>
            </a:r>
          </a:p>
          <a:p>
            <a:endParaRPr lang="en-US" sz="2800" dirty="0"/>
          </a:p>
        </p:txBody>
      </p:sp>
    </p:spTree>
    <p:extLst>
      <p:ext uri="{BB962C8B-B14F-4D97-AF65-F5344CB8AC3E}">
        <p14:creationId xmlns:p14="http://schemas.microsoft.com/office/powerpoint/2010/main" val="1387743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Personal Attitudes</a:t>
            </a:r>
          </a:p>
        </p:txBody>
      </p:sp>
      <p:sp>
        <p:nvSpPr>
          <p:cNvPr id="11" name="Content Placeholder 10"/>
          <p:cNvSpPr>
            <a:spLocks noGrp="1"/>
          </p:cNvSpPr>
          <p:nvPr>
            <p:ph sz="half" idx="1"/>
          </p:nvPr>
        </p:nvSpPr>
        <p:spPr>
          <a:xfrm>
            <a:off x="533398" y="1143000"/>
            <a:ext cx="8153401" cy="1219200"/>
          </a:xfrm>
          <a:solidFill>
            <a:schemeClr val="accent6">
              <a:lumMod val="20000"/>
              <a:lumOff val="80000"/>
            </a:schemeClr>
          </a:solidFill>
        </p:spPr>
        <p:txBody>
          <a:bodyPr/>
          <a:lstStyle/>
          <a:p>
            <a:pPr marL="0" lvl="0" indent="0" algn="ctr">
              <a:buNone/>
            </a:pPr>
            <a:r>
              <a:rPr lang="en-US" sz="2800" dirty="0"/>
              <a:t>Encompass our feelings or opinions about people, places, and objects</a:t>
            </a:r>
          </a:p>
        </p:txBody>
      </p:sp>
      <p:sp>
        <p:nvSpPr>
          <p:cNvPr id="2" name="Content Placeholder 1"/>
          <p:cNvSpPr>
            <a:spLocks noGrp="1"/>
          </p:cNvSpPr>
          <p:nvPr>
            <p:ph sz="half" idx="2"/>
          </p:nvPr>
        </p:nvSpPr>
        <p:spPr>
          <a:xfrm>
            <a:off x="2743200" y="2674620"/>
            <a:ext cx="4038600" cy="2743645"/>
          </a:xfrm>
          <a:solidFill>
            <a:schemeClr val="accent5">
              <a:lumMod val="20000"/>
              <a:lumOff val="80000"/>
            </a:schemeClr>
          </a:solidFill>
        </p:spPr>
        <p:txBody>
          <a:bodyPr/>
          <a:lstStyle/>
          <a:p>
            <a:pPr marL="0" indent="0">
              <a:buNone/>
            </a:pPr>
            <a:r>
              <a:rPr lang="en-US" dirty="0"/>
              <a:t>Comprised of theses three components:</a:t>
            </a:r>
          </a:p>
          <a:p>
            <a:pPr marL="457200" indent="-457200">
              <a:buFont typeface="+mj-lt"/>
              <a:buAutoNum type="arabicPeriod"/>
            </a:pPr>
            <a:r>
              <a:rPr lang="en-US" dirty="0"/>
              <a:t>Affective — Feelings</a:t>
            </a:r>
          </a:p>
          <a:p>
            <a:pPr marL="457200" indent="-457200">
              <a:buFont typeface="+mj-lt"/>
              <a:buAutoNum type="arabicPeriod"/>
            </a:pPr>
            <a:r>
              <a:rPr lang="en-US" dirty="0"/>
              <a:t>Cognitive — Beliefs</a:t>
            </a:r>
          </a:p>
          <a:p>
            <a:pPr marL="457200" indent="-457200">
              <a:buFont typeface="+mj-lt"/>
              <a:buAutoNum type="arabicPeriod"/>
            </a:pPr>
            <a:r>
              <a:rPr lang="en-US" dirty="0"/>
              <a:t>Behavioral — Intentions</a:t>
            </a:r>
          </a:p>
          <a:p>
            <a:endParaRPr lang="en-US" dirty="0"/>
          </a:p>
        </p:txBody>
      </p:sp>
    </p:spTree>
    <p:extLst>
      <p:ext uri="{BB962C8B-B14F-4D97-AF65-F5344CB8AC3E}">
        <p14:creationId xmlns:p14="http://schemas.microsoft.com/office/powerpoint/2010/main" val="872044884"/>
      </p:ext>
    </p:extLst>
  </p:cSld>
  <p:clrMapOvr>
    <a:masterClrMapping/>
  </p:clrMapOvr>
</p:sld>
</file>

<file path=ppt/theme/theme1.xml><?xml version="1.0" encoding="utf-8"?>
<a:theme xmlns:a="http://schemas.openxmlformats.org/drawingml/2006/main" name="FIRST, BREAK, LAST slides ">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FA750E0D-DDB6-4745-9D96-7D60DD2D47D5}"/>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ternate FIRST, BREAK, LAST slide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56BD8F21-31E2-4E7D-9EE7-5613A3F772AF}"/>
    </a:ext>
  </a:extLst>
</a:theme>
</file>

<file path=ppt/theme/theme3.xml><?xml version="1.0" encoding="utf-8"?>
<a:theme xmlns:a="http://schemas.openxmlformats.org/drawingml/2006/main" name="Plain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BE663ADD-E607-4C2B-A7A3-5290A7064F4E}"/>
    </a:ext>
  </a:extLst>
</a:theme>
</file>

<file path=ppt/theme/theme4.xml><?xml version="1.0" encoding="utf-8"?>
<a:theme xmlns:a="http://schemas.openxmlformats.org/drawingml/2006/main" name="Red bar footer BODY/MAIN CONTENT">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B451C753-CD26-4043-8915-6B7E1E44845D}"/>
    </a:ext>
  </a:extLst>
</a:theme>
</file>

<file path=ppt/theme/theme5.xml><?xml version="1.0" encoding="utf-8"?>
<a:theme xmlns:a="http://schemas.openxmlformats.org/drawingml/2006/main" name="PLAIN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KiniOB1e_C01_NewTemplt" id="{4D4C8B07-FA66-446C-BE99-A8FE046F277B}" vid="{24FF8C8E-0D4D-4474-B03E-03B2C191D6A0}"/>
    </a:ext>
  </a:extLst>
</a:theme>
</file>

<file path=ppt/theme/theme6.xml><?xml version="1.0" encoding="utf-8"?>
<a:theme xmlns:a="http://schemas.openxmlformats.org/drawingml/2006/main" name="RED FOOTER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KiniOB1e_C01_NewTemplt" id="{4D4C8B07-FA66-446C-BE99-A8FE046F277B}" vid="{2A222CE3-1047-4E0E-ADAA-6293EED3A51D}"/>
    </a:ext>
  </a:extLst>
</a:theme>
</file>

<file path=ppt/theme/theme7.xml><?xml version="1.0" encoding="utf-8"?>
<a:theme xmlns:a="http://schemas.openxmlformats.org/drawingml/2006/main" name="BLUE Section Divider, Quotes, Callouts">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45069417-DFED-49F0-9869-C8E94D78A07D}"/>
    </a:ext>
  </a:extLst>
</a:theme>
</file>

<file path=ppt/theme/theme8.xml><?xml version="1.0" encoding="utf-8"?>
<a:theme xmlns:a="http://schemas.openxmlformats.org/drawingml/2006/main" name="Plain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603E019C-B8AF-42D6-BB28-F3BF792A45D2}"/>
    </a:ext>
  </a:extLst>
</a:theme>
</file>

<file path=ppt/theme/theme9.xml><?xml version="1.0" encoding="utf-8"?>
<a:theme xmlns:a="http://schemas.openxmlformats.org/drawingml/2006/main" name="Red Bar Footer_APPENDIX">
  <a:themeElements>
    <a:clrScheme name="MHHE Branding">
      <a:dk1>
        <a:sysClr val="windowText" lastClr="000000"/>
      </a:dk1>
      <a:lt1>
        <a:sysClr val="window" lastClr="FFFFFF"/>
      </a:lt1>
      <a:dk2>
        <a:srgbClr val="E6E4CC"/>
      </a:dk2>
      <a:lt2>
        <a:srgbClr val="C30C20"/>
      </a:lt2>
      <a:accent1>
        <a:srgbClr val="7AC1AC"/>
      </a:accent1>
      <a:accent2>
        <a:srgbClr val="802754"/>
      </a:accent2>
      <a:accent3>
        <a:srgbClr val="777777"/>
      </a:accent3>
      <a:accent4>
        <a:srgbClr val="DC5A20"/>
      </a:accent4>
      <a:accent5>
        <a:srgbClr val="39858E"/>
      </a:accent5>
      <a:accent6>
        <a:srgbClr val="FFCE00"/>
      </a:accent6>
      <a:hlink>
        <a:srgbClr val="39858E"/>
      </a:hlink>
      <a:folHlink>
        <a:srgbClr val="3985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KiniOB1e_C01_NewTemplt" id="{4D4C8B07-FA66-446C-BE99-A8FE046F277B}" vid="{4FC01451-19E1-40B9-B14F-3AD3DA5F6C2C}"/>
    </a:ext>
  </a:extLst>
</a:theme>
</file>

<file path=docProps/app.xml><?xml version="1.0" encoding="utf-8"?>
<Properties xmlns="http://schemas.openxmlformats.org/officeDocument/2006/extended-properties" xmlns:vt="http://schemas.openxmlformats.org/officeDocument/2006/docPropsVTypes">
  <Template/>
  <TotalTime>24109</TotalTime>
  <Words>4420</Words>
  <Application>Microsoft Office PowerPoint</Application>
  <PresentationFormat>On-screen Show (4:3)</PresentationFormat>
  <Paragraphs>500</Paragraphs>
  <Slides>36</Slides>
  <Notes>35</Notes>
  <HiddenSlides>3</HiddenSlides>
  <MMClips>0</MMClips>
  <ScaleCrop>false</ScaleCrop>
  <HeadingPairs>
    <vt:vector size="4" baseType="variant">
      <vt:variant>
        <vt:lpstr>Theme</vt:lpstr>
      </vt:variant>
      <vt:variant>
        <vt:i4>9</vt:i4>
      </vt:variant>
      <vt:variant>
        <vt:lpstr>Slide Titles</vt:lpstr>
      </vt:variant>
      <vt:variant>
        <vt:i4>36</vt:i4>
      </vt:variant>
    </vt:vector>
  </HeadingPairs>
  <TitlesOfParts>
    <vt:vector size="45" baseType="lpstr">
      <vt:lpstr>FIRST, BREAK, LAST slides </vt:lpstr>
      <vt:lpstr>Alternate FIRST, BREAK, LAST slides</vt:lpstr>
      <vt:lpstr>Plain BODY/MAIN CONTENT</vt:lpstr>
      <vt:lpstr>Red bar footer BODY/MAIN CONTENT</vt:lpstr>
      <vt:lpstr>PLAIN Section Divider, Quotes, Callouts</vt:lpstr>
      <vt:lpstr>RED FOOTER Section Divider, Quotes, Callouts</vt:lpstr>
      <vt:lpstr>BLUE Section Divider, Quotes, Callouts</vt:lpstr>
      <vt:lpstr>Plain_APPENDIX</vt:lpstr>
      <vt:lpstr>Red Bar Footer_APPENDIX</vt:lpstr>
      <vt:lpstr>CHAPTER 2</vt:lpstr>
      <vt:lpstr>VALUES AND ATTITUDES </vt:lpstr>
      <vt:lpstr>Major Questions You Should  Be Able to Answer</vt:lpstr>
      <vt:lpstr>Personal Values Are…</vt:lpstr>
      <vt:lpstr>Schwartz’s Value Theory</vt:lpstr>
      <vt:lpstr>Implications of Schwartz’s  Value Theory</vt:lpstr>
      <vt:lpstr>What Do We Know About Values?</vt:lpstr>
      <vt:lpstr>Test Your OB Knowledge (1 of 6)</vt:lpstr>
      <vt:lpstr>Personal Attitudes</vt:lpstr>
      <vt:lpstr>When Attitudes and Reality Collide </vt:lpstr>
      <vt:lpstr>Our Personal Attitudes Affect  Behavior via Our Intentions</vt:lpstr>
      <vt:lpstr>Test Your OB Knowledge (2 of 6)</vt:lpstr>
      <vt:lpstr>Key Workplace Attitudes</vt:lpstr>
      <vt:lpstr>Organizational Commitment (1 of 2)</vt:lpstr>
      <vt:lpstr>Organizational Commitment (2 of 2)</vt:lpstr>
      <vt:lpstr>What Is Employee Engagement?</vt:lpstr>
      <vt:lpstr>What Contributes to Employee Engagement? </vt:lpstr>
      <vt:lpstr>Employee Engagement</vt:lpstr>
      <vt:lpstr>Perceived Organizational Support</vt:lpstr>
      <vt:lpstr>Perceived Organizational Support</vt:lpstr>
      <vt:lpstr>Test Your OB Knowledge (3 of 6)</vt:lpstr>
      <vt:lpstr>Job Satisfaction Is…</vt:lpstr>
      <vt:lpstr>Models Job Satisfaction</vt:lpstr>
      <vt:lpstr>Test Your OB Knowledge (4 of 6)</vt:lpstr>
      <vt:lpstr>Outcomes Linked with  Job Satisfaction  </vt:lpstr>
      <vt:lpstr>Job Satisfaction &amp; Job Performance </vt:lpstr>
      <vt:lpstr>Job Satisfaction &amp; Organizational Citizenship Behaviors</vt:lpstr>
      <vt:lpstr>OCB’s are linked to many benefits</vt:lpstr>
      <vt:lpstr>Job Satisfaction &amp; Counterproductive Behavior </vt:lpstr>
      <vt:lpstr>Job Satisfaction &amp; Turnover </vt:lpstr>
      <vt:lpstr>Test Your OB Knowledge (5 of 6)</vt:lpstr>
      <vt:lpstr>Values and Attitudes: Putting  It All in Context</vt:lpstr>
      <vt:lpstr>Test Your OB Knowledge (6 of 6)</vt:lpstr>
      <vt:lpstr>Appendix 1 Schwartz’s Value Theory</vt:lpstr>
      <vt:lpstr>Appendix 2 Our Personal Attitudes Affect  Behavior via Our Intentions</vt:lpstr>
      <vt:lpstr>Appendix 3 Values and Attitudes: Putting  It All in Context</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Ciporen</dc:creator>
  <cp:lastModifiedBy>Burmeister, Haley</cp:lastModifiedBy>
  <cp:revision>346</cp:revision>
  <cp:lastPrinted>2016-12-07T19:46:16Z</cp:lastPrinted>
  <dcterms:created xsi:type="dcterms:W3CDTF">2015-10-08T20:29:41Z</dcterms:created>
  <dcterms:modified xsi:type="dcterms:W3CDTF">2017-10-23T14:25:25Z</dcterms:modified>
</cp:coreProperties>
</file>